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4" r:id="rId1"/>
  </p:sldMasterIdLst>
  <p:notesMasterIdLst>
    <p:notesMasterId r:id="rId21"/>
  </p:notesMasterIdLst>
  <p:sldIdLst>
    <p:sldId id="256" r:id="rId2"/>
    <p:sldId id="257" r:id="rId3"/>
    <p:sldId id="265" r:id="rId4"/>
    <p:sldId id="5197" r:id="rId5"/>
    <p:sldId id="5188" r:id="rId6"/>
    <p:sldId id="259" r:id="rId7"/>
    <p:sldId id="4799" r:id="rId8"/>
    <p:sldId id="4956" r:id="rId9"/>
    <p:sldId id="5199" r:id="rId10"/>
    <p:sldId id="5191" r:id="rId11"/>
    <p:sldId id="5195" r:id="rId12"/>
    <p:sldId id="988" r:id="rId13"/>
    <p:sldId id="4069" r:id="rId14"/>
    <p:sldId id="320" r:id="rId15"/>
    <p:sldId id="5192" r:id="rId16"/>
    <p:sldId id="5093" r:id="rId17"/>
    <p:sldId id="4962" r:id="rId18"/>
    <p:sldId id="269"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254"/>
    <a:srgbClr val="365267"/>
    <a:srgbClr val="7EB2BF"/>
    <a:srgbClr val="357F95"/>
    <a:srgbClr val="F2F2F2"/>
    <a:srgbClr val="DCDCDD"/>
    <a:srgbClr val="FF9300"/>
    <a:srgbClr val="DCEDF3"/>
    <a:srgbClr val="4FA6C8"/>
    <a:srgbClr val="4FA6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32"/>
    <p:restoredTop sz="95691"/>
  </p:normalViewPr>
  <p:slideViewPr>
    <p:cSldViewPr snapToGrid="0" snapToObjects="1">
      <p:cViewPr varScale="1">
        <p:scale>
          <a:sx n="85" d="100"/>
          <a:sy n="85" d="100"/>
        </p:scale>
        <p:origin x="192" y="648"/>
      </p:cViewPr>
      <p:guideLst/>
    </p:cSldViewPr>
  </p:slideViewPr>
  <p:outlineViewPr>
    <p:cViewPr>
      <p:scale>
        <a:sx n="33" d="100"/>
        <a:sy n="33" d="100"/>
      </p:scale>
      <p:origin x="0" y="-1100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FD4DD-3C3A-4040-AA52-26552A3AD5FC}" type="datetimeFigureOut">
              <a:rPr lang="en-US" smtClean="0"/>
              <a:t>12/18/24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42A56-27B6-6D46-9B26-E5A82035BBBA}" type="slidenum">
              <a:rPr lang="en-US" smtClean="0"/>
              <a:t>‹#›</a:t>
            </a:fld>
            <a:endParaRPr lang="en-US"/>
          </a:p>
        </p:txBody>
      </p:sp>
    </p:spTree>
    <p:extLst>
      <p:ext uri="{BB962C8B-B14F-4D97-AF65-F5344CB8AC3E}">
        <p14:creationId xmlns:p14="http://schemas.microsoft.com/office/powerpoint/2010/main" val="45676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1</a:t>
            </a:fld>
            <a:endParaRPr lang="en-US"/>
          </a:p>
        </p:txBody>
      </p:sp>
    </p:spTree>
    <p:extLst>
      <p:ext uri="{BB962C8B-B14F-4D97-AF65-F5344CB8AC3E}">
        <p14:creationId xmlns:p14="http://schemas.microsoft.com/office/powerpoint/2010/main" val="409014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Charlton, C. T., </a:t>
            </a:r>
            <a:r>
              <a:rPr lang="en-US" dirty="0" err="1"/>
              <a:t>Sabey</a:t>
            </a:r>
            <a:r>
              <a:rPr lang="en-US" dirty="0"/>
              <a:t>, C. V., Dawson, M. R., Pyle, D., Lund, E. M., &amp; Ross, S. W. (2018). Critical Incidents in the Scale-Up of State Multitiered Systems of Supports. Journal of Positive Behavior Interventions, 20(4), 191–202. https://</a:t>
            </a:r>
            <a:r>
              <a:rPr lang="en-US" dirty="0" err="1"/>
              <a:t>doi.org</a:t>
            </a:r>
            <a:r>
              <a:rPr lang="en-US" dirty="0"/>
              <a:t>/10.1177/1098300718770804</a:t>
            </a:r>
          </a:p>
        </p:txBody>
      </p:sp>
      <p:sp>
        <p:nvSpPr>
          <p:cNvPr id="4" name="Slide Number Placeholder 3"/>
          <p:cNvSpPr>
            <a:spLocks noGrp="1"/>
          </p:cNvSpPr>
          <p:nvPr>
            <p:ph type="sldNum" sz="quarter" idx="5"/>
          </p:nvPr>
        </p:nvSpPr>
        <p:spPr/>
        <p:txBody>
          <a:bodyPr/>
          <a:lstStyle/>
          <a:p>
            <a:fld id="{2AEE1DCC-01D8-4718-BC5D-E371901CDBD8}" type="slidenum">
              <a:rPr lang="en-US" smtClean="0"/>
              <a:t>11</a:t>
            </a:fld>
            <a:endParaRPr lang="en-US"/>
          </a:p>
        </p:txBody>
      </p:sp>
    </p:spTree>
    <p:extLst>
      <p:ext uri="{BB962C8B-B14F-4D97-AF65-F5344CB8AC3E}">
        <p14:creationId xmlns:p14="http://schemas.microsoft.com/office/powerpoint/2010/main" val="276730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Times" charset="0"/>
                <a:ea typeface="MS PGothic" charset="-128"/>
              </a:rPr>
              <a:t>This figure displays the importance placed on practices and supporting structures. As the structures move further away from direct student instruction, less emphasis is placed on the idiosyncratic aspects of the practice and more emphasis is placed on the infrastructure to support the implementation of the practice. </a:t>
            </a:r>
          </a:p>
          <a:p>
            <a:pPr>
              <a:spcBef>
                <a:spcPct val="0"/>
              </a:spcBef>
            </a:pPr>
            <a:endParaRPr lang="en-US" altLang="en-US" dirty="0">
              <a:latin typeface="Times" charset="0"/>
              <a:ea typeface="MS PGothic"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fld id="{9D9AA98B-1F6E-D34B-A3B5-B644C571F210}" type="slidenum">
              <a:rPr lang="en-US" altLang="en-US" sz="1200"/>
              <a:pPr/>
              <a:t>13</a:t>
            </a:fld>
            <a:endParaRPr lang="en-US" altLang="en-US" sz="1200"/>
          </a:p>
        </p:txBody>
      </p:sp>
    </p:spTree>
    <p:extLst>
      <p:ext uri="{BB962C8B-B14F-4D97-AF65-F5344CB8AC3E}">
        <p14:creationId xmlns:p14="http://schemas.microsoft.com/office/powerpoint/2010/main" val="2941141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pitchFamily="34" charset="-128"/>
              </a:rPr>
              <a:t>The role of the district is to </a:t>
            </a:r>
            <a:r>
              <a:rPr lang="en-US" sz="1200" b="1" dirty="0">
                <a:ea typeface="ＭＳ Ｐゴシック" pitchFamily="34" charset="-128"/>
              </a:rPr>
              <a:t>standardize</a:t>
            </a:r>
            <a:r>
              <a:rPr lang="en-US" sz="1200" dirty="0">
                <a:ea typeface="ＭＳ Ｐゴシック" pitchFamily="34" charset="-128"/>
              </a:rPr>
              <a:t> </a:t>
            </a:r>
            <a:r>
              <a:rPr lang="en-US" sz="1200" b="1" dirty="0">
                <a:ea typeface="ＭＳ Ｐゴシック" pitchFamily="34" charset="-128"/>
              </a:rPr>
              <a:t>the process </a:t>
            </a:r>
            <a:r>
              <a:rPr lang="en-US" sz="1200" dirty="0">
                <a:ea typeface="ＭＳ Ｐゴシック" pitchFamily="34" charset="-128"/>
              </a:rPr>
              <a:t>while the role of the school is to </a:t>
            </a:r>
            <a:r>
              <a:rPr lang="en-US" sz="1200" b="1" dirty="0">
                <a:ea typeface="ＭＳ Ｐゴシック" pitchFamily="34" charset="-128"/>
              </a:rPr>
              <a:t>contextualize implementation</a:t>
            </a:r>
          </a:p>
          <a:p>
            <a:endParaRPr lang="en-US" dirty="0"/>
          </a:p>
        </p:txBody>
      </p:sp>
      <p:sp>
        <p:nvSpPr>
          <p:cNvPr id="4" name="Slide Number Placeholder 3"/>
          <p:cNvSpPr>
            <a:spLocks noGrp="1"/>
          </p:cNvSpPr>
          <p:nvPr>
            <p:ph type="sldNum" sz="quarter" idx="10"/>
          </p:nvPr>
        </p:nvSpPr>
        <p:spPr/>
        <p:txBody>
          <a:bodyPr/>
          <a:lstStyle/>
          <a:p>
            <a:fld id="{2AEE1DCC-01D8-4718-BC5D-E371901CDBD8}" type="slidenum">
              <a:rPr lang="en-US" smtClean="0"/>
              <a:t>14</a:t>
            </a:fld>
            <a:endParaRPr lang="en-US"/>
          </a:p>
        </p:txBody>
      </p:sp>
    </p:spTree>
    <p:extLst>
      <p:ext uri="{BB962C8B-B14F-4D97-AF65-F5344CB8AC3E}">
        <p14:creationId xmlns:p14="http://schemas.microsoft.com/office/powerpoint/2010/main" val="389575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6B823-61DF-A231-AF67-05ADC0C5D0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E3089-704F-4969-BC9B-CD41FE3E8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09641-1590-A070-1991-389C228DA1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616515-23ED-B0DB-EB04-1F5508329C19}"/>
              </a:ext>
            </a:extLst>
          </p:cNvPr>
          <p:cNvSpPr>
            <a:spLocks noGrp="1"/>
          </p:cNvSpPr>
          <p:nvPr>
            <p:ph type="sldNum" sz="quarter" idx="5"/>
          </p:nvPr>
        </p:nvSpPr>
        <p:spPr/>
        <p:txBody>
          <a:bodyPr/>
          <a:lstStyle/>
          <a:p>
            <a:fld id="{E3342A56-27B6-6D46-9B26-E5A82035BBBA}" type="slidenum">
              <a:rPr lang="en-US" smtClean="0"/>
              <a:t>15</a:t>
            </a:fld>
            <a:endParaRPr lang="en-US"/>
          </a:p>
        </p:txBody>
      </p:sp>
    </p:spTree>
    <p:extLst>
      <p:ext uri="{BB962C8B-B14F-4D97-AF65-F5344CB8AC3E}">
        <p14:creationId xmlns:p14="http://schemas.microsoft.com/office/powerpoint/2010/main" val="2739689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097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17</a:t>
            </a:fld>
            <a:endParaRPr lang="en-US"/>
          </a:p>
        </p:txBody>
      </p:sp>
    </p:spTree>
    <p:extLst>
      <p:ext uri="{BB962C8B-B14F-4D97-AF65-F5344CB8AC3E}">
        <p14:creationId xmlns:p14="http://schemas.microsoft.com/office/powerpoint/2010/main" val="339005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18</a:t>
            </a:fld>
            <a:endParaRPr lang="en-US"/>
          </a:p>
        </p:txBody>
      </p:sp>
    </p:spTree>
    <p:extLst>
      <p:ext uri="{BB962C8B-B14F-4D97-AF65-F5344CB8AC3E}">
        <p14:creationId xmlns:p14="http://schemas.microsoft.com/office/powerpoint/2010/main" val="191378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8F80-6430-6BDB-75BE-83B2A36D1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16896-FC1B-14E9-71BD-B28F0B897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43C68-DBB5-74E9-1282-000F1369388A}"/>
              </a:ext>
            </a:extLst>
          </p:cNvPr>
          <p:cNvSpPr>
            <a:spLocks noGrp="1"/>
          </p:cNvSpPr>
          <p:nvPr>
            <p:ph type="body" idx="1"/>
          </p:nvPr>
        </p:nvSpPr>
        <p:spPr/>
        <p:txBody>
          <a:bodyPr/>
          <a:lstStyle/>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Overview of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core features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related to topic</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Share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data </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to frame the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idea(s)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about needed actions to inform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Policy,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Research, and/or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Resources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inform next actionably steps for policy, research, and/or 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Take away message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question</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frame the table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2A8EBBF-68DB-0586-7AA4-E22C9F7617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342A56-27B6-6D46-9B26-E5A82035BB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23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Overview of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core features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related to topic</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Share </a:t>
            </a: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data </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to frame the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idea(s)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about needed actions to inform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Policy,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Research, and/or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600200" marR="0" lvl="3" indent="-228600">
              <a:buFont typeface="Symbol" pitchFamily="2" charset="2"/>
              <a:buChar char=""/>
            </a:pP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Resources</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inform next actionably steps for policy, research, and/or TA</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Take away message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buFont typeface="Wingdings" pitchFamily="2" charset="2"/>
              <a:buChar char=""/>
            </a:pPr>
            <a:r>
              <a:rPr lang="en-US" sz="1200" b="1" kern="100" dirty="0">
                <a:effectLst/>
                <a:latin typeface="Calibri Light" panose="020F0302020204030204" pitchFamily="34" charset="0"/>
                <a:ea typeface="Aptos" panose="020B0004020202020204" pitchFamily="34" charset="0"/>
                <a:cs typeface="Times New Roman" panose="02020603050405020304" pitchFamily="18" charset="0"/>
              </a:rPr>
              <a:t>Big question</a:t>
            </a:r>
            <a:r>
              <a:rPr lang="en-US" sz="1200" kern="100" dirty="0">
                <a:effectLst/>
                <a:latin typeface="Calibri Light" panose="020F0302020204030204" pitchFamily="34" charset="0"/>
                <a:ea typeface="Aptos" panose="020B0004020202020204" pitchFamily="34" charset="0"/>
                <a:cs typeface="Times New Roman" panose="02020603050405020304" pitchFamily="18" charset="0"/>
              </a:rPr>
              <a:t> to frame the table conversation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2</a:t>
            </a:fld>
            <a:endParaRPr lang="en-US"/>
          </a:p>
        </p:txBody>
      </p:sp>
    </p:spTree>
    <p:extLst>
      <p:ext uri="{BB962C8B-B14F-4D97-AF65-F5344CB8AC3E}">
        <p14:creationId xmlns:p14="http://schemas.microsoft.com/office/powerpoint/2010/main" val="65017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3</a:t>
            </a:fld>
            <a:endParaRPr lang="en-US"/>
          </a:p>
        </p:txBody>
      </p:sp>
    </p:spTree>
    <p:extLst>
      <p:ext uri="{BB962C8B-B14F-4D97-AF65-F5344CB8AC3E}">
        <p14:creationId xmlns:p14="http://schemas.microsoft.com/office/powerpoint/2010/main" val="1021891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2" name="Google Shape;80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921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Easterling, D., &amp; Metz, A. (2016). Getting Real With Strategy: Insights From Implementation Science. The</a:t>
            </a:r>
          </a:p>
          <a:p>
            <a:r>
              <a:rPr lang="en-US"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Foundation Review, 8(2). </a:t>
            </a:r>
            <a:r>
              <a:rPr lang="en-US" dirty="0">
                <a:solidFill>
                  <a:srgbClr val="264D7E"/>
                </a:solidFill>
                <a:effectLst/>
                <a:latin typeface="Verdana" panose="020B0604030504040204" pitchFamily="34" charset="0"/>
                <a:ea typeface="Verdana" panose="020B0604030504040204" pitchFamily="34" charset="0"/>
                <a:cs typeface="Verdana" panose="020B0604030504040204" pitchFamily="34" charset="0"/>
              </a:rPr>
              <a:t>https://</a:t>
            </a:r>
            <a:r>
              <a:rPr lang="en-US" dirty="0" err="1">
                <a:solidFill>
                  <a:srgbClr val="264D7E"/>
                </a:solidFill>
                <a:effectLst/>
                <a:latin typeface="Verdana" panose="020B0604030504040204" pitchFamily="34" charset="0"/>
                <a:ea typeface="Verdana" panose="020B0604030504040204" pitchFamily="34" charset="0"/>
                <a:cs typeface="Verdana" panose="020B0604030504040204" pitchFamily="34" charset="0"/>
              </a:rPr>
              <a:t>doi.org</a:t>
            </a:r>
            <a:r>
              <a:rPr lang="en-US" dirty="0">
                <a:solidFill>
                  <a:srgbClr val="264D7E"/>
                </a:solidFill>
                <a:effectLst/>
                <a:latin typeface="Verdana" panose="020B0604030504040204" pitchFamily="34" charset="0"/>
                <a:ea typeface="Verdana" panose="020B0604030504040204" pitchFamily="34" charset="0"/>
                <a:cs typeface="Verdana" panose="020B0604030504040204" pitchFamily="34" charset="0"/>
              </a:rPr>
              <a:t>/10.9707/1944-5660.1301</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02C12531-EB70-2D4A-AC83-16AD0D4B4D1F}" type="slidenum">
              <a:rPr lang="en-US" smtClean="0"/>
              <a:t>5</a:t>
            </a:fld>
            <a:endParaRPr lang="en-US"/>
          </a:p>
        </p:txBody>
      </p:sp>
    </p:spTree>
    <p:extLst>
      <p:ext uri="{BB962C8B-B14F-4D97-AF65-F5344CB8AC3E}">
        <p14:creationId xmlns:p14="http://schemas.microsoft.com/office/powerpoint/2010/main" val="2290667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6</a:t>
            </a:fld>
            <a:endParaRPr lang="en-US"/>
          </a:p>
        </p:txBody>
      </p:sp>
    </p:spTree>
    <p:extLst>
      <p:ext uri="{BB962C8B-B14F-4D97-AF65-F5344CB8AC3E}">
        <p14:creationId xmlns:p14="http://schemas.microsoft.com/office/powerpoint/2010/main" val="302576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a:t>
            </a:r>
            <a:r>
              <a:rPr lang="en-US" dirty="0" err="1"/>
              <a:t>Algozzine</a:t>
            </a:r>
            <a:r>
              <a:rPr lang="en-US" dirty="0"/>
              <a:t> personal communication February 28, 2023</a:t>
            </a:r>
          </a:p>
          <a:p>
            <a:r>
              <a:rPr lang="en-US" dirty="0"/>
              <a:t>Scott Baker personal communication, November 12, 2021</a:t>
            </a:r>
          </a:p>
        </p:txBody>
      </p:sp>
      <p:sp>
        <p:nvSpPr>
          <p:cNvPr id="4" name="Slide Number Placeholder 3"/>
          <p:cNvSpPr>
            <a:spLocks noGrp="1"/>
          </p:cNvSpPr>
          <p:nvPr>
            <p:ph type="sldNum" sz="quarter" idx="5"/>
          </p:nvPr>
        </p:nvSpPr>
        <p:spPr/>
        <p:txBody>
          <a:bodyPr/>
          <a:lstStyle/>
          <a:p>
            <a:fld id="{2AEE1DCC-01D8-4718-BC5D-E371901CDBD8}" type="slidenum">
              <a:rPr lang="en-US" smtClean="0"/>
              <a:t>7</a:t>
            </a:fld>
            <a:endParaRPr lang="en-US"/>
          </a:p>
        </p:txBody>
      </p:sp>
    </p:spTree>
    <p:extLst>
      <p:ext uri="{BB962C8B-B14F-4D97-AF65-F5344CB8AC3E}">
        <p14:creationId xmlns:p14="http://schemas.microsoft.com/office/powerpoint/2010/main" val="2936743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42A56-27B6-6D46-9B26-E5A82035BBBA}" type="slidenum">
              <a:rPr lang="en-US" smtClean="0"/>
              <a:t>8</a:t>
            </a:fld>
            <a:endParaRPr lang="en-US"/>
          </a:p>
        </p:txBody>
      </p:sp>
    </p:spTree>
    <p:extLst>
      <p:ext uri="{BB962C8B-B14F-4D97-AF65-F5344CB8AC3E}">
        <p14:creationId xmlns:p14="http://schemas.microsoft.com/office/powerpoint/2010/main" val="301880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54EEB-2D87-879C-83CA-46FB64F01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D8A3B-7D02-0A4D-3CFE-7D5216273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6CCF1-908B-68FE-BB64-314578D593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2267B4-3362-AE8D-E600-6A2F539EF5A3}"/>
              </a:ext>
            </a:extLst>
          </p:cNvPr>
          <p:cNvSpPr>
            <a:spLocks noGrp="1"/>
          </p:cNvSpPr>
          <p:nvPr>
            <p:ph type="sldNum" sz="quarter" idx="5"/>
          </p:nvPr>
        </p:nvSpPr>
        <p:spPr/>
        <p:txBody>
          <a:bodyPr/>
          <a:lstStyle/>
          <a:p>
            <a:fld id="{E3342A56-27B6-6D46-9B26-E5A82035BBBA}" type="slidenum">
              <a:rPr lang="en-US" smtClean="0"/>
              <a:t>10</a:t>
            </a:fld>
            <a:endParaRPr lang="en-US"/>
          </a:p>
        </p:txBody>
      </p:sp>
    </p:spTree>
    <p:extLst>
      <p:ext uri="{BB962C8B-B14F-4D97-AF65-F5344CB8AC3E}">
        <p14:creationId xmlns:p14="http://schemas.microsoft.com/office/powerpoint/2010/main" val="2380733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3"/>
            <a:ext cx="10058400" cy="3158937"/>
          </a:xfrm>
        </p:spPr>
        <p:txBody>
          <a:bodyPr anchor="b">
            <a:normAutofit/>
          </a:bodyPr>
          <a:lstStyle>
            <a:lvl1pPr algn="ctr">
              <a:lnSpc>
                <a:spcPct val="85000"/>
              </a:lnSpc>
              <a:defRPr sz="8000" b="1" spc="-50" baseline="0">
                <a:solidFill>
                  <a:srgbClr val="515254"/>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2400" cap="all" spc="200" baseline="0">
                <a:solidFill>
                  <a:srgbClr val="515254"/>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16" name="Straight Connector 15">
            <a:extLst>
              <a:ext uri="{FF2B5EF4-FFF2-40B4-BE49-F238E27FC236}">
                <a16:creationId xmlns:a16="http://schemas.microsoft.com/office/drawing/2014/main" id="{F7BCFE73-9D18-5B4E-9875-C4FDAAA611EF}"/>
              </a:ext>
            </a:extLst>
          </p:cNvPr>
          <p:cNvCxnSpPr>
            <a:cxnSpLocks/>
          </p:cNvCxnSpPr>
          <p:nvPr userDrawn="1"/>
        </p:nvCxnSpPr>
        <p:spPr>
          <a:xfrm>
            <a:off x="0" y="4128902"/>
            <a:ext cx="11424355" cy="0"/>
          </a:xfrm>
          <a:prstGeom prst="line">
            <a:avLst/>
          </a:prstGeom>
          <a:ln w="57150">
            <a:solidFill>
              <a:srgbClr val="5152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54C5BF-14EA-4142-95DC-7732779F11D7}"/>
              </a:ext>
            </a:extLst>
          </p:cNvPr>
          <p:cNvCxnSpPr>
            <a:cxnSpLocks/>
          </p:cNvCxnSpPr>
          <p:nvPr userDrawn="1"/>
        </p:nvCxnSpPr>
        <p:spPr>
          <a:xfrm>
            <a:off x="-6628" y="4244609"/>
            <a:ext cx="11318095" cy="0"/>
          </a:xfrm>
          <a:prstGeom prst="line">
            <a:avLst/>
          </a:prstGeom>
          <a:ln w="57150">
            <a:solidFill>
              <a:srgbClr val="4FA6B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E0DC6FC3-3C16-C14A-BDCC-3080E2768ACA}"/>
              </a:ext>
            </a:extLst>
          </p:cNvPr>
          <p:cNvPicPr>
            <a:picLocks noChangeAspect="1"/>
          </p:cNvPicPr>
          <p:nvPr userDrawn="1"/>
        </p:nvPicPr>
        <p:blipFill>
          <a:blip r:embed="rId2"/>
          <a:srcRect r="67390"/>
          <a:stretch/>
        </p:blipFill>
        <p:spPr>
          <a:xfrm>
            <a:off x="11424355" y="3864538"/>
            <a:ext cx="767645" cy="633428"/>
          </a:xfrm>
          <a:prstGeom prst="rect">
            <a:avLst/>
          </a:prstGeom>
        </p:spPr>
      </p:pic>
      <p:pic>
        <p:nvPicPr>
          <p:cNvPr id="7" name="Picture 6">
            <a:extLst>
              <a:ext uri="{FF2B5EF4-FFF2-40B4-BE49-F238E27FC236}">
                <a16:creationId xmlns:a16="http://schemas.microsoft.com/office/drawing/2014/main" id="{02B5DC32-E559-D051-AC5D-00ABB8A2194D}"/>
              </a:ext>
            </a:extLst>
          </p:cNvPr>
          <p:cNvPicPr>
            <a:picLocks noChangeAspect="1"/>
          </p:cNvPicPr>
          <p:nvPr userDrawn="1"/>
        </p:nvPicPr>
        <p:blipFill>
          <a:blip r:embed="rId2"/>
          <a:stretch>
            <a:fillRect/>
          </a:stretch>
        </p:blipFill>
        <p:spPr>
          <a:xfrm>
            <a:off x="1097280" y="5909641"/>
            <a:ext cx="2599201" cy="699399"/>
          </a:xfrm>
          <a:prstGeom prst="rect">
            <a:avLst/>
          </a:prstGeom>
        </p:spPr>
      </p:pic>
      <p:pic>
        <p:nvPicPr>
          <p:cNvPr id="14" name="Picture 13">
            <a:extLst>
              <a:ext uri="{FF2B5EF4-FFF2-40B4-BE49-F238E27FC236}">
                <a16:creationId xmlns:a16="http://schemas.microsoft.com/office/drawing/2014/main" id="{6727EA6E-3174-C0AB-D032-1BBABC7E8E6F}"/>
              </a:ext>
            </a:extLst>
          </p:cNvPr>
          <p:cNvPicPr>
            <a:picLocks noChangeAspect="1"/>
          </p:cNvPicPr>
          <p:nvPr userDrawn="1"/>
        </p:nvPicPr>
        <p:blipFill>
          <a:blip r:embed="rId3"/>
          <a:stretch>
            <a:fillRect/>
          </a:stretch>
        </p:blipFill>
        <p:spPr>
          <a:xfrm>
            <a:off x="7744560" y="5909641"/>
            <a:ext cx="3411119" cy="796758"/>
          </a:xfrm>
          <a:prstGeom prst="rect">
            <a:avLst/>
          </a:prstGeom>
        </p:spPr>
      </p:pic>
      <p:pic>
        <p:nvPicPr>
          <p:cNvPr id="15" name="Picture 14">
            <a:extLst>
              <a:ext uri="{FF2B5EF4-FFF2-40B4-BE49-F238E27FC236}">
                <a16:creationId xmlns:a16="http://schemas.microsoft.com/office/drawing/2014/main" id="{9A90DD19-0540-06B0-BE29-7518BE34BF50}"/>
              </a:ext>
            </a:extLst>
          </p:cNvPr>
          <p:cNvPicPr>
            <a:picLocks noChangeAspect="1"/>
          </p:cNvPicPr>
          <p:nvPr userDrawn="1"/>
        </p:nvPicPr>
        <p:blipFill>
          <a:blip r:embed="rId4"/>
          <a:stretch>
            <a:fillRect/>
          </a:stretch>
        </p:blipFill>
        <p:spPr>
          <a:xfrm>
            <a:off x="5388334" y="5795068"/>
            <a:ext cx="1415331" cy="1025905"/>
          </a:xfrm>
          <a:prstGeom prst="rect">
            <a:avLst/>
          </a:prstGeom>
        </p:spPr>
      </p:pic>
    </p:spTree>
    <p:extLst>
      <p:ext uri="{BB962C8B-B14F-4D97-AF65-F5344CB8AC3E}">
        <p14:creationId xmlns:p14="http://schemas.microsoft.com/office/powerpoint/2010/main" val="32338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30251" y="311944"/>
            <a:ext cx="11461749" cy="747713"/>
          </a:xfrm>
        </p:spPr>
        <p:txBody>
          <a:bodyPr/>
          <a:lstStyle/>
          <a:p>
            <a:r>
              <a:rPr lang="en-US"/>
              <a:t>Click to edit Master title style</a:t>
            </a:r>
          </a:p>
        </p:txBody>
      </p:sp>
      <p:sp>
        <p:nvSpPr>
          <p:cNvPr id="3" name="Table Placeholder 2"/>
          <p:cNvSpPr>
            <a:spLocks noGrp="1"/>
          </p:cNvSpPr>
          <p:nvPr>
            <p:ph type="tbl" idx="1"/>
          </p:nvPr>
        </p:nvSpPr>
        <p:spPr>
          <a:xfrm>
            <a:off x="812800" y="1563756"/>
            <a:ext cx="10972800" cy="4608443"/>
          </a:xfrm>
        </p:spPr>
        <p:txBody>
          <a:bodyPr rtlCol="0">
            <a:normAutofit/>
          </a:bodyPr>
          <a:lstStyle/>
          <a:p>
            <a:pPr lvl="0"/>
            <a:r>
              <a:rPr lang="en-US" noProof="0"/>
              <a:t>Click icon to add table</a:t>
            </a:r>
          </a:p>
        </p:txBody>
      </p:sp>
      <p:sp>
        <p:nvSpPr>
          <p:cNvPr id="4" name="Date Placeholder 3"/>
          <p:cNvSpPr>
            <a:spLocks noGrp="1"/>
          </p:cNvSpPr>
          <p:nvPr>
            <p:ph type="dt" sz="half" idx="10"/>
          </p:nvPr>
        </p:nvSpPr>
        <p:spPr>
          <a:xfrm>
            <a:off x="1422400" y="6324600"/>
            <a:ext cx="2540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673600" y="63246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245600" y="6324600"/>
            <a:ext cx="2540000" cy="457200"/>
          </a:xfrm>
        </p:spPr>
        <p:txBody>
          <a:bodyPr/>
          <a:lstStyle>
            <a:lvl1pPr>
              <a:defRPr/>
            </a:lvl1pPr>
          </a:lstStyle>
          <a:p>
            <a:fld id="{CC3C1D5D-7EBD-344E-A47F-B898AD3C5980}" type="slidenum">
              <a:rPr lang="en-US" altLang="x-none"/>
              <a:pPr/>
              <a:t>‹#›</a:t>
            </a:fld>
            <a:endParaRPr lang="en-US" altLang="x-none"/>
          </a:p>
        </p:txBody>
      </p:sp>
    </p:spTree>
    <p:extLst>
      <p:ext uri="{BB962C8B-B14F-4D97-AF65-F5344CB8AC3E}">
        <p14:creationId xmlns:p14="http://schemas.microsoft.com/office/powerpoint/2010/main" val="80728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A90F5F-21EB-EE6A-F571-15FC1D9D60CA}"/>
              </a:ext>
            </a:extLst>
          </p:cNvPr>
          <p:cNvSpPr>
            <a:spLocks noGrp="1"/>
          </p:cNvSpPr>
          <p:nvPr>
            <p:ph type="dt" sz="half" idx="10"/>
          </p:nvPr>
        </p:nvSpPr>
        <p:spPr/>
        <p:txBody>
          <a:bodyPr/>
          <a:lstStyle/>
          <a:p>
            <a:fld id="{63C8223A-D074-0747-B4EB-BF4F14804841}" type="datetimeFigureOut">
              <a:rPr lang="en-US" smtClean="0"/>
              <a:t>12/18/24</a:t>
            </a:fld>
            <a:endParaRPr lang="en-US"/>
          </a:p>
        </p:txBody>
      </p:sp>
      <p:sp>
        <p:nvSpPr>
          <p:cNvPr id="3" name="Footer Placeholder 2">
            <a:extLst>
              <a:ext uri="{FF2B5EF4-FFF2-40B4-BE49-F238E27FC236}">
                <a16:creationId xmlns:a16="http://schemas.microsoft.com/office/drawing/2014/main" id="{B8F96B9E-F793-1357-FE5D-F6BD91620A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B2188D-DDFD-6B8E-F41E-C1C1FFB367E9}"/>
              </a:ext>
            </a:extLst>
          </p:cNvPr>
          <p:cNvSpPr>
            <a:spLocks noGrp="1"/>
          </p:cNvSpPr>
          <p:nvPr>
            <p:ph type="sldNum" sz="quarter" idx="12"/>
          </p:nvPr>
        </p:nvSpPr>
        <p:spPr/>
        <p:txBody>
          <a:bodyPr/>
          <a:lstStyle/>
          <a:p>
            <a:fld id="{64CA3EB3-2503-3C47-9327-BFE2806F9FD2}" type="slidenum">
              <a:rPr lang="en-US" smtClean="0"/>
              <a:t>‹#›</a:t>
            </a:fld>
            <a:endParaRPr lang="en-US"/>
          </a:p>
        </p:txBody>
      </p:sp>
    </p:spTree>
    <p:extLst>
      <p:ext uri="{BB962C8B-B14F-4D97-AF65-F5344CB8AC3E}">
        <p14:creationId xmlns:p14="http://schemas.microsoft.com/office/powerpoint/2010/main" val="188455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itle 12"/>
          <p:cNvSpPr>
            <a:spLocks noGrp="1"/>
          </p:cNvSpPr>
          <p:nvPr>
            <p:ph type="title"/>
          </p:nvPr>
        </p:nvSpPr>
        <p:spPr>
          <a:xfrm>
            <a:off x="530225" y="685799"/>
            <a:ext cx="11131550" cy="6400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E16AC0-06A7-A144-B271-50B9B97DB97D}"/>
              </a:ext>
            </a:extLst>
          </p:cNvPr>
          <p:cNvSpPr>
            <a:spLocks noGrp="1"/>
          </p:cNvSpPr>
          <p:nvPr>
            <p:ph sz="quarter" idx="13"/>
          </p:nvPr>
        </p:nvSpPr>
        <p:spPr>
          <a:xfrm>
            <a:off x="701040" y="1447800"/>
            <a:ext cx="10789920" cy="3886200"/>
          </a:xfrm>
        </p:spPr>
        <p:txBody>
          <a:bodyPr/>
          <a:lstStyle>
            <a:lvl1pPr marL="301752" indent="-274320">
              <a:spcBef>
                <a:spcPts val="300"/>
              </a:spcBef>
              <a:buClr>
                <a:srgbClr val="006DB6"/>
              </a:buClr>
              <a:buFont typeface="Arial" panose="020B0604020202020204" pitchFamily="34" charset="0"/>
              <a:buChar char="•"/>
              <a:defRPr/>
            </a:lvl1pPr>
            <a:lvl2pPr marL="640080" indent="-274320">
              <a:spcBef>
                <a:spcPts val="300"/>
              </a:spcBef>
              <a:defRPr/>
            </a:lvl2pPr>
            <a:lvl3pPr marL="914400" indent="-274320">
              <a:spcBef>
                <a:spcPts val="300"/>
              </a:spcBef>
              <a:buFont typeface="Arial" panose="020B0604020202020204" pitchFamily="34" charset="0"/>
              <a:buChar char="•"/>
              <a:defRPr/>
            </a:lvl3pPr>
            <a:lvl4pPr marL="1188720" indent="-228600">
              <a:spcBef>
                <a:spcPts val="300"/>
              </a:spcBef>
              <a:defRPr/>
            </a:lvl4pPr>
            <a:lvl5pPr marL="1463040">
              <a:spcBef>
                <a:spcPts val="3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701040" y="5455923"/>
            <a:ext cx="10789920" cy="259077"/>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
        <p:nvSpPr>
          <p:cNvPr id="8" name="Slide Number Placeholder 7">
            <a:extLst>
              <a:ext uri="{FF2B5EF4-FFF2-40B4-BE49-F238E27FC236}">
                <a16:creationId xmlns:a16="http://schemas.microsoft.com/office/drawing/2014/main" id="{05D0717A-CA9C-9440-B7DE-7404B8693409}"/>
              </a:ext>
            </a:extLst>
          </p:cNvPr>
          <p:cNvSpPr>
            <a:spLocks noGrp="1"/>
          </p:cNvSpPr>
          <p:nvPr>
            <p:ph type="sldNum" sz="quarter" idx="12"/>
          </p:nvPr>
        </p:nvSpPr>
        <p:spPr>
          <a:xfrm>
            <a:off x="4724400" y="6289601"/>
            <a:ext cx="2743200" cy="457200"/>
          </a:xfrm>
          <a:prstGeom prst="rect">
            <a:avLst/>
          </a:prstGeom>
        </p:spPr>
        <p:txBody>
          <a:bodyPr/>
          <a:lstStyle/>
          <a:p>
            <a:fld id="{D157684C-E34C-AF4E-86DB-84FA13603DA9}" type="slidenum">
              <a:rPr lang="en-US" smtClean="0"/>
              <a:pPr/>
              <a:t>‹#›</a:t>
            </a:fld>
            <a:endParaRPr lang="en-US" dirty="0"/>
          </a:p>
        </p:txBody>
      </p:sp>
    </p:spTree>
    <p:extLst>
      <p:ext uri="{BB962C8B-B14F-4D97-AF65-F5344CB8AC3E}">
        <p14:creationId xmlns:p14="http://schemas.microsoft.com/office/powerpoint/2010/main" val="62613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515254"/>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025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6"/>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7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9687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708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532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152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79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5152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rgbClr val="5152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7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2" y="6459787"/>
            <a:ext cx="2472271" cy="365125"/>
          </a:xfrm>
          <a:prstGeom prst="rect">
            <a:avLst/>
          </a:prstGeom>
        </p:spPr>
        <p:txBody>
          <a:bodyPr/>
          <a:lstStyle/>
          <a:p>
            <a:fld id="{2A81E5BC-C00E-7645-AEC2-968FCE47A879}" type="datetimeFigureOut">
              <a:rPr lang="en-US" smtClean="0"/>
              <a:t>12/18/24</a:t>
            </a:fld>
            <a:endParaRPr lang="en-US"/>
          </a:p>
        </p:txBody>
      </p:sp>
      <p:sp>
        <p:nvSpPr>
          <p:cNvPr id="6" name="Footer Placeholder 5"/>
          <p:cNvSpPr>
            <a:spLocks noGrp="1"/>
          </p:cNvSpPr>
          <p:nvPr>
            <p:ph type="ftr" sz="quarter" idx="11"/>
          </p:nvPr>
        </p:nvSpPr>
        <p:spPr>
          <a:xfrm>
            <a:off x="3686186" y="6459787"/>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60" y="6459787"/>
            <a:ext cx="1312025" cy="365125"/>
          </a:xfrm>
          <a:prstGeom prst="rect">
            <a:avLst/>
          </a:prstGeom>
        </p:spPr>
        <p:txBody>
          <a:bodyPr/>
          <a:lstStyle/>
          <a:p>
            <a:fld id="{C62702A8-6AC7-594A-8D24-995C71041B9C}" type="slidenum">
              <a:rPr lang="en-US" smtClean="0"/>
              <a:t>‹#›</a:t>
            </a:fld>
            <a:endParaRPr lang="en-US"/>
          </a:p>
        </p:txBody>
      </p:sp>
    </p:spTree>
    <p:extLst>
      <p:ext uri="{BB962C8B-B14F-4D97-AF65-F5344CB8AC3E}">
        <p14:creationId xmlns:p14="http://schemas.microsoft.com/office/powerpoint/2010/main" val="267815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194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fld id="{2A81E5BC-C00E-7645-AEC2-968FCE47A879}" type="datetimeFigureOut">
              <a:rPr lang="en-US" smtClean="0"/>
              <a:t>12/18/24</a:t>
            </a:fld>
            <a:endParaRPr lang="en-US"/>
          </a:p>
        </p:txBody>
      </p:sp>
      <p:sp>
        <p:nvSpPr>
          <p:cNvPr id="5" name="Footer Placeholder 4"/>
          <p:cNvSpPr>
            <a:spLocks noGrp="1"/>
          </p:cNvSpPr>
          <p:nvPr>
            <p:ph type="ftr" sz="quarter" idx="11"/>
          </p:nvPr>
        </p:nvSpPr>
        <p:spPr>
          <a:xfrm>
            <a:off x="3686186" y="6459787"/>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60" y="6459787"/>
            <a:ext cx="1312025" cy="365125"/>
          </a:xfrm>
          <a:prstGeom prst="rect">
            <a:avLst/>
          </a:prstGeom>
        </p:spPr>
        <p:txBody>
          <a:bodyPr/>
          <a:lstStyle/>
          <a:p>
            <a:fld id="{C62702A8-6AC7-594A-8D24-995C71041B9C}" type="slidenum">
              <a:rPr lang="en-US" smtClean="0"/>
              <a:t>‹#›</a:t>
            </a:fld>
            <a:endParaRPr lang="en-US"/>
          </a:p>
        </p:txBody>
      </p:sp>
    </p:spTree>
    <p:extLst>
      <p:ext uri="{BB962C8B-B14F-4D97-AF65-F5344CB8AC3E}">
        <p14:creationId xmlns:p14="http://schemas.microsoft.com/office/powerpoint/2010/main" val="224289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346" y="286605"/>
            <a:ext cx="11323780" cy="102742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43346" y="1510746"/>
            <a:ext cx="11323781" cy="435834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 name="Picture 22">
            <a:extLst>
              <a:ext uri="{FF2B5EF4-FFF2-40B4-BE49-F238E27FC236}">
                <a16:creationId xmlns:a16="http://schemas.microsoft.com/office/drawing/2014/main" id="{42D46CA3-B4E6-D04A-B29C-6FC1F83F130E}"/>
              </a:ext>
            </a:extLst>
          </p:cNvPr>
          <p:cNvPicPr>
            <a:picLocks noChangeAspect="1"/>
          </p:cNvPicPr>
          <p:nvPr userDrawn="1"/>
        </p:nvPicPr>
        <p:blipFill rotWithShape="1">
          <a:blip r:embed="rId14"/>
          <a:srcRect t="-1688" r="70615"/>
          <a:stretch/>
        </p:blipFill>
        <p:spPr>
          <a:xfrm>
            <a:off x="-6627" y="1157838"/>
            <a:ext cx="449974" cy="489559"/>
          </a:xfrm>
          <a:prstGeom prst="rect">
            <a:avLst/>
          </a:prstGeom>
        </p:spPr>
      </p:pic>
      <p:cxnSp>
        <p:nvCxnSpPr>
          <p:cNvPr id="26" name="Straight Connector 25">
            <a:extLst>
              <a:ext uri="{FF2B5EF4-FFF2-40B4-BE49-F238E27FC236}">
                <a16:creationId xmlns:a16="http://schemas.microsoft.com/office/drawing/2014/main" id="{A7A70E87-B3A2-1B42-888E-CD37AD28FBE5}"/>
              </a:ext>
            </a:extLst>
          </p:cNvPr>
          <p:cNvCxnSpPr>
            <a:cxnSpLocks/>
          </p:cNvCxnSpPr>
          <p:nvPr userDrawn="1"/>
        </p:nvCxnSpPr>
        <p:spPr>
          <a:xfrm>
            <a:off x="496711" y="1373020"/>
            <a:ext cx="11695289" cy="0"/>
          </a:xfrm>
          <a:prstGeom prst="line">
            <a:avLst/>
          </a:prstGeom>
          <a:ln w="38100">
            <a:solidFill>
              <a:srgbClr val="51525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A10E4EE-FA5C-8643-83EF-41EDDCCE9541}"/>
              </a:ext>
            </a:extLst>
          </p:cNvPr>
          <p:cNvCxnSpPr>
            <a:cxnSpLocks/>
          </p:cNvCxnSpPr>
          <p:nvPr userDrawn="1"/>
        </p:nvCxnSpPr>
        <p:spPr>
          <a:xfrm>
            <a:off x="428977" y="1443776"/>
            <a:ext cx="11763023" cy="0"/>
          </a:xfrm>
          <a:prstGeom prst="line">
            <a:avLst/>
          </a:prstGeom>
          <a:ln w="38100">
            <a:solidFill>
              <a:srgbClr val="4FA6B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E74B56-9683-BBE6-22A2-AA9395838C99}"/>
              </a:ext>
            </a:extLst>
          </p:cNvPr>
          <p:cNvSpPr/>
          <p:nvPr userDrawn="1"/>
        </p:nvSpPr>
        <p:spPr>
          <a:xfrm>
            <a:off x="-145775" y="6029741"/>
            <a:ext cx="12589565" cy="1113175"/>
          </a:xfrm>
          <a:prstGeom prst="rect">
            <a:avLst/>
          </a:prstGeom>
          <a:solidFill>
            <a:schemeClr val="bg2">
              <a:lumMod val="75000"/>
            </a:schemeClr>
          </a:solidFill>
          <a:ln w="38100">
            <a:solidFill>
              <a:srgbClr val="515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0D0D864-85A8-FB51-E88E-6FC969E5E19A}"/>
              </a:ext>
            </a:extLst>
          </p:cNvPr>
          <p:cNvPicPr>
            <a:picLocks noChangeAspect="1"/>
          </p:cNvPicPr>
          <p:nvPr userDrawn="1"/>
        </p:nvPicPr>
        <p:blipFill>
          <a:blip r:embed="rId15"/>
          <a:stretch>
            <a:fillRect/>
          </a:stretch>
        </p:blipFill>
        <p:spPr>
          <a:xfrm>
            <a:off x="424874" y="6139610"/>
            <a:ext cx="1992535" cy="569986"/>
          </a:xfrm>
          <a:prstGeom prst="rect">
            <a:avLst/>
          </a:prstGeom>
        </p:spPr>
      </p:pic>
      <p:pic>
        <p:nvPicPr>
          <p:cNvPr id="19" name="Picture 18">
            <a:extLst>
              <a:ext uri="{FF2B5EF4-FFF2-40B4-BE49-F238E27FC236}">
                <a16:creationId xmlns:a16="http://schemas.microsoft.com/office/drawing/2014/main" id="{F9650B13-7288-8862-0621-208F8C8781AD}"/>
              </a:ext>
            </a:extLst>
          </p:cNvPr>
          <p:cNvPicPr>
            <a:picLocks noChangeAspect="1"/>
          </p:cNvPicPr>
          <p:nvPr userDrawn="1"/>
        </p:nvPicPr>
        <p:blipFill>
          <a:blip r:embed="rId16"/>
          <a:srcRect/>
          <a:stretch/>
        </p:blipFill>
        <p:spPr>
          <a:xfrm>
            <a:off x="9045844" y="6167282"/>
            <a:ext cx="2721282" cy="636026"/>
          </a:xfrm>
          <a:prstGeom prst="rect">
            <a:avLst/>
          </a:prstGeom>
        </p:spPr>
      </p:pic>
      <p:pic>
        <p:nvPicPr>
          <p:cNvPr id="1026" name="Picture 2" descr="Home">
            <a:extLst>
              <a:ext uri="{FF2B5EF4-FFF2-40B4-BE49-F238E27FC236}">
                <a16:creationId xmlns:a16="http://schemas.microsoft.com/office/drawing/2014/main" id="{D3CCF324-4051-4075-E1B2-FA4AFB3366D3}"/>
              </a:ext>
            </a:extLst>
          </p:cNvPr>
          <p:cNvPicPr>
            <a:picLocks noChangeAspect="1" noChangeArrowheads="1"/>
          </p:cNvPicPr>
          <p:nvPr userDrawn="1"/>
        </p:nvPicPr>
        <p:blipFill>
          <a:blip r:embed="rId17">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2902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1" r:id="rId6"/>
    <p:sldLayoutId id="2147483872" r:id="rId7"/>
    <p:sldLayoutId id="2147483873" r:id="rId8"/>
    <p:sldLayoutId id="2147483874" r:id="rId9"/>
    <p:sldLayoutId id="2147483875" r:id="rId10"/>
    <p:sldLayoutId id="2147483876" r:id="rId11"/>
    <p:sldLayoutId id="2147483879" r:id="rId12"/>
  </p:sldLayoutIdLst>
  <p:txStyles>
    <p:titleStyle>
      <a:lvl1pPr algn="l" defTabSz="914400" rtl="0" eaLnBrk="1" latinLnBrk="0" hangingPunct="1">
        <a:lnSpc>
          <a:spcPct val="85000"/>
        </a:lnSpc>
        <a:spcBef>
          <a:spcPct val="0"/>
        </a:spcBef>
        <a:buNone/>
        <a:defRPr sz="4800" b="1" kern="1200" spc="-50" baseline="0">
          <a:solidFill>
            <a:srgbClr val="515254"/>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rgbClr val="515254"/>
          </a:solidFill>
          <a:latin typeface="+mn-lt"/>
          <a:ea typeface="+mn-ea"/>
          <a:cs typeface="+mn-cs"/>
        </a:defRPr>
      </a:lvl1pPr>
      <a:lvl2pPr marL="38404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800" kern="1200">
          <a:solidFill>
            <a:srgbClr val="515254"/>
          </a:solidFill>
          <a:latin typeface="+mn-lt"/>
          <a:ea typeface="+mn-ea"/>
          <a:cs typeface="+mn-cs"/>
        </a:defRPr>
      </a:lvl2pPr>
      <a:lvl3pPr marL="56692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000" kern="1200">
          <a:solidFill>
            <a:srgbClr val="515254"/>
          </a:solidFill>
          <a:latin typeface="+mn-lt"/>
          <a:ea typeface="+mn-ea"/>
          <a:cs typeface="+mn-cs"/>
        </a:defRPr>
      </a:lvl3pPr>
      <a:lvl4pPr marL="74980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000" kern="1200">
          <a:solidFill>
            <a:srgbClr val="515254"/>
          </a:solidFill>
          <a:latin typeface="+mn-lt"/>
          <a:ea typeface="+mn-ea"/>
          <a:cs typeface="+mn-cs"/>
        </a:defRPr>
      </a:lvl4pPr>
      <a:lvl5pPr marL="932688" indent="-182880" algn="l" defTabSz="914400" rtl="0" eaLnBrk="1" latinLnBrk="0" hangingPunct="1">
        <a:lnSpc>
          <a:spcPct val="90000"/>
        </a:lnSpc>
        <a:spcBef>
          <a:spcPts val="200"/>
        </a:spcBef>
        <a:spcAft>
          <a:spcPts val="400"/>
        </a:spcAft>
        <a:buClr>
          <a:srgbClr val="4FA6BF"/>
        </a:buClr>
        <a:buFont typeface="Arial" panose="020B0604020202020204" pitchFamily="34" charset="0"/>
        <a:buChar char="•"/>
        <a:defRPr sz="2000" kern="1200">
          <a:solidFill>
            <a:srgbClr val="515254"/>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9.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3"/>
            <a:ext cx="10058400" cy="2670047"/>
          </a:xfrm>
        </p:spPr>
        <p:txBody>
          <a:bodyPr>
            <a:normAutofit/>
          </a:bodyPr>
          <a:lstStyle/>
          <a:p>
            <a:pPr algn="ctr"/>
            <a:r>
              <a:rPr lang="en-US" sz="6000" b="1" dirty="0">
                <a:solidFill>
                  <a:srgbClr val="515254"/>
                </a:solidFill>
                <a:effectLst/>
                <a:latin typeface="Calibri Light" panose="020F0302020204030204" pitchFamily="34" charset="0"/>
                <a:ea typeface="Calibri" panose="020F0502020204030204" pitchFamily="34" charset="0"/>
              </a:rPr>
              <a:t>What key messages and actions will we take away from this Forum?</a:t>
            </a:r>
            <a:endParaRPr lang="en-US" sz="5500" b="0" i="1" dirty="0">
              <a:latin typeface="+mn-lt"/>
            </a:endParaRPr>
          </a:p>
        </p:txBody>
      </p:sp>
      <p:sp>
        <p:nvSpPr>
          <p:cNvPr id="3" name="Subtitle 2"/>
          <p:cNvSpPr>
            <a:spLocks noGrp="1"/>
          </p:cNvSpPr>
          <p:nvPr>
            <p:ph type="subTitle" idx="1"/>
          </p:nvPr>
        </p:nvSpPr>
        <p:spPr>
          <a:xfrm>
            <a:off x="1097280" y="4821382"/>
            <a:ext cx="10058400" cy="1516356"/>
          </a:xfrm>
        </p:spPr>
        <p:txBody>
          <a:bodyPr>
            <a:normAutofit/>
          </a:bodyPr>
          <a:lstStyle/>
          <a:p>
            <a:r>
              <a:rPr lang="en-US" b="1" dirty="0">
                <a:latin typeface="+mn-lt"/>
              </a:rPr>
              <a:t>Steve goodman</a:t>
            </a:r>
          </a:p>
          <a:p>
            <a:pPr>
              <a:lnSpc>
                <a:spcPct val="100000"/>
              </a:lnSpc>
              <a:spcBef>
                <a:spcPts val="500"/>
              </a:spcBef>
            </a:pPr>
            <a:r>
              <a:rPr lang="en-US" sz="2000" cap="none" dirty="0">
                <a:solidFill>
                  <a:schemeClr val="bg2">
                    <a:lumMod val="75000"/>
                  </a:schemeClr>
                </a:solidFill>
                <a:latin typeface="+mn-lt"/>
              </a:rPr>
              <a:t>steven.2.goodman@uconn.edu</a:t>
            </a:r>
          </a:p>
        </p:txBody>
      </p:sp>
      <p:sp>
        <p:nvSpPr>
          <p:cNvPr id="4" name="Rounded Rectangle 3">
            <a:extLst>
              <a:ext uri="{FF2B5EF4-FFF2-40B4-BE49-F238E27FC236}">
                <a16:creationId xmlns:a16="http://schemas.microsoft.com/office/drawing/2014/main" id="{F0448A76-25C5-0E62-CE5E-ED6780E37A88}"/>
              </a:ext>
              <a:ext uri="{C183D7F6-B498-43B3-948B-1728B52AA6E4}">
                <adec:decorative xmlns:adec="http://schemas.microsoft.com/office/drawing/2017/decorative" val="1"/>
              </a:ext>
            </a:extLst>
          </p:cNvPr>
          <p:cNvSpPr/>
          <p:nvPr/>
        </p:nvSpPr>
        <p:spPr>
          <a:xfrm>
            <a:off x="2854828" y="3917890"/>
            <a:ext cx="6543304" cy="701611"/>
          </a:xfrm>
          <a:prstGeom prst="roundRect">
            <a:avLst/>
          </a:prstGeom>
          <a:solidFill>
            <a:schemeClr val="bg1"/>
          </a:solidFill>
          <a:ln w="57150">
            <a:solidFill>
              <a:srgbClr val="515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5B11D2F-123D-4D18-150B-5367D993D7C1}"/>
              </a:ext>
            </a:extLst>
          </p:cNvPr>
          <p:cNvSpPr/>
          <p:nvPr/>
        </p:nvSpPr>
        <p:spPr>
          <a:xfrm>
            <a:off x="2973779" y="4039128"/>
            <a:ext cx="6305402" cy="454209"/>
          </a:xfrm>
          <a:prstGeom prst="roundRect">
            <a:avLst/>
          </a:prstGeom>
          <a:solidFill>
            <a:schemeClr val="bg1"/>
          </a:solidFill>
          <a:ln w="57150">
            <a:solidFill>
              <a:srgbClr val="4FA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515254"/>
                </a:solidFill>
              </a:rPr>
              <a:t>MTSS Forum | December 10, 2024</a:t>
            </a:r>
          </a:p>
        </p:txBody>
      </p:sp>
    </p:spTree>
    <p:extLst>
      <p:ext uri="{BB962C8B-B14F-4D97-AF65-F5344CB8AC3E}">
        <p14:creationId xmlns:p14="http://schemas.microsoft.com/office/powerpoint/2010/main" val="156384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3A77E-1866-6D09-8765-166C6E70F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A6D88-5822-4E0F-7779-8EB5181050D5}"/>
              </a:ext>
            </a:extLst>
          </p:cNvPr>
          <p:cNvSpPr>
            <a:spLocks noGrp="1"/>
          </p:cNvSpPr>
          <p:nvPr>
            <p:ph type="title"/>
          </p:nvPr>
        </p:nvSpPr>
        <p:spPr>
          <a:xfrm>
            <a:off x="825028" y="286605"/>
            <a:ext cx="10942098" cy="1027424"/>
          </a:xfrm>
        </p:spPr>
        <p:txBody>
          <a:bodyPr/>
          <a:lstStyle/>
          <a:p>
            <a:r>
              <a:rPr lang="en-US" dirty="0"/>
              <a:t>What do we need to learn?</a:t>
            </a:r>
            <a:endParaRPr lang="en-US" dirty="0">
              <a:highlight>
                <a:srgbClr val="FFFF00"/>
              </a:highlight>
            </a:endParaRPr>
          </a:p>
        </p:txBody>
      </p:sp>
      <p:sp>
        <p:nvSpPr>
          <p:cNvPr id="5" name="Oval 4">
            <a:extLst>
              <a:ext uri="{FF2B5EF4-FFF2-40B4-BE49-F238E27FC236}">
                <a16:creationId xmlns:a16="http://schemas.microsoft.com/office/drawing/2014/main" id="{B4CDFF02-3C25-E56A-8A92-D1522BF53AD9}"/>
              </a:ext>
            </a:extLst>
          </p:cNvPr>
          <p:cNvSpPr/>
          <p:nvPr/>
        </p:nvSpPr>
        <p:spPr>
          <a:xfrm>
            <a:off x="0" y="903824"/>
            <a:ext cx="825028" cy="82040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2</a:t>
            </a:r>
            <a:endParaRPr lang="en-US" dirty="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2B438F0B-5571-4D08-F177-0A60F4569156}"/>
              </a:ext>
            </a:extLst>
          </p:cNvPr>
          <p:cNvSpPr>
            <a:spLocks noGrp="1"/>
          </p:cNvSpPr>
          <p:nvPr>
            <p:ph idx="1"/>
          </p:nvPr>
        </p:nvSpPr>
        <p:spPr>
          <a:xfrm>
            <a:off x="825028" y="1510746"/>
            <a:ext cx="10942099" cy="4358349"/>
          </a:xfrm>
        </p:spPr>
        <p:txBody>
          <a:bodyPr>
            <a:normAutofit/>
          </a:bodyPr>
          <a:lstStyle/>
          <a:p>
            <a:pPr marL="287338" indent="-287338">
              <a:buFont typeface="Arial" panose="020B0604020202020204" pitchFamily="34" charset="0"/>
              <a:buChar char="•"/>
            </a:pPr>
            <a:r>
              <a:rPr lang="en-US" sz="2800" dirty="0"/>
              <a:t>How do we help schools, districts and states get started and get better in MTSS?</a:t>
            </a:r>
          </a:p>
          <a:p>
            <a:pPr marL="287338" indent="-287338">
              <a:buFont typeface="Arial" panose="020B0604020202020204" pitchFamily="34" charset="0"/>
              <a:buChar char="•"/>
            </a:pPr>
            <a:r>
              <a:rPr lang="en-US" sz="2800" dirty="0"/>
              <a:t>How do we create efficient and effective systems that build upon and leverage supports across the educational cascade (classroom to state/federal)?</a:t>
            </a:r>
          </a:p>
          <a:p>
            <a:pPr marL="287338" indent="-287338">
              <a:buFont typeface="Arial" panose="020B0604020202020204" pitchFamily="34" charset="0"/>
              <a:buChar char="•"/>
            </a:pPr>
            <a:r>
              <a:rPr lang="en-US" sz="2800" dirty="0"/>
              <a:t>Why aren’t there many research studies on full three-tiered models for academics and/or integrated academic and SEB-mental health models?</a:t>
            </a:r>
          </a:p>
          <a:p>
            <a:pPr marL="287338" indent="-287338">
              <a:buFont typeface="Arial" panose="020B0604020202020204" pitchFamily="34" charset="0"/>
              <a:buChar char="•"/>
            </a:pPr>
            <a:r>
              <a:rPr lang="en-US" sz="2800" dirty="0"/>
              <a:t>What does this mean for practice and policy?</a:t>
            </a:r>
          </a:p>
        </p:txBody>
      </p:sp>
    </p:spTree>
    <p:extLst>
      <p:ext uri="{BB962C8B-B14F-4D97-AF65-F5344CB8AC3E}">
        <p14:creationId xmlns:p14="http://schemas.microsoft.com/office/powerpoint/2010/main" val="322338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1EF74-3818-3C49-9CDA-458B9CEA025C}"/>
              </a:ext>
            </a:extLst>
          </p:cNvPr>
          <p:cNvSpPr>
            <a:spLocks noGrp="1"/>
          </p:cNvSpPr>
          <p:nvPr>
            <p:ph type="title"/>
          </p:nvPr>
        </p:nvSpPr>
        <p:spPr>
          <a:xfrm>
            <a:off x="609599" y="277254"/>
            <a:ext cx="11475491" cy="882806"/>
          </a:xfrm>
          <a:solidFill>
            <a:schemeClr val="bg1"/>
          </a:solidFill>
        </p:spPr>
        <p:txBody>
          <a:bodyPr>
            <a:normAutofit/>
          </a:bodyPr>
          <a:lstStyle/>
          <a:p>
            <a:r>
              <a:rPr lang="en-US" sz="3200" dirty="0"/>
              <a:t>Challenges in the Scale-Up of MTSS</a:t>
            </a:r>
          </a:p>
        </p:txBody>
      </p:sp>
      <p:graphicFrame>
        <p:nvGraphicFramePr>
          <p:cNvPr id="4" name="Table 4">
            <a:extLst>
              <a:ext uri="{FF2B5EF4-FFF2-40B4-BE49-F238E27FC236}">
                <a16:creationId xmlns:a16="http://schemas.microsoft.com/office/drawing/2014/main" id="{33EEA333-D47E-A94B-8CD7-4CCED7839D1A}"/>
              </a:ext>
            </a:extLst>
          </p:cNvPr>
          <p:cNvGraphicFramePr>
            <a:graphicFrameLocks noGrp="1"/>
          </p:cNvGraphicFramePr>
          <p:nvPr>
            <p:extLst>
              <p:ext uri="{D42A27DB-BD31-4B8C-83A1-F6EECF244321}">
                <p14:modId xmlns:p14="http://schemas.microsoft.com/office/powerpoint/2010/main" val="1408025137"/>
              </p:ext>
            </p:extLst>
          </p:nvPr>
        </p:nvGraphicFramePr>
        <p:xfrm>
          <a:off x="609599" y="1600200"/>
          <a:ext cx="11475492" cy="3785705"/>
        </p:xfrm>
        <a:graphic>
          <a:graphicData uri="http://schemas.openxmlformats.org/drawingml/2006/table">
            <a:tbl>
              <a:tblPr firstRow="1" bandRow="1">
                <a:tableStyleId>{5C22544A-7EE6-4342-B048-85BDC9FD1C3A}</a:tableStyleId>
              </a:tblPr>
              <a:tblGrid>
                <a:gridCol w="4153470">
                  <a:extLst>
                    <a:ext uri="{9D8B030D-6E8A-4147-A177-3AD203B41FA5}">
                      <a16:colId xmlns:a16="http://schemas.microsoft.com/office/drawing/2014/main" val="1980930334"/>
                    </a:ext>
                  </a:extLst>
                </a:gridCol>
                <a:gridCol w="4032913">
                  <a:extLst>
                    <a:ext uri="{9D8B030D-6E8A-4147-A177-3AD203B41FA5}">
                      <a16:colId xmlns:a16="http://schemas.microsoft.com/office/drawing/2014/main" val="1368930218"/>
                    </a:ext>
                  </a:extLst>
                </a:gridCol>
                <a:gridCol w="3289109">
                  <a:extLst>
                    <a:ext uri="{9D8B030D-6E8A-4147-A177-3AD203B41FA5}">
                      <a16:colId xmlns:a16="http://schemas.microsoft.com/office/drawing/2014/main" val="2706434783"/>
                    </a:ext>
                  </a:extLst>
                </a:gridCol>
              </a:tblGrid>
              <a:tr h="343425">
                <a:tc>
                  <a:txBody>
                    <a:bodyPr/>
                    <a:lstStyle/>
                    <a:p>
                      <a:pPr algn="ctr"/>
                      <a:r>
                        <a:rPr lang="en-US" sz="1800" b="0" dirty="0">
                          <a:solidFill>
                            <a:schemeClr val="tx1"/>
                          </a:solidFill>
                          <a:latin typeface="Arial" panose="020B0604020202020204" pitchFamily="34" charset="0"/>
                          <a:cs typeface="Arial" panose="020B0604020202020204" pitchFamily="34" charset="0"/>
                        </a:rPr>
                        <a:t>Helpful</a:t>
                      </a: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Hinder</a:t>
                      </a: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Hope </a:t>
                      </a:r>
                      <a:r>
                        <a:rPr lang="en-US" sz="1800" b="0" dirty="0" err="1">
                          <a:solidFill>
                            <a:schemeClr val="tx1"/>
                          </a:solidFill>
                          <a:latin typeface="Arial" panose="020B0604020202020204" pitchFamily="34" charset="0"/>
                          <a:cs typeface="Arial" panose="020B0604020202020204" pitchFamily="34" charset="0"/>
                        </a:rPr>
                        <a:t>fors</a:t>
                      </a:r>
                      <a:endParaRPr lang="en-US" sz="1800" b="0" dirty="0">
                        <a:solidFill>
                          <a:schemeClr val="tx1"/>
                        </a:solidFill>
                        <a:latin typeface="Arial" panose="020B0604020202020204" pitchFamily="34" charset="0"/>
                        <a:cs typeface="Arial" panose="020B0604020202020204" pitchFamily="34" charset="0"/>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2285802"/>
                  </a:ext>
                </a:extLst>
              </a:tr>
              <a:tr h="3419945">
                <a:tc>
                  <a:txBody>
                    <a:bodyPr/>
                    <a:lstStyle/>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Cross-disciplinary leadership </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Access to PD</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Consistent language and practices</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Consultation with external partners</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Access to funding </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Connections to existing policies and projects </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Student outcomes drive planning and evaluation </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Efficient data systems</a:t>
                      </a:r>
                      <a:endParaRPr lang="en-US" sz="1800" dirty="0">
                        <a:latin typeface="Arial" panose="020B0604020202020204" pitchFamily="34" charset="0"/>
                        <a:cs typeface="Arial" panose="020B0604020202020204" pitchFamily="34" charset="0"/>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Competing priorities, philosophies, or practices</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Ineffective PD models </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Hiring, retention, and turnover of district/school personnel</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Varying levels of readiness</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Limited or restricted funding </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Inadequate data systems</a:t>
                      </a:r>
                    </a:p>
                    <a:p>
                      <a:pPr marL="285750" indent="-285750">
                        <a:spcBef>
                          <a:spcPts val="300"/>
                        </a:spcBef>
                        <a:spcAft>
                          <a:spcPts val="300"/>
                        </a:spcAft>
                        <a:buFont typeface="Arial" panose="020B0604020202020204" pitchFamily="34" charset="0"/>
                        <a:buChar char="•"/>
                      </a:pPr>
                      <a:r>
                        <a:rPr lang="en-US" sz="1800" kern="1200" dirty="0">
                          <a:solidFill>
                            <a:schemeClr val="dk1"/>
                          </a:solidFill>
                          <a:effectLst/>
                          <a:latin typeface="Arial" panose="020B0604020202020204" pitchFamily="34" charset="0"/>
                          <a:ea typeface="+mn-ea"/>
                          <a:cs typeface="Arial" panose="020B0604020202020204" pitchFamily="34" charset="0"/>
                        </a:rPr>
                        <a:t>Inadequate support from state leaders </a:t>
                      </a:r>
                      <a:endParaRPr lang="en-US" sz="1800" dirty="0">
                        <a:latin typeface="Arial" panose="020B0604020202020204" pitchFamily="34" charset="0"/>
                        <a:cs typeface="Arial" panose="020B0604020202020204" pitchFamily="34" charset="0"/>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More and better trained personnel</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800" kern="1200" dirty="0">
                          <a:solidFill>
                            <a:schemeClr val="dk1"/>
                          </a:solidFill>
                          <a:effectLst/>
                          <a:latin typeface="Arial" panose="020B0604020202020204" pitchFamily="34" charset="0"/>
                          <a:ea typeface="+mn-ea"/>
                          <a:cs typeface="Arial" panose="020B0604020202020204" pitchFamily="34" charset="0"/>
                        </a:rPr>
                        <a:t>More effective practices </a:t>
                      </a:r>
                      <a:endParaRPr lang="en-US" sz="1800" dirty="0">
                        <a:latin typeface="Arial" panose="020B0604020202020204" pitchFamily="34" charset="0"/>
                        <a:cs typeface="Arial" panose="020B0604020202020204" pitchFamily="34" charset="0"/>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00330859"/>
                  </a:ext>
                </a:extLst>
              </a:tr>
            </a:tbl>
          </a:graphicData>
        </a:graphic>
      </p:graphicFrame>
      <p:sp>
        <p:nvSpPr>
          <p:cNvPr id="6" name="TextBox 5">
            <a:extLst>
              <a:ext uri="{FF2B5EF4-FFF2-40B4-BE49-F238E27FC236}">
                <a16:creationId xmlns:a16="http://schemas.microsoft.com/office/drawing/2014/main" id="{2F59C90C-D5CE-8447-9ABE-DA657A09BA7C}"/>
              </a:ext>
            </a:extLst>
          </p:cNvPr>
          <p:cNvSpPr txBox="1"/>
          <p:nvPr/>
        </p:nvSpPr>
        <p:spPr>
          <a:xfrm>
            <a:off x="609599" y="5385905"/>
            <a:ext cx="5941326" cy="363423"/>
          </a:xfrm>
          <a:prstGeom prst="rect">
            <a:avLst/>
          </a:prstGeom>
          <a:noFill/>
        </p:spPr>
        <p:txBody>
          <a:bodyPr wrap="square" lIns="85588" tIns="42794" rIns="85588" bIns="42794" rtlCol="0">
            <a:spAutoFit/>
          </a:bodyPr>
          <a:lstStyle/>
          <a:p>
            <a:r>
              <a:rPr lang="en-US" dirty="0">
                <a:latin typeface="Arial" panose="020B0604020202020204" pitchFamily="34" charset="0"/>
                <a:cs typeface="Arial" panose="020B0604020202020204" pitchFamily="34" charset="0"/>
              </a:rPr>
              <a:t>Information from State Level Leaders</a:t>
            </a:r>
          </a:p>
        </p:txBody>
      </p:sp>
      <p:sp>
        <p:nvSpPr>
          <p:cNvPr id="5" name="TextBox 4">
            <a:extLst>
              <a:ext uri="{FF2B5EF4-FFF2-40B4-BE49-F238E27FC236}">
                <a16:creationId xmlns:a16="http://schemas.microsoft.com/office/drawing/2014/main" id="{C7991E0E-1A26-314D-ABD6-EF261881D5DE}"/>
              </a:ext>
            </a:extLst>
          </p:cNvPr>
          <p:cNvSpPr txBox="1"/>
          <p:nvPr/>
        </p:nvSpPr>
        <p:spPr>
          <a:xfrm>
            <a:off x="10428952" y="5447461"/>
            <a:ext cx="1656139" cy="301867"/>
          </a:xfrm>
          <a:prstGeom prst="rect">
            <a:avLst/>
          </a:prstGeom>
          <a:noFill/>
        </p:spPr>
        <p:txBody>
          <a:bodyPr wrap="none" lIns="85588" tIns="42794" rIns="85588" bIns="42794" rtlCol="0">
            <a:spAutoFit/>
          </a:bodyPr>
          <a:lstStyle/>
          <a:p>
            <a:r>
              <a:rPr lang="en-US" sz="1400" dirty="0"/>
              <a:t>Charlton et al., 2018</a:t>
            </a:r>
          </a:p>
        </p:txBody>
      </p:sp>
    </p:spTree>
    <p:extLst>
      <p:ext uri="{BB962C8B-B14F-4D97-AF65-F5344CB8AC3E}">
        <p14:creationId xmlns:p14="http://schemas.microsoft.com/office/powerpoint/2010/main" val="283885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6" name="Title 26">
            <a:extLst>
              <a:ext uri="{FF2B5EF4-FFF2-40B4-BE49-F238E27FC236}">
                <a16:creationId xmlns:a16="http://schemas.microsoft.com/office/drawing/2014/main" id="{33A03F63-EA32-0347-AF5A-CB7F83FE6343}"/>
              </a:ext>
            </a:extLst>
          </p:cNvPr>
          <p:cNvSpPr>
            <a:spLocks noGrp="1"/>
          </p:cNvSpPr>
          <p:nvPr>
            <p:ph type="title"/>
          </p:nvPr>
        </p:nvSpPr>
        <p:spPr>
          <a:xfrm>
            <a:off x="152400" y="120975"/>
            <a:ext cx="12039600" cy="640080"/>
          </a:xfrm>
        </p:spPr>
        <p:txBody>
          <a:bodyPr>
            <a:normAutofit fontScale="90000"/>
          </a:bodyPr>
          <a:lstStyle/>
          <a:p>
            <a:pPr algn="ctr" eaLnBrk="1" hangingPunct="1"/>
            <a:r>
              <a:rPr lang="en-US" altLang="en-US" sz="3800" dirty="0">
                <a:ea typeface="ＭＳ Ｐゴシック" panose="020B0600070205080204" pitchFamily="34" charset="-128"/>
              </a:rPr>
              <a:t>How do we move from Model Demonstration to Standard Practice?</a:t>
            </a:r>
          </a:p>
        </p:txBody>
      </p:sp>
      <p:sp>
        <p:nvSpPr>
          <p:cNvPr id="17" name="Rectangle 16">
            <a:extLst>
              <a:ext uri="{FF2B5EF4-FFF2-40B4-BE49-F238E27FC236}">
                <a16:creationId xmlns:a16="http://schemas.microsoft.com/office/drawing/2014/main" id="{6FF8FDEA-A079-EF45-AF6D-54AEB615F0CC}"/>
              </a:ext>
              <a:ext uri="{C183D7F6-B498-43B3-948B-1728B52AA6E4}">
                <adec:decorative xmlns:adec="http://schemas.microsoft.com/office/drawing/2017/decorative" val="1"/>
              </a:ext>
            </a:extLst>
          </p:cNvPr>
          <p:cNvSpPr>
            <a:spLocks noChangeArrowheads="1"/>
          </p:cNvSpPr>
          <p:nvPr/>
        </p:nvSpPr>
        <p:spPr bwMode="auto">
          <a:xfrm>
            <a:off x="0" y="800242"/>
            <a:ext cx="8012940" cy="5184775"/>
          </a:xfrm>
          <a:prstGeom prst="rect">
            <a:avLst/>
          </a:prstGeom>
          <a:solidFill>
            <a:srgbClr val="CBD3D2"/>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Arial"/>
              <a:cs typeface="Arial"/>
            </a:endParaRPr>
          </a:p>
        </p:txBody>
      </p:sp>
      <p:sp>
        <p:nvSpPr>
          <p:cNvPr id="33799" name="Rectangle 12">
            <a:extLst>
              <a:ext uri="{FF2B5EF4-FFF2-40B4-BE49-F238E27FC236}">
                <a16:creationId xmlns:a16="http://schemas.microsoft.com/office/drawing/2014/main" id="{07C74BA2-9079-7843-8EEE-29A1487B9E14}"/>
              </a:ext>
            </a:extLst>
          </p:cNvPr>
          <p:cNvSpPr>
            <a:spLocks noChangeArrowheads="1"/>
          </p:cNvSpPr>
          <p:nvPr/>
        </p:nvSpPr>
        <p:spPr bwMode="auto">
          <a:xfrm>
            <a:off x="1043492" y="968660"/>
            <a:ext cx="501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r>
              <a:rPr lang="en-US" altLang="en-US" dirty="0">
                <a:latin typeface="Arial" panose="020B0604020202020204" pitchFamily="34" charset="0"/>
                <a:cs typeface="Arial" panose="020B0604020202020204" pitchFamily="34" charset="0"/>
              </a:rPr>
              <a:t>Examine Feasibility/Efficacy of Practice Being Developed</a:t>
            </a:r>
          </a:p>
        </p:txBody>
      </p:sp>
      <p:sp>
        <p:nvSpPr>
          <p:cNvPr id="4" name="Rounded Rectangle 3">
            <a:extLst>
              <a:ext uri="{FF2B5EF4-FFF2-40B4-BE49-F238E27FC236}">
                <a16:creationId xmlns:a16="http://schemas.microsoft.com/office/drawing/2014/main" id="{1B53EE9F-AD73-7A4C-8EEE-2E269927CB4E}"/>
              </a:ext>
            </a:extLst>
          </p:cNvPr>
          <p:cNvSpPr>
            <a:spLocks noChangeArrowheads="1"/>
          </p:cNvSpPr>
          <p:nvPr/>
        </p:nvSpPr>
        <p:spPr bwMode="auto">
          <a:xfrm>
            <a:off x="16791" y="2675080"/>
            <a:ext cx="3794163" cy="1557337"/>
          </a:xfrm>
          <a:prstGeom prst="roundRect">
            <a:avLst>
              <a:gd name="adj" fmla="val 16667"/>
            </a:avLst>
          </a:prstGeom>
          <a:solidFill>
            <a:srgbClr val="20639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2000" b="1" dirty="0">
                <a:solidFill>
                  <a:schemeClr val="bg1"/>
                </a:solidFill>
                <a:latin typeface="Arial"/>
                <a:cs typeface="Arial"/>
              </a:rPr>
              <a:t>Model Demonstration: </a:t>
            </a:r>
            <a:r>
              <a:rPr lang="en-US" sz="2000" dirty="0">
                <a:solidFill>
                  <a:schemeClr val="bg1"/>
                </a:solidFill>
                <a:latin typeface="Arial"/>
                <a:cs typeface="Arial"/>
              </a:rPr>
              <a:t>Does it work in a specific setting with a specific population? </a:t>
            </a:r>
          </a:p>
        </p:txBody>
      </p:sp>
      <p:sp>
        <p:nvSpPr>
          <p:cNvPr id="5" name="Rounded Rectangle 4">
            <a:extLst>
              <a:ext uri="{FF2B5EF4-FFF2-40B4-BE49-F238E27FC236}">
                <a16:creationId xmlns:a16="http://schemas.microsoft.com/office/drawing/2014/main" id="{17F6890D-AFF2-434F-8565-DD6DE02C20FF}"/>
              </a:ext>
            </a:extLst>
          </p:cNvPr>
          <p:cNvSpPr>
            <a:spLocks noChangeArrowheads="1"/>
          </p:cNvSpPr>
          <p:nvPr/>
        </p:nvSpPr>
        <p:spPr bwMode="auto">
          <a:xfrm>
            <a:off x="4196045" y="2696877"/>
            <a:ext cx="3796258" cy="1557338"/>
          </a:xfrm>
          <a:prstGeom prst="roundRect">
            <a:avLst>
              <a:gd name="adj" fmla="val 16667"/>
            </a:avLst>
          </a:prstGeom>
          <a:solidFill>
            <a:srgbClr val="4F8386"/>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2000" b="1" dirty="0">
                <a:solidFill>
                  <a:schemeClr val="bg1"/>
                </a:solidFill>
                <a:latin typeface="Arial"/>
                <a:cs typeface="Arial"/>
              </a:rPr>
              <a:t>Replications:</a:t>
            </a:r>
          </a:p>
          <a:p>
            <a:pPr algn="ctr">
              <a:defRPr/>
            </a:pPr>
            <a:r>
              <a:rPr lang="en-US" sz="2000" dirty="0">
                <a:solidFill>
                  <a:schemeClr val="bg1"/>
                </a:solidFill>
                <a:latin typeface="Arial"/>
                <a:cs typeface="Arial"/>
              </a:rPr>
              <a:t>Can it be reproduced in different settings with different populations? </a:t>
            </a:r>
          </a:p>
        </p:txBody>
      </p:sp>
      <p:sp>
        <p:nvSpPr>
          <p:cNvPr id="33801" name="TextBox 18">
            <a:extLst>
              <a:ext uri="{FF2B5EF4-FFF2-40B4-BE49-F238E27FC236}">
                <a16:creationId xmlns:a16="http://schemas.microsoft.com/office/drawing/2014/main" id="{6C8BF829-27CD-D248-AE18-A1C566349E36}"/>
              </a:ext>
            </a:extLst>
          </p:cNvPr>
          <p:cNvSpPr txBox="1">
            <a:spLocks noChangeArrowheads="1"/>
          </p:cNvSpPr>
          <p:nvPr/>
        </p:nvSpPr>
        <p:spPr bwMode="auto">
          <a:xfrm>
            <a:off x="948269" y="5206522"/>
            <a:ext cx="53800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sz="2000" i="1" dirty="0">
                <a:latin typeface="Arial" panose="020B0604020202020204" pitchFamily="34" charset="0"/>
                <a:cs typeface="Arial" panose="020B0604020202020204" pitchFamily="34" charset="0"/>
              </a:rPr>
              <a:t>Invest heavily in resources to produce results</a:t>
            </a:r>
          </a:p>
        </p:txBody>
      </p:sp>
      <p:sp>
        <p:nvSpPr>
          <p:cNvPr id="18" name="Rectangle 17">
            <a:extLst>
              <a:ext uri="{FF2B5EF4-FFF2-40B4-BE49-F238E27FC236}">
                <a16:creationId xmlns:a16="http://schemas.microsoft.com/office/drawing/2014/main" id="{CDC51C17-7C10-5841-A64C-858FB7911C15}"/>
              </a:ext>
              <a:ext uri="{C183D7F6-B498-43B3-948B-1728B52AA6E4}">
                <adec:decorative xmlns:adec="http://schemas.microsoft.com/office/drawing/2017/decorative" val="1"/>
              </a:ext>
            </a:extLst>
          </p:cNvPr>
          <p:cNvSpPr>
            <a:spLocks noChangeArrowheads="1"/>
          </p:cNvSpPr>
          <p:nvPr/>
        </p:nvSpPr>
        <p:spPr bwMode="auto">
          <a:xfrm>
            <a:off x="7986303" y="800241"/>
            <a:ext cx="4205697" cy="5184775"/>
          </a:xfrm>
          <a:prstGeom prst="rect">
            <a:avLst/>
          </a:prstGeom>
          <a:solidFill>
            <a:srgbClr val="D9E9EB"/>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schemeClr val="lt1"/>
              </a:solidFill>
              <a:latin typeface="Arial"/>
              <a:cs typeface="Arial"/>
            </a:endParaRPr>
          </a:p>
        </p:txBody>
      </p:sp>
      <p:sp>
        <p:nvSpPr>
          <p:cNvPr id="33800" name="Rectangle 13">
            <a:extLst>
              <a:ext uri="{FF2B5EF4-FFF2-40B4-BE49-F238E27FC236}">
                <a16:creationId xmlns:a16="http://schemas.microsoft.com/office/drawing/2014/main" id="{2619118F-A2FA-0142-9B18-D5CBE5EF5D06}"/>
              </a:ext>
            </a:extLst>
          </p:cNvPr>
          <p:cNvSpPr>
            <a:spLocks noChangeArrowheads="1"/>
          </p:cNvSpPr>
          <p:nvPr/>
        </p:nvSpPr>
        <p:spPr bwMode="auto">
          <a:xfrm>
            <a:off x="8531813" y="966391"/>
            <a:ext cx="3114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r>
              <a:rPr lang="en-US" altLang="en-US" dirty="0">
                <a:latin typeface="Arial" panose="020B0604020202020204" pitchFamily="34" charset="0"/>
                <a:cs typeface="Arial" panose="020B0604020202020204" pitchFamily="34" charset="0"/>
              </a:rPr>
              <a:t>Modifying System for Standard Practice</a:t>
            </a:r>
          </a:p>
        </p:txBody>
      </p:sp>
      <p:sp>
        <p:nvSpPr>
          <p:cNvPr id="7" name="Rounded Rectangle 6">
            <a:extLst>
              <a:ext uri="{FF2B5EF4-FFF2-40B4-BE49-F238E27FC236}">
                <a16:creationId xmlns:a16="http://schemas.microsoft.com/office/drawing/2014/main" id="{FA645FEC-3460-B244-B261-F607D02A6E7D}"/>
              </a:ext>
            </a:extLst>
          </p:cNvPr>
          <p:cNvSpPr>
            <a:spLocks noChangeArrowheads="1"/>
          </p:cNvSpPr>
          <p:nvPr/>
        </p:nvSpPr>
        <p:spPr bwMode="auto">
          <a:xfrm>
            <a:off x="8379413" y="1932130"/>
            <a:ext cx="3796258" cy="1557337"/>
          </a:xfrm>
          <a:prstGeom prst="roundRect">
            <a:avLst>
              <a:gd name="adj" fmla="val 16667"/>
            </a:avLst>
          </a:prstGeom>
          <a:solidFill>
            <a:srgbClr val="2E4C4E"/>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r>
              <a:rPr lang="en-US" sz="2000" b="1" dirty="0">
                <a:solidFill>
                  <a:schemeClr val="bg1"/>
                </a:solidFill>
                <a:latin typeface="Arial"/>
                <a:cs typeface="Arial"/>
              </a:rPr>
              <a:t>Embed within existing work: </a:t>
            </a:r>
            <a:r>
              <a:rPr lang="en-US" sz="2000" dirty="0">
                <a:solidFill>
                  <a:schemeClr val="bg1"/>
                </a:solidFill>
                <a:latin typeface="Arial"/>
                <a:cs typeface="Arial"/>
              </a:rPr>
              <a:t>Provide access as current practice</a:t>
            </a:r>
          </a:p>
        </p:txBody>
      </p:sp>
      <p:sp>
        <p:nvSpPr>
          <p:cNvPr id="6" name="Rounded Rectangle 5">
            <a:extLst>
              <a:ext uri="{FF2B5EF4-FFF2-40B4-BE49-F238E27FC236}">
                <a16:creationId xmlns:a16="http://schemas.microsoft.com/office/drawing/2014/main" id="{777F7713-75DB-E343-9248-99B87A530FD1}"/>
              </a:ext>
            </a:extLst>
          </p:cNvPr>
          <p:cNvSpPr>
            <a:spLocks noChangeArrowheads="1"/>
          </p:cNvSpPr>
          <p:nvPr/>
        </p:nvSpPr>
        <p:spPr bwMode="auto">
          <a:xfrm>
            <a:off x="8392337" y="3537091"/>
            <a:ext cx="3794163" cy="1557338"/>
          </a:xfrm>
          <a:prstGeom prst="roundRect">
            <a:avLst>
              <a:gd name="adj" fmla="val 16667"/>
            </a:avLst>
          </a:prstGeom>
          <a:solidFill>
            <a:srgbClr val="2E4C4E"/>
          </a:solidFill>
          <a:ln w="9525">
            <a:solidFill>
              <a:schemeClr val="tx1"/>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algn="ctr" eaLnBrk="1" hangingPunct="1"/>
            <a:r>
              <a:rPr lang="en-US" altLang="en-US" sz="2000" b="1" dirty="0">
                <a:solidFill>
                  <a:schemeClr val="bg1"/>
                </a:solidFill>
                <a:latin typeface="Arial" panose="020B0604020202020204" pitchFamily="34" charset="0"/>
                <a:cs typeface="Arial" panose="020B0604020202020204" pitchFamily="34" charset="0"/>
              </a:rPr>
              <a:t>Scale-Up: </a:t>
            </a:r>
          </a:p>
          <a:p>
            <a:pPr algn="ctr" eaLnBrk="1" hangingPunct="1"/>
            <a:r>
              <a:rPr lang="en-US" altLang="en-US" sz="2000" dirty="0">
                <a:solidFill>
                  <a:schemeClr val="bg1"/>
                </a:solidFill>
                <a:latin typeface="Arial" panose="020B0604020202020204" pitchFamily="34" charset="0"/>
                <a:cs typeface="Arial" panose="020B0604020202020204" pitchFamily="34" charset="0"/>
              </a:rPr>
              <a:t>Increase “reach” of practice to critical mass of implementation</a:t>
            </a:r>
          </a:p>
        </p:txBody>
      </p:sp>
      <p:sp>
        <p:nvSpPr>
          <p:cNvPr id="33802" name="TextBox 19">
            <a:extLst>
              <a:ext uri="{FF2B5EF4-FFF2-40B4-BE49-F238E27FC236}">
                <a16:creationId xmlns:a16="http://schemas.microsoft.com/office/drawing/2014/main" id="{D9702700-86F0-AE43-A8CF-8B96016103E9}"/>
              </a:ext>
            </a:extLst>
          </p:cNvPr>
          <p:cNvSpPr txBox="1">
            <a:spLocks noChangeArrowheads="1"/>
          </p:cNvSpPr>
          <p:nvPr/>
        </p:nvSpPr>
        <p:spPr bwMode="auto">
          <a:xfrm>
            <a:off x="8174693" y="5208049"/>
            <a:ext cx="42056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2" charset="0"/>
                <a:ea typeface="ＭＳ Ｐゴシック" panose="020B0600070205080204" pitchFamily="34" charset="-128"/>
              </a:defRPr>
            </a:lvl1pPr>
            <a:lvl2pPr marL="742950" indent="-285750" eaLnBrk="0" hangingPunct="0">
              <a:defRPr sz="2400">
                <a:solidFill>
                  <a:schemeClr val="tx1"/>
                </a:solidFill>
                <a:latin typeface="Times" pitchFamily="2" charset="0"/>
                <a:ea typeface="ＭＳ Ｐゴシック" panose="020B0600070205080204" pitchFamily="34" charset="-128"/>
              </a:defRPr>
            </a:lvl2pPr>
            <a:lvl3pPr marL="1143000" indent="-228600" eaLnBrk="0" hangingPunct="0">
              <a:defRPr sz="2400">
                <a:solidFill>
                  <a:schemeClr val="tx1"/>
                </a:solidFill>
                <a:latin typeface="Times" pitchFamily="2" charset="0"/>
                <a:ea typeface="ＭＳ Ｐゴシック" panose="020B0600070205080204" pitchFamily="34" charset="-128"/>
              </a:defRPr>
            </a:lvl3pPr>
            <a:lvl4pPr marL="1600200" indent="-228600" eaLnBrk="0" hangingPunct="0">
              <a:defRPr sz="2400">
                <a:solidFill>
                  <a:schemeClr val="tx1"/>
                </a:solidFill>
                <a:latin typeface="Times" pitchFamily="2" charset="0"/>
                <a:ea typeface="ＭＳ Ｐゴシック" panose="020B0600070205080204" pitchFamily="34" charset="-128"/>
              </a:defRPr>
            </a:lvl4pPr>
            <a:lvl5pPr marL="2057400" indent="-228600" eaLnBrk="0" hangingPunct="0">
              <a:defRPr sz="2400">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ＭＳ Ｐゴシック" panose="020B0600070205080204" pitchFamily="34" charset="-128"/>
              </a:defRPr>
            </a:lvl9pPr>
          </a:lstStyle>
          <a:p>
            <a:pPr eaLnBrk="1" hangingPunct="1"/>
            <a:r>
              <a:rPr lang="en-US" altLang="en-US" sz="2000" i="1" dirty="0">
                <a:latin typeface="Arial" panose="020B0604020202020204" pitchFamily="34" charset="0"/>
                <a:cs typeface="Arial" panose="020B0604020202020204" pitchFamily="34" charset="0"/>
              </a:rPr>
              <a:t>Utilize typical/existing resources</a:t>
            </a:r>
          </a:p>
        </p:txBody>
      </p:sp>
      <p:cxnSp>
        <p:nvCxnSpPr>
          <p:cNvPr id="22" name="Straight Arrow Connector 21">
            <a:extLst>
              <a:ext uri="{FF2B5EF4-FFF2-40B4-BE49-F238E27FC236}">
                <a16:creationId xmlns:a16="http://schemas.microsoft.com/office/drawing/2014/main" id="{E5CC6551-53BB-B648-A5F6-4A521823BFFA}"/>
              </a:ext>
              <a:ext uri="{C183D7F6-B498-43B3-948B-1728B52AA6E4}">
                <adec:decorative xmlns:adec="http://schemas.microsoft.com/office/drawing/2017/decorative" val="1"/>
              </a:ext>
            </a:extLst>
          </p:cNvPr>
          <p:cNvCxnSpPr>
            <a:cxnSpLocks noChangeShapeType="1"/>
          </p:cNvCxnSpPr>
          <p:nvPr/>
        </p:nvCxnSpPr>
        <p:spPr bwMode="auto">
          <a:xfrm>
            <a:off x="3810954" y="3513279"/>
            <a:ext cx="455613" cy="0"/>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11D2C249-119D-9249-9B92-AB4A0B48F2DE}"/>
              </a:ext>
              <a:ext uri="{C183D7F6-B498-43B3-948B-1728B52AA6E4}">
                <adec:decorative xmlns:adec="http://schemas.microsoft.com/office/drawing/2017/decorative" val="1"/>
              </a:ext>
            </a:extLst>
          </p:cNvPr>
          <p:cNvCxnSpPr>
            <a:cxnSpLocks noChangeShapeType="1"/>
            <a:stCxn id="5" idx="3"/>
          </p:cNvCxnSpPr>
          <p:nvPr/>
        </p:nvCxnSpPr>
        <p:spPr bwMode="auto">
          <a:xfrm flipV="1">
            <a:off x="7992302" y="3017837"/>
            <a:ext cx="402336" cy="356616"/>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a:extLst>
              <a:ext uri="{FF2B5EF4-FFF2-40B4-BE49-F238E27FC236}">
                <a16:creationId xmlns:a16="http://schemas.microsoft.com/office/drawing/2014/main" id="{E51C8820-0CDF-5742-9EEA-3665E86DE4E3}"/>
              </a:ext>
              <a:ext uri="{C183D7F6-B498-43B3-948B-1728B52AA6E4}">
                <adec:decorative xmlns:adec="http://schemas.microsoft.com/office/drawing/2017/decorative" val="1"/>
              </a:ext>
            </a:extLst>
          </p:cNvPr>
          <p:cNvCxnSpPr>
            <a:cxnSpLocks noChangeShapeType="1"/>
            <a:stCxn id="5" idx="3"/>
          </p:cNvCxnSpPr>
          <p:nvPr/>
        </p:nvCxnSpPr>
        <p:spPr bwMode="auto">
          <a:xfrm>
            <a:off x="7992303" y="3475546"/>
            <a:ext cx="400034" cy="358563"/>
          </a:xfrm>
          <a:prstGeom prst="straightConnector1">
            <a:avLst/>
          </a:prstGeom>
          <a:noFill/>
          <a:ln w="57150">
            <a:solidFill>
              <a:schemeClr val="tx1"/>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Connector 8">
            <a:extLst>
              <a:ext uri="{FF2B5EF4-FFF2-40B4-BE49-F238E27FC236}">
                <a16:creationId xmlns:a16="http://schemas.microsoft.com/office/drawing/2014/main" id="{3E3B2DC9-6ABF-134B-B362-8E511BCBE791}"/>
              </a:ext>
              <a:ext uri="{C183D7F6-B498-43B3-948B-1728B52AA6E4}">
                <adec:decorative xmlns:adec="http://schemas.microsoft.com/office/drawing/2017/decorative" val="1"/>
              </a:ext>
            </a:extLst>
          </p:cNvPr>
          <p:cNvCxnSpPr>
            <a:cxnSpLocks/>
          </p:cNvCxnSpPr>
          <p:nvPr/>
        </p:nvCxnSpPr>
        <p:spPr>
          <a:xfrm flipH="1">
            <a:off x="2687682" y="2417904"/>
            <a:ext cx="570465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F371358-2BC2-3347-9555-FEA3DA965743}"/>
              </a:ext>
              <a:ext uri="{C183D7F6-B498-43B3-948B-1728B52AA6E4}">
                <adec:decorative xmlns:adec="http://schemas.microsoft.com/office/drawing/2017/decorative" val="1"/>
              </a:ext>
            </a:extLst>
          </p:cNvPr>
          <p:cNvCxnSpPr>
            <a:cxnSpLocks/>
          </p:cNvCxnSpPr>
          <p:nvPr/>
        </p:nvCxnSpPr>
        <p:spPr>
          <a:xfrm flipH="1">
            <a:off x="2708319" y="4522929"/>
            <a:ext cx="5640071"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4243C79-3A0D-C24A-8E05-0216500E7B9B}"/>
              </a:ext>
              <a:ext uri="{C183D7F6-B498-43B3-948B-1728B52AA6E4}">
                <adec:decorative xmlns:adec="http://schemas.microsoft.com/office/drawing/2017/decorative" val="1"/>
              </a:ext>
            </a:extLst>
          </p:cNvPr>
          <p:cNvCxnSpPr/>
          <p:nvPr/>
        </p:nvCxnSpPr>
        <p:spPr>
          <a:xfrm flipH="1">
            <a:off x="2709907" y="2398855"/>
            <a:ext cx="4763" cy="276225"/>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21ED4CE0-085E-1A41-87E0-29302A12FEBB}"/>
              </a:ext>
              <a:ext uri="{C183D7F6-B498-43B3-948B-1728B52AA6E4}">
                <adec:decorative xmlns:adec="http://schemas.microsoft.com/office/drawing/2017/decorative" val="1"/>
              </a:ext>
            </a:extLst>
          </p:cNvPr>
          <p:cNvCxnSpPr/>
          <p:nvPr/>
        </p:nvCxnSpPr>
        <p:spPr>
          <a:xfrm flipH="1" flipV="1">
            <a:off x="2686095" y="4240355"/>
            <a:ext cx="1587" cy="314325"/>
          </a:xfrm>
          <a:prstGeom prst="straightConnector1">
            <a:avLst/>
          </a:prstGeom>
          <a:ln w="57150"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06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Box 14"/>
          <p:cNvSpPr txBox="1">
            <a:spLocks noGrp="1" noChangeArrowheads="1"/>
          </p:cNvSpPr>
          <p:nvPr>
            <p:ph type="title" idx="4294967295"/>
          </p:nvPr>
        </p:nvSpPr>
        <p:spPr bwMode="auto">
          <a:xfrm>
            <a:off x="1524000" y="306323"/>
            <a:ext cx="9144000"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002060"/>
                </a:solidFill>
                <a:effectLst/>
                <a:uLnTx/>
                <a:uFillTx/>
                <a:latin typeface="Arial" charset="0"/>
                <a:ea typeface="MS PGothic" charset="-128"/>
                <a:cs typeface="+mn-cs"/>
              </a:rPr>
              <a:t>Framework for Addressing Practice and Supports</a:t>
            </a:r>
          </a:p>
        </p:txBody>
      </p:sp>
      <p:sp>
        <p:nvSpPr>
          <p:cNvPr id="22539" name="Left-Right Arrow 13"/>
          <p:cNvSpPr>
            <a:spLocks noChangeArrowheads="1"/>
          </p:cNvSpPr>
          <p:nvPr/>
        </p:nvSpPr>
        <p:spPr bwMode="auto">
          <a:xfrm rot="-5400000">
            <a:off x="-662366" y="2645089"/>
            <a:ext cx="3486907" cy="485775"/>
          </a:xfrm>
          <a:prstGeom prst="leftRightArrow">
            <a:avLst>
              <a:gd name="adj1" fmla="val 50000"/>
              <a:gd name="adj2" fmla="val 50003"/>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800" dirty="0">
                <a:solidFill>
                  <a:srgbClr val="002060"/>
                </a:solidFill>
                <a:latin typeface="Arial" charset="0"/>
              </a:rPr>
              <a:t>Contextual</a:t>
            </a:r>
            <a:r>
              <a:rPr lang="en-US" altLang="en-US" sz="2800" dirty="0">
                <a:latin typeface="Arial" charset="0"/>
              </a:rPr>
              <a:t> Focus</a:t>
            </a:r>
          </a:p>
        </p:txBody>
      </p:sp>
      <p:sp>
        <p:nvSpPr>
          <p:cNvPr id="32" name="Manual Input 3" descr="Graphic illustrates that as the level of the system moves from classroom to the state, the contextual focus on educational practices decreases and the contextua focus on supporting infrastructure increases">
            <a:extLst>
              <a:ext uri="{FF2B5EF4-FFF2-40B4-BE49-F238E27FC236}">
                <a16:creationId xmlns:a16="http://schemas.microsoft.com/office/drawing/2014/main" id="{27849998-7AA3-B349-B007-D3DA7DE9B575}"/>
              </a:ext>
              <a:ext uri="{C183D7F6-B498-43B3-948B-1728B52AA6E4}">
                <adec:decorative xmlns:adec="http://schemas.microsoft.com/office/drawing/2017/decorative" val="0"/>
              </a:ext>
            </a:extLst>
          </p:cNvPr>
          <p:cNvSpPr/>
          <p:nvPr/>
        </p:nvSpPr>
        <p:spPr>
          <a:xfrm rot="10800000" flipV="1">
            <a:off x="1590833" y="1982722"/>
            <a:ext cx="9381966" cy="319207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45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453 h 10000"/>
              <a:gd name="connsiteX0" fmla="*/ 0 w 10000"/>
              <a:gd name="connsiteY0" fmla="*/ 9001 h 13548"/>
              <a:gd name="connsiteX1" fmla="*/ 9972 w 10000"/>
              <a:gd name="connsiteY1" fmla="*/ 0 h 13548"/>
              <a:gd name="connsiteX2" fmla="*/ 10000 w 10000"/>
              <a:gd name="connsiteY2" fmla="*/ 13548 h 13548"/>
              <a:gd name="connsiteX3" fmla="*/ 0 w 10000"/>
              <a:gd name="connsiteY3" fmla="*/ 13548 h 13548"/>
              <a:gd name="connsiteX4" fmla="*/ 0 w 10000"/>
              <a:gd name="connsiteY4" fmla="*/ 9001 h 13548"/>
              <a:gd name="connsiteX0" fmla="*/ 0 w 10000"/>
              <a:gd name="connsiteY0" fmla="*/ 9071 h 13618"/>
              <a:gd name="connsiteX1" fmla="*/ 9963 w 10000"/>
              <a:gd name="connsiteY1" fmla="*/ 0 h 13618"/>
              <a:gd name="connsiteX2" fmla="*/ 10000 w 10000"/>
              <a:gd name="connsiteY2" fmla="*/ 13618 h 13618"/>
              <a:gd name="connsiteX3" fmla="*/ 0 w 10000"/>
              <a:gd name="connsiteY3" fmla="*/ 13618 h 13618"/>
              <a:gd name="connsiteX4" fmla="*/ 0 w 10000"/>
              <a:gd name="connsiteY4" fmla="*/ 9071 h 13618"/>
              <a:gd name="connsiteX0" fmla="*/ 27 w 10000"/>
              <a:gd name="connsiteY0" fmla="*/ 10187 h 13618"/>
              <a:gd name="connsiteX1" fmla="*/ 9963 w 10000"/>
              <a:gd name="connsiteY1" fmla="*/ 0 h 13618"/>
              <a:gd name="connsiteX2" fmla="*/ 10000 w 10000"/>
              <a:gd name="connsiteY2" fmla="*/ 13618 h 13618"/>
              <a:gd name="connsiteX3" fmla="*/ 0 w 10000"/>
              <a:gd name="connsiteY3" fmla="*/ 13618 h 13618"/>
              <a:gd name="connsiteX4" fmla="*/ 27 w 10000"/>
              <a:gd name="connsiteY4" fmla="*/ 10187 h 13618"/>
              <a:gd name="connsiteX0" fmla="*/ 27 w 10000"/>
              <a:gd name="connsiteY0" fmla="*/ 9908 h 13618"/>
              <a:gd name="connsiteX1" fmla="*/ 9963 w 10000"/>
              <a:gd name="connsiteY1" fmla="*/ 0 h 13618"/>
              <a:gd name="connsiteX2" fmla="*/ 10000 w 10000"/>
              <a:gd name="connsiteY2" fmla="*/ 13618 h 13618"/>
              <a:gd name="connsiteX3" fmla="*/ 0 w 10000"/>
              <a:gd name="connsiteY3" fmla="*/ 13618 h 13618"/>
              <a:gd name="connsiteX4" fmla="*/ 27 w 10000"/>
              <a:gd name="connsiteY4" fmla="*/ 9908 h 13618"/>
              <a:gd name="connsiteX0" fmla="*/ 27 w 10098"/>
              <a:gd name="connsiteY0" fmla="*/ 14303 h 18013"/>
              <a:gd name="connsiteX1" fmla="*/ 10098 w 10098"/>
              <a:gd name="connsiteY1" fmla="*/ 0 h 18013"/>
              <a:gd name="connsiteX2" fmla="*/ 10000 w 10098"/>
              <a:gd name="connsiteY2" fmla="*/ 18013 h 18013"/>
              <a:gd name="connsiteX3" fmla="*/ 0 w 10098"/>
              <a:gd name="connsiteY3" fmla="*/ 18013 h 18013"/>
              <a:gd name="connsiteX4" fmla="*/ 27 w 10098"/>
              <a:gd name="connsiteY4" fmla="*/ 14303 h 18013"/>
              <a:gd name="connsiteX0" fmla="*/ 27 w 10098"/>
              <a:gd name="connsiteY0" fmla="*/ 14303 h 18013"/>
              <a:gd name="connsiteX1" fmla="*/ 10098 w 10098"/>
              <a:gd name="connsiteY1" fmla="*/ 0 h 18013"/>
              <a:gd name="connsiteX2" fmla="*/ 10054 w 10098"/>
              <a:gd name="connsiteY2" fmla="*/ 13270 h 18013"/>
              <a:gd name="connsiteX3" fmla="*/ 0 w 10098"/>
              <a:gd name="connsiteY3" fmla="*/ 18013 h 18013"/>
              <a:gd name="connsiteX4" fmla="*/ 27 w 10098"/>
              <a:gd name="connsiteY4" fmla="*/ 14303 h 18013"/>
              <a:gd name="connsiteX0" fmla="*/ 117 w 10098"/>
              <a:gd name="connsiteY0" fmla="*/ 9769 h 18013"/>
              <a:gd name="connsiteX1" fmla="*/ 10098 w 10098"/>
              <a:gd name="connsiteY1" fmla="*/ 0 h 18013"/>
              <a:gd name="connsiteX2" fmla="*/ 10054 w 10098"/>
              <a:gd name="connsiteY2" fmla="*/ 13270 h 18013"/>
              <a:gd name="connsiteX3" fmla="*/ 0 w 10098"/>
              <a:gd name="connsiteY3" fmla="*/ 18013 h 18013"/>
              <a:gd name="connsiteX4" fmla="*/ 117 w 10098"/>
              <a:gd name="connsiteY4" fmla="*/ 9769 h 18013"/>
              <a:gd name="connsiteX0" fmla="*/ 1 w 9982"/>
              <a:gd name="connsiteY0" fmla="*/ 9769 h 15327"/>
              <a:gd name="connsiteX1" fmla="*/ 9982 w 9982"/>
              <a:gd name="connsiteY1" fmla="*/ 0 h 15327"/>
              <a:gd name="connsiteX2" fmla="*/ 9938 w 9982"/>
              <a:gd name="connsiteY2" fmla="*/ 13270 h 15327"/>
              <a:gd name="connsiteX3" fmla="*/ 82 w 9982"/>
              <a:gd name="connsiteY3" fmla="*/ 15327 h 15327"/>
              <a:gd name="connsiteX4" fmla="*/ 1 w 9982"/>
              <a:gd name="connsiteY4" fmla="*/ 9769 h 15327"/>
              <a:gd name="connsiteX0" fmla="*/ 2 w 10001"/>
              <a:gd name="connsiteY0" fmla="*/ 6374 h 8658"/>
              <a:gd name="connsiteX1" fmla="*/ 10001 w 10001"/>
              <a:gd name="connsiteY1" fmla="*/ 0 h 8658"/>
              <a:gd name="connsiteX2" fmla="*/ 9957 w 10001"/>
              <a:gd name="connsiteY2" fmla="*/ 8658 h 8658"/>
              <a:gd name="connsiteX3" fmla="*/ 2 w 10001"/>
              <a:gd name="connsiteY3" fmla="*/ 8612 h 8658"/>
              <a:gd name="connsiteX4" fmla="*/ 2 w 10001"/>
              <a:gd name="connsiteY4" fmla="*/ 6374 h 8658"/>
              <a:gd name="connsiteX0" fmla="*/ 2 w 10000"/>
              <a:gd name="connsiteY0" fmla="*/ 7362 h 10000"/>
              <a:gd name="connsiteX1" fmla="*/ 10000 w 10000"/>
              <a:gd name="connsiteY1" fmla="*/ 0 h 10000"/>
              <a:gd name="connsiteX2" fmla="*/ 9956 w 10000"/>
              <a:gd name="connsiteY2" fmla="*/ 10000 h 10000"/>
              <a:gd name="connsiteX3" fmla="*/ 2 w 10000"/>
              <a:gd name="connsiteY3" fmla="*/ 9973 h 10000"/>
              <a:gd name="connsiteX4" fmla="*/ 2 w 10000"/>
              <a:gd name="connsiteY4" fmla="*/ 7362 h 10000"/>
              <a:gd name="connsiteX0" fmla="*/ 2 w 10010"/>
              <a:gd name="connsiteY0" fmla="*/ 7362 h 9974"/>
              <a:gd name="connsiteX1" fmla="*/ 10000 w 10010"/>
              <a:gd name="connsiteY1" fmla="*/ 0 h 9974"/>
              <a:gd name="connsiteX2" fmla="*/ 10010 w 10010"/>
              <a:gd name="connsiteY2" fmla="*/ 9974 h 9974"/>
              <a:gd name="connsiteX3" fmla="*/ 2 w 10010"/>
              <a:gd name="connsiteY3" fmla="*/ 9973 h 9974"/>
              <a:gd name="connsiteX4" fmla="*/ 2 w 10010"/>
              <a:gd name="connsiteY4" fmla="*/ 7362 h 9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0" h="9974">
                <a:moveTo>
                  <a:pt x="2" y="7362"/>
                </a:moveTo>
                <a:lnTo>
                  <a:pt x="10000" y="0"/>
                </a:lnTo>
                <a:cubicBezTo>
                  <a:pt x="10009" y="3403"/>
                  <a:pt x="10001" y="6570"/>
                  <a:pt x="10010" y="9974"/>
                </a:cubicBezTo>
                <a:lnTo>
                  <a:pt x="2" y="9973"/>
                </a:lnTo>
                <a:cubicBezTo>
                  <a:pt x="11" y="9111"/>
                  <a:pt x="-7" y="8224"/>
                  <a:pt x="2" y="7362"/>
                </a:cubicBezTo>
                <a:close/>
              </a:path>
            </a:pathLst>
          </a:custGeom>
          <a:solidFill>
            <a:srgbClr val="3DB180">
              <a:alpha val="7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Manual Input 3">
            <a:extLst>
              <a:ext uri="{FF2B5EF4-FFF2-40B4-BE49-F238E27FC236}">
                <a16:creationId xmlns:a16="http://schemas.microsoft.com/office/drawing/2014/main" id="{E645D09F-2DBA-8D4B-8F3D-A1D2310D3294}"/>
              </a:ext>
              <a:ext uri="{C183D7F6-B498-43B3-948B-1728B52AA6E4}">
                <adec:decorative xmlns:adec="http://schemas.microsoft.com/office/drawing/2017/decorative" val="1"/>
              </a:ext>
            </a:extLst>
          </p:cNvPr>
          <p:cNvSpPr/>
          <p:nvPr/>
        </p:nvSpPr>
        <p:spPr>
          <a:xfrm flipV="1">
            <a:off x="1591744" y="1000595"/>
            <a:ext cx="9385901" cy="335665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45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453 h 10000"/>
              <a:gd name="connsiteX0" fmla="*/ 0 w 10000"/>
              <a:gd name="connsiteY0" fmla="*/ 9001 h 13548"/>
              <a:gd name="connsiteX1" fmla="*/ 9972 w 10000"/>
              <a:gd name="connsiteY1" fmla="*/ 0 h 13548"/>
              <a:gd name="connsiteX2" fmla="*/ 10000 w 10000"/>
              <a:gd name="connsiteY2" fmla="*/ 13548 h 13548"/>
              <a:gd name="connsiteX3" fmla="*/ 0 w 10000"/>
              <a:gd name="connsiteY3" fmla="*/ 13548 h 13548"/>
              <a:gd name="connsiteX4" fmla="*/ 0 w 10000"/>
              <a:gd name="connsiteY4" fmla="*/ 9001 h 13548"/>
              <a:gd name="connsiteX0" fmla="*/ 0 w 10000"/>
              <a:gd name="connsiteY0" fmla="*/ 9071 h 13618"/>
              <a:gd name="connsiteX1" fmla="*/ 9963 w 10000"/>
              <a:gd name="connsiteY1" fmla="*/ 0 h 13618"/>
              <a:gd name="connsiteX2" fmla="*/ 10000 w 10000"/>
              <a:gd name="connsiteY2" fmla="*/ 13618 h 13618"/>
              <a:gd name="connsiteX3" fmla="*/ 0 w 10000"/>
              <a:gd name="connsiteY3" fmla="*/ 13618 h 13618"/>
              <a:gd name="connsiteX4" fmla="*/ 0 w 10000"/>
              <a:gd name="connsiteY4" fmla="*/ 9071 h 13618"/>
              <a:gd name="connsiteX0" fmla="*/ 27 w 10000"/>
              <a:gd name="connsiteY0" fmla="*/ 10187 h 13618"/>
              <a:gd name="connsiteX1" fmla="*/ 9963 w 10000"/>
              <a:gd name="connsiteY1" fmla="*/ 0 h 13618"/>
              <a:gd name="connsiteX2" fmla="*/ 10000 w 10000"/>
              <a:gd name="connsiteY2" fmla="*/ 13618 h 13618"/>
              <a:gd name="connsiteX3" fmla="*/ 0 w 10000"/>
              <a:gd name="connsiteY3" fmla="*/ 13618 h 13618"/>
              <a:gd name="connsiteX4" fmla="*/ 27 w 10000"/>
              <a:gd name="connsiteY4" fmla="*/ 10187 h 13618"/>
              <a:gd name="connsiteX0" fmla="*/ 27 w 10000"/>
              <a:gd name="connsiteY0" fmla="*/ 9908 h 13618"/>
              <a:gd name="connsiteX1" fmla="*/ 9963 w 10000"/>
              <a:gd name="connsiteY1" fmla="*/ 0 h 13618"/>
              <a:gd name="connsiteX2" fmla="*/ 10000 w 10000"/>
              <a:gd name="connsiteY2" fmla="*/ 13618 h 13618"/>
              <a:gd name="connsiteX3" fmla="*/ 0 w 10000"/>
              <a:gd name="connsiteY3" fmla="*/ 13618 h 13618"/>
              <a:gd name="connsiteX4" fmla="*/ 27 w 10000"/>
              <a:gd name="connsiteY4" fmla="*/ 9908 h 13618"/>
              <a:gd name="connsiteX0" fmla="*/ 36 w 10009"/>
              <a:gd name="connsiteY0" fmla="*/ 9908 h 13897"/>
              <a:gd name="connsiteX1" fmla="*/ 9972 w 10009"/>
              <a:gd name="connsiteY1" fmla="*/ 0 h 13897"/>
              <a:gd name="connsiteX2" fmla="*/ 10009 w 10009"/>
              <a:gd name="connsiteY2" fmla="*/ 13618 h 13897"/>
              <a:gd name="connsiteX3" fmla="*/ 0 w 10009"/>
              <a:gd name="connsiteY3" fmla="*/ 13897 h 13897"/>
              <a:gd name="connsiteX4" fmla="*/ 36 w 10009"/>
              <a:gd name="connsiteY4" fmla="*/ 9908 h 13897"/>
              <a:gd name="connsiteX0" fmla="*/ 9 w 10009"/>
              <a:gd name="connsiteY0" fmla="*/ 9908 h 13897"/>
              <a:gd name="connsiteX1" fmla="*/ 9972 w 10009"/>
              <a:gd name="connsiteY1" fmla="*/ 0 h 13897"/>
              <a:gd name="connsiteX2" fmla="*/ 10009 w 10009"/>
              <a:gd name="connsiteY2" fmla="*/ 13618 h 13897"/>
              <a:gd name="connsiteX3" fmla="*/ 0 w 10009"/>
              <a:gd name="connsiteY3" fmla="*/ 13897 h 13897"/>
              <a:gd name="connsiteX4" fmla="*/ 9 w 10009"/>
              <a:gd name="connsiteY4" fmla="*/ 9908 h 13897"/>
              <a:gd name="connsiteX0" fmla="*/ 9 w 9982"/>
              <a:gd name="connsiteY0" fmla="*/ 9908 h 13897"/>
              <a:gd name="connsiteX1" fmla="*/ 9972 w 9982"/>
              <a:gd name="connsiteY1" fmla="*/ 0 h 13897"/>
              <a:gd name="connsiteX2" fmla="*/ 9982 w 9982"/>
              <a:gd name="connsiteY2" fmla="*/ 13862 h 13897"/>
              <a:gd name="connsiteX3" fmla="*/ 0 w 9982"/>
              <a:gd name="connsiteY3" fmla="*/ 13897 h 13897"/>
              <a:gd name="connsiteX4" fmla="*/ 9 w 9982"/>
              <a:gd name="connsiteY4" fmla="*/ 9908 h 13897"/>
              <a:gd name="connsiteX0" fmla="*/ 9 w 10009"/>
              <a:gd name="connsiteY0" fmla="*/ 7080 h 9950"/>
              <a:gd name="connsiteX1" fmla="*/ 10008 w 10009"/>
              <a:gd name="connsiteY1" fmla="*/ 0 h 9950"/>
              <a:gd name="connsiteX2" fmla="*/ 10000 w 10009"/>
              <a:gd name="connsiteY2" fmla="*/ 9925 h 9950"/>
              <a:gd name="connsiteX3" fmla="*/ 0 w 10009"/>
              <a:gd name="connsiteY3" fmla="*/ 9950 h 9950"/>
              <a:gd name="connsiteX4" fmla="*/ 9 w 10009"/>
              <a:gd name="connsiteY4" fmla="*/ 7080 h 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 h="9950">
                <a:moveTo>
                  <a:pt x="9" y="7080"/>
                </a:moveTo>
                <a:lnTo>
                  <a:pt x="10008" y="0"/>
                </a:lnTo>
                <a:cubicBezTo>
                  <a:pt x="10017" y="3250"/>
                  <a:pt x="9991" y="6675"/>
                  <a:pt x="10000" y="9925"/>
                </a:cubicBezTo>
                <a:lnTo>
                  <a:pt x="0" y="9950"/>
                </a:lnTo>
                <a:cubicBezTo>
                  <a:pt x="9" y="9127"/>
                  <a:pt x="0" y="7903"/>
                  <a:pt x="9" y="7080"/>
                </a:cubicBezTo>
                <a:close/>
              </a:path>
            </a:pathLst>
          </a:custGeom>
          <a:solidFill>
            <a:srgbClr val="D9E9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05D563B-773F-AB47-A194-CF9A8A09DA51}"/>
              </a:ext>
            </a:extLst>
          </p:cNvPr>
          <p:cNvSpPr txBox="1"/>
          <p:nvPr/>
        </p:nvSpPr>
        <p:spPr>
          <a:xfrm>
            <a:off x="2286000" y="3735323"/>
            <a:ext cx="25908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Educational Practices</a:t>
            </a:r>
          </a:p>
        </p:txBody>
      </p:sp>
      <p:sp>
        <p:nvSpPr>
          <p:cNvPr id="4" name="TextBox 3">
            <a:extLst>
              <a:ext uri="{FF2B5EF4-FFF2-40B4-BE49-F238E27FC236}">
                <a16:creationId xmlns:a16="http://schemas.microsoft.com/office/drawing/2014/main" id="{0CC7CC2B-542F-F042-9E3E-059B366C845E}"/>
              </a:ext>
            </a:extLst>
          </p:cNvPr>
          <p:cNvSpPr txBox="1"/>
          <p:nvPr/>
        </p:nvSpPr>
        <p:spPr>
          <a:xfrm>
            <a:off x="8153400" y="1296923"/>
            <a:ext cx="25908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Supporting Infrastructure</a:t>
            </a:r>
          </a:p>
        </p:txBody>
      </p:sp>
      <p:sp>
        <p:nvSpPr>
          <p:cNvPr id="22540" name="Left-Right Arrow 14"/>
          <p:cNvSpPr>
            <a:spLocks noChangeArrowheads="1"/>
          </p:cNvSpPr>
          <p:nvPr/>
        </p:nvSpPr>
        <p:spPr bwMode="auto">
          <a:xfrm>
            <a:off x="3733800" y="5530372"/>
            <a:ext cx="4724400" cy="473869"/>
          </a:xfrm>
          <a:prstGeom prst="leftRightArrow">
            <a:avLst>
              <a:gd name="adj1" fmla="val 50000"/>
              <a:gd name="adj2" fmla="val 4998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800" dirty="0">
                <a:solidFill>
                  <a:srgbClr val="002060"/>
                </a:solidFill>
                <a:latin typeface="Arial" charset="0"/>
              </a:rPr>
              <a:t>Level of the System</a:t>
            </a:r>
          </a:p>
        </p:txBody>
      </p:sp>
      <p:sp>
        <p:nvSpPr>
          <p:cNvPr id="22538" name="TextBox 16"/>
          <p:cNvSpPr txBox="1">
            <a:spLocks noChangeArrowheads="1"/>
          </p:cNvSpPr>
          <p:nvPr/>
        </p:nvSpPr>
        <p:spPr bwMode="auto">
          <a:xfrm>
            <a:off x="1447800" y="5183123"/>
            <a:ext cx="16861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000" dirty="0">
                <a:solidFill>
                  <a:srgbClr val="002060"/>
                </a:solidFill>
                <a:latin typeface="Arial" charset="0"/>
              </a:rPr>
              <a:t>Classroom</a:t>
            </a:r>
          </a:p>
        </p:txBody>
      </p:sp>
      <p:sp>
        <p:nvSpPr>
          <p:cNvPr id="22530" name="TextBox 5"/>
          <p:cNvSpPr txBox="1">
            <a:spLocks noChangeArrowheads="1"/>
          </p:cNvSpPr>
          <p:nvPr/>
        </p:nvSpPr>
        <p:spPr bwMode="auto">
          <a:xfrm>
            <a:off x="3149242" y="5183123"/>
            <a:ext cx="1985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000" dirty="0">
                <a:solidFill>
                  <a:srgbClr val="002060"/>
                </a:solidFill>
                <a:latin typeface="Arial" charset="0"/>
              </a:rPr>
              <a:t>Grade Level</a:t>
            </a:r>
          </a:p>
        </p:txBody>
      </p:sp>
      <p:sp>
        <p:nvSpPr>
          <p:cNvPr id="22531" name="TextBox 6"/>
          <p:cNvSpPr txBox="1">
            <a:spLocks noChangeArrowheads="1"/>
          </p:cNvSpPr>
          <p:nvPr/>
        </p:nvSpPr>
        <p:spPr bwMode="auto">
          <a:xfrm>
            <a:off x="5150268" y="5183123"/>
            <a:ext cx="17354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000" dirty="0">
                <a:solidFill>
                  <a:srgbClr val="002060"/>
                </a:solidFill>
                <a:latin typeface="Arial" charset="0"/>
              </a:rPr>
              <a:t>School</a:t>
            </a:r>
          </a:p>
        </p:txBody>
      </p:sp>
      <p:sp>
        <p:nvSpPr>
          <p:cNvPr id="22532" name="TextBox 7"/>
          <p:cNvSpPr txBox="1">
            <a:spLocks noChangeArrowheads="1"/>
          </p:cNvSpPr>
          <p:nvPr/>
        </p:nvSpPr>
        <p:spPr bwMode="auto">
          <a:xfrm>
            <a:off x="6900943" y="5183123"/>
            <a:ext cx="169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000" dirty="0">
                <a:solidFill>
                  <a:srgbClr val="002060"/>
                </a:solidFill>
                <a:latin typeface="Arial" charset="0"/>
              </a:rPr>
              <a:t>District</a:t>
            </a:r>
          </a:p>
        </p:txBody>
      </p:sp>
      <p:sp>
        <p:nvSpPr>
          <p:cNvPr id="31" name="TextBox 8"/>
          <p:cNvSpPr txBox="1">
            <a:spLocks noChangeArrowheads="1"/>
          </p:cNvSpPr>
          <p:nvPr/>
        </p:nvSpPr>
        <p:spPr bwMode="auto">
          <a:xfrm>
            <a:off x="8606489" y="5183123"/>
            <a:ext cx="128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000" dirty="0">
                <a:solidFill>
                  <a:srgbClr val="002060"/>
                </a:solidFill>
                <a:latin typeface="Arial" charset="0"/>
              </a:rPr>
              <a:t>Region</a:t>
            </a:r>
          </a:p>
        </p:txBody>
      </p:sp>
      <p:sp>
        <p:nvSpPr>
          <p:cNvPr id="22533" name="TextBox 8"/>
          <p:cNvSpPr txBox="1">
            <a:spLocks noChangeArrowheads="1"/>
          </p:cNvSpPr>
          <p:nvPr/>
        </p:nvSpPr>
        <p:spPr bwMode="auto">
          <a:xfrm>
            <a:off x="9906000" y="5183123"/>
            <a:ext cx="128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en-US" sz="2000" dirty="0">
                <a:solidFill>
                  <a:srgbClr val="002060"/>
                </a:solidFill>
                <a:latin typeface="Arial" charset="0"/>
              </a:rPr>
              <a:t>State</a:t>
            </a:r>
          </a:p>
        </p:txBody>
      </p:sp>
    </p:spTree>
    <p:extLst>
      <p:ext uri="{BB962C8B-B14F-4D97-AF65-F5344CB8AC3E}">
        <p14:creationId xmlns:p14="http://schemas.microsoft.com/office/powerpoint/2010/main" val="425465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9550"/>
            <a:ext cx="8229600" cy="628650"/>
          </a:xfrm>
        </p:spPr>
        <p:txBody>
          <a:bodyPr>
            <a:noAutofit/>
          </a:bodyPr>
          <a:lstStyle/>
          <a:p>
            <a:pPr algn="ctr"/>
            <a:r>
              <a:rPr lang="en-US" sz="4000" dirty="0">
                <a:solidFill>
                  <a:schemeClr val="tx1"/>
                </a:solidFill>
                <a:latin typeface="Verdana" panose="020B0604030504040204" pitchFamily="34" charset="0"/>
                <a:ea typeface="Verdana" panose="020B0604030504040204" pitchFamily="34" charset="0"/>
                <a:cs typeface="Verdana" panose="020B0604030504040204" pitchFamily="34" charset="0"/>
              </a:rPr>
              <a:t>Alignment of Effort</a:t>
            </a:r>
          </a:p>
        </p:txBody>
      </p:sp>
      <p:graphicFrame>
        <p:nvGraphicFramePr>
          <p:cNvPr id="3" name="Table 2"/>
          <p:cNvGraphicFramePr>
            <a:graphicFrameLocks noGrp="1"/>
          </p:cNvGraphicFramePr>
          <p:nvPr/>
        </p:nvGraphicFramePr>
        <p:xfrm>
          <a:off x="1657350" y="1072635"/>
          <a:ext cx="8902096" cy="4465676"/>
        </p:xfrm>
        <a:graphic>
          <a:graphicData uri="http://schemas.openxmlformats.org/drawingml/2006/table">
            <a:tbl>
              <a:tblPr firstRow="1" bandRow="1">
                <a:tableStyleId>{5C22544A-7EE6-4342-B048-85BDC9FD1C3A}</a:tableStyleId>
              </a:tblPr>
              <a:tblGrid>
                <a:gridCol w="2597034">
                  <a:extLst>
                    <a:ext uri="{9D8B030D-6E8A-4147-A177-3AD203B41FA5}">
                      <a16:colId xmlns:a16="http://schemas.microsoft.com/office/drawing/2014/main" val="20000"/>
                    </a:ext>
                  </a:extLst>
                </a:gridCol>
                <a:gridCol w="6305062">
                  <a:extLst>
                    <a:ext uri="{9D8B030D-6E8A-4147-A177-3AD203B41FA5}">
                      <a16:colId xmlns:a16="http://schemas.microsoft.com/office/drawing/2014/main" val="20001"/>
                    </a:ext>
                  </a:extLst>
                </a:gridCol>
              </a:tblGrid>
              <a:tr h="861238">
                <a:tc>
                  <a:txBody>
                    <a:bodyPr/>
                    <a:lstStyle/>
                    <a:p>
                      <a:r>
                        <a:rPr lang="en-US" sz="2800" b="0" dirty="0">
                          <a:solidFill>
                            <a:srgbClr val="000000"/>
                          </a:solidFill>
                          <a:latin typeface="Arial" charset="0"/>
                          <a:ea typeface="Arial" charset="0"/>
                          <a:cs typeface="Arial" charset="0"/>
                        </a:rPr>
                        <a:t>Student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4C5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0000"/>
                          </a:solidFill>
                          <a:latin typeface="Arial" charset="0"/>
                          <a:ea typeface="Arial" charset="0"/>
                          <a:cs typeface="Arial" charset="0"/>
                        </a:rPr>
                        <a:t>Level of Analysis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4C5EA"/>
                    </a:solidFill>
                  </a:tcPr>
                </a:tc>
                <a:extLst>
                  <a:ext uri="{0D108BD9-81ED-4DB2-BD59-A6C34878D82A}">
                    <a16:rowId xmlns:a16="http://schemas.microsoft.com/office/drawing/2014/main" val="10000"/>
                  </a:ext>
                </a:extLst>
              </a:tr>
              <a:tr h="861238">
                <a:tc>
                  <a:txBody>
                    <a:bodyPr/>
                    <a:lstStyle/>
                    <a:p>
                      <a:r>
                        <a:rPr lang="en-US" sz="2800" dirty="0">
                          <a:latin typeface="Arial" charset="0"/>
                          <a:ea typeface="Arial" charset="0"/>
                          <a:cs typeface="Arial" charset="0"/>
                        </a:rPr>
                        <a:t>School</a:t>
                      </a:r>
                      <a:endParaRPr lang="en-US" sz="2800" dirty="0">
                        <a:solidFill>
                          <a:srgbClr val="000000"/>
                        </a:solidFill>
                        <a:latin typeface="Arial" charset="0"/>
                        <a:ea typeface="Arial" charset="0"/>
                        <a:cs typeface="Arial"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BE7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charset="0"/>
                          <a:ea typeface="Arial" charset="0"/>
                          <a:cs typeface="Arial" charset="0"/>
                        </a:rPr>
                        <a:t>Level of Intervention</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ABE7F6"/>
                    </a:solidFill>
                  </a:tcPr>
                </a:tc>
                <a:extLst>
                  <a:ext uri="{0D108BD9-81ED-4DB2-BD59-A6C34878D82A}">
                    <a16:rowId xmlns:a16="http://schemas.microsoft.com/office/drawing/2014/main" val="10001"/>
                  </a:ext>
                </a:extLst>
              </a:tr>
              <a:tr h="1068221">
                <a:tc>
                  <a:txBody>
                    <a:bodyPr/>
                    <a:lstStyle/>
                    <a:p>
                      <a:r>
                        <a:rPr lang="en-US" sz="2800" dirty="0">
                          <a:latin typeface="Arial" charset="0"/>
                          <a:ea typeface="Arial" charset="0"/>
                          <a:cs typeface="Arial" charset="0"/>
                        </a:rPr>
                        <a:t>Local Educational Agency</a:t>
                      </a:r>
                      <a:endParaRPr lang="en-US" sz="2800" dirty="0">
                        <a:solidFill>
                          <a:srgbClr val="000000"/>
                        </a:solidFill>
                        <a:latin typeface="Arial" charset="0"/>
                        <a:ea typeface="Arial" charset="0"/>
                        <a:cs typeface="Arial"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7F0F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charset="0"/>
                          <a:ea typeface="Arial" charset="0"/>
                          <a:cs typeface="Arial" charset="0"/>
                        </a:rPr>
                        <a:t>Level of Implementation (providing Management and Resources </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7F0FA"/>
                    </a:solidFill>
                  </a:tcPr>
                </a:tc>
                <a:extLst>
                  <a:ext uri="{0D108BD9-81ED-4DB2-BD59-A6C34878D82A}">
                    <a16:rowId xmlns:a16="http://schemas.microsoft.com/office/drawing/2014/main" val="10002"/>
                  </a:ext>
                </a:extLst>
              </a:tr>
              <a:tr h="861238">
                <a:tc>
                  <a:txBody>
                    <a:bodyPr/>
                    <a:lstStyle/>
                    <a:p>
                      <a:r>
                        <a:rPr lang="en-US" sz="2800" dirty="0">
                          <a:latin typeface="Arial" charset="0"/>
                          <a:ea typeface="Arial" charset="0"/>
                          <a:cs typeface="Arial" charset="0"/>
                        </a:rPr>
                        <a:t>State</a:t>
                      </a:r>
                      <a:endParaRPr lang="en-US" sz="2800" dirty="0">
                        <a:solidFill>
                          <a:srgbClr val="000000"/>
                        </a:solidFill>
                        <a:latin typeface="Arial" charset="0"/>
                        <a:ea typeface="Arial" charset="0"/>
                        <a:cs typeface="Arial"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9FF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charset="0"/>
                          <a:ea typeface="Arial" charset="0"/>
                          <a:cs typeface="Arial" charset="0"/>
                        </a:rPr>
                        <a:t>Level of Coordination and Support (providing technical assistance)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Arial" charset="0"/>
                        <a:ea typeface="Arial" charset="0"/>
                        <a:cs typeface="Arial" charset="0"/>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9FFFE"/>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CDC4CF1-6E35-1054-A9BE-F143958FBA44}"/>
              </a:ext>
            </a:extLst>
          </p:cNvPr>
          <p:cNvSpPr txBox="1"/>
          <p:nvPr/>
        </p:nvSpPr>
        <p:spPr>
          <a:xfrm>
            <a:off x="10017457" y="5631476"/>
            <a:ext cx="1920847" cy="307777"/>
          </a:xfrm>
          <a:prstGeom prst="rect">
            <a:avLst/>
          </a:prstGeom>
          <a:noFill/>
        </p:spPr>
        <p:txBody>
          <a:bodyPr wrap="none" rtlCol="0">
            <a:spAutoFit/>
          </a:bodyPr>
          <a:lstStyle/>
          <a:p>
            <a:r>
              <a:rPr lang="en-US" sz="1400" dirty="0"/>
              <a:t>adapted from R. Horner</a:t>
            </a:r>
          </a:p>
        </p:txBody>
      </p:sp>
    </p:spTree>
    <p:extLst>
      <p:ext uri="{BB962C8B-B14F-4D97-AF65-F5344CB8AC3E}">
        <p14:creationId xmlns:p14="http://schemas.microsoft.com/office/powerpoint/2010/main" val="118402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1CA4-E2A3-44CA-A953-D24570301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D3C5B2-68CE-2E67-6D95-90FA3164EFBF}"/>
              </a:ext>
            </a:extLst>
          </p:cNvPr>
          <p:cNvSpPr>
            <a:spLocks noGrp="1"/>
          </p:cNvSpPr>
          <p:nvPr>
            <p:ph type="title"/>
          </p:nvPr>
        </p:nvSpPr>
        <p:spPr>
          <a:xfrm>
            <a:off x="825028" y="286605"/>
            <a:ext cx="10942098" cy="1027424"/>
          </a:xfrm>
        </p:spPr>
        <p:txBody>
          <a:bodyPr/>
          <a:lstStyle/>
          <a:p>
            <a:r>
              <a:rPr lang="en-US" dirty="0"/>
              <a:t>Where do we go from here?</a:t>
            </a:r>
            <a:endParaRPr lang="en-US" dirty="0">
              <a:highlight>
                <a:srgbClr val="FFFF00"/>
              </a:highlight>
            </a:endParaRPr>
          </a:p>
        </p:txBody>
      </p:sp>
      <p:sp>
        <p:nvSpPr>
          <p:cNvPr id="5" name="Oval 4">
            <a:extLst>
              <a:ext uri="{FF2B5EF4-FFF2-40B4-BE49-F238E27FC236}">
                <a16:creationId xmlns:a16="http://schemas.microsoft.com/office/drawing/2014/main" id="{218CED6B-B021-480F-8EC8-B0A7082E8F43}"/>
              </a:ext>
            </a:extLst>
          </p:cNvPr>
          <p:cNvSpPr/>
          <p:nvPr/>
        </p:nvSpPr>
        <p:spPr>
          <a:xfrm>
            <a:off x="0" y="903824"/>
            <a:ext cx="825028" cy="82040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3</a:t>
            </a:r>
            <a:endParaRPr lang="en-US" dirty="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996BA29A-EA1C-E5B3-CABB-D889E4D1C2BB}"/>
              </a:ext>
            </a:extLst>
          </p:cNvPr>
          <p:cNvSpPr>
            <a:spLocks noGrp="1"/>
          </p:cNvSpPr>
          <p:nvPr>
            <p:ph idx="1"/>
          </p:nvPr>
        </p:nvSpPr>
        <p:spPr>
          <a:xfrm>
            <a:off x="825028" y="1510746"/>
            <a:ext cx="10942099" cy="4358349"/>
          </a:xfrm>
        </p:spPr>
        <p:txBody>
          <a:bodyPr anchor="ctr"/>
          <a:lstStyle/>
          <a:p>
            <a:pPr marL="231775" indent="-231775">
              <a:lnSpc>
                <a:spcPct val="100000"/>
              </a:lnSpc>
              <a:spcBef>
                <a:spcPts val="200"/>
              </a:spcBef>
              <a:spcAft>
                <a:spcPts val="1000"/>
              </a:spcAft>
              <a:buFont typeface="Arial" panose="020B0604020202020204" pitchFamily="34" charset="0"/>
              <a:buChar char="•"/>
            </a:pPr>
            <a:r>
              <a:rPr lang="en-US" sz="2400" dirty="0"/>
              <a:t>Focus on leader’s role (principals, superintendents)</a:t>
            </a:r>
          </a:p>
          <a:p>
            <a:pPr marL="231775" indent="-231775">
              <a:lnSpc>
                <a:spcPct val="100000"/>
              </a:lnSpc>
              <a:spcBef>
                <a:spcPts val="200"/>
              </a:spcBef>
              <a:spcAft>
                <a:spcPts val="1000"/>
              </a:spcAft>
              <a:buFont typeface="Arial" panose="020B0604020202020204" pitchFamily="34" charset="0"/>
              <a:buChar char="•"/>
            </a:pPr>
            <a:r>
              <a:rPr lang="en-US" sz="2400" dirty="0"/>
              <a:t>Develop effective data systems that help evaluate MTSS capacity, fidelity, and impact</a:t>
            </a:r>
          </a:p>
          <a:p>
            <a:pPr marL="231775" indent="-231775">
              <a:lnSpc>
                <a:spcPct val="100000"/>
              </a:lnSpc>
              <a:spcBef>
                <a:spcPts val="200"/>
              </a:spcBef>
              <a:spcAft>
                <a:spcPts val="1000"/>
              </a:spcAft>
              <a:buFont typeface="Arial" panose="020B0604020202020204" pitchFamily="34" charset="0"/>
              <a:buChar char="•"/>
            </a:pPr>
            <a:r>
              <a:rPr lang="en-US" sz="2400" dirty="0"/>
              <a:t>Collaborate with families, communities, and external partners</a:t>
            </a:r>
          </a:p>
          <a:p>
            <a:pPr marL="231775" indent="-231775">
              <a:lnSpc>
                <a:spcPct val="100000"/>
              </a:lnSpc>
              <a:spcBef>
                <a:spcPts val="200"/>
              </a:spcBef>
              <a:spcAft>
                <a:spcPts val="1000"/>
              </a:spcAft>
              <a:buFont typeface="Arial" panose="020B0604020202020204" pitchFamily="34" charset="0"/>
              <a:buChar char="•"/>
            </a:pPr>
            <a:r>
              <a:rPr lang="en-US" sz="2400" dirty="0"/>
              <a:t>Study not just whether the interventions are effective but under what conditions are these effective and how do we improve fidelity of implementation</a:t>
            </a:r>
          </a:p>
          <a:p>
            <a:pPr marL="231775" indent="-231775">
              <a:lnSpc>
                <a:spcPct val="100000"/>
              </a:lnSpc>
              <a:spcBef>
                <a:spcPts val="200"/>
              </a:spcBef>
              <a:spcAft>
                <a:spcPts val="1000"/>
              </a:spcAft>
              <a:buFont typeface="Arial" panose="020B0604020202020204" pitchFamily="34" charset="0"/>
              <a:buChar char="•"/>
            </a:pPr>
            <a:r>
              <a:rPr lang="en-US" sz="2400" dirty="0"/>
              <a:t>Examine implementers not responding (adequately implementing) MTSS—much like understanding students who are not responding to the interventions, we should</a:t>
            </a:r>
          </a:p>
          <a:p>
            <a:pPr marL="231775" indent="-231775">
              <a:lnSpc>
                <a:spcPct val="100000"/>
              </a:lnSpc>
              <a:spcBef>
                <a:spcPts val="200"/>
              </a:spcBef>
              <a:spcAft>
                <a:spcPts val="1000"/>
              </a:spcAft>
              <a:buFont typeface="Arial" panose="020B0604020202020204" pitchFamily="34" charset="0"/>
              <a:buChar char="•"/>
            </a:pPr>
            <a:r>
              <a:rPr lang="en-US" sz="2400" dirty="0"/>
              <a:t>Allocate resources to develop a sustainable system</a:t>
            </a:r>
          </a:p>
        </p:txBody>
      </p:sp>
    </p:spTree>
    <p:extLst>
      <p:ext uri="{BB962C8B-B14F-4D97-AF65-F5344CB8AC3E}">
        <p14:creationId xmlns:p14="http://schemas.microsoft.com/office/powerpoint/2010/main" val="20375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CCE65-4722-830D-E4AC-3568A10A52D4}"/>
            </a:ext>
          </a:extLst>
        </p:cNvPr>
        <p:cNvGrpSpPr/>
        <p:nvPr/>
      </p:nvGrpSpPr>
      <p:grpSpPr>
        <a:xfrm>
          <a:off x="0" y="0"/>
          <a:ext cx="0" cy="0"/>
          <a:chOff x="0" y="0"/>
          <a:chExt cx="0" cy="0"/>
        </a:xfrm>
      </p:grpSpPr>
      <p:sp>
        <p:nvSpPr>
          <p:cNvPr id="38" name="Title 37">
            <a:extLst>
              <a:ext uri="{FF2B5EF4-FFF2-40B4-BE49-F238E27FC236}">
                <a16:creationId xmlns:a16="http://schemas.microsoft.com/office/drawing/2014/main" id="{3977788B-E6EA-E3C5-125E-41B327547480}"/>
              </a:ext>
            </a:extLst>
          </p:cNvPr>
          <p:cNvSpPr>
            <a:spLocks noGrp="1"/>
          </p:cNvSpPr>
          <p:nvPr>
            <p:ph type="title"/>
          </p:nvPr>
        </p:nvSpPr>
        <p:spPr>
          <a:xfrm>
            <a:off x="1752600" y="-122619"/>
            <a:ext cx="8686800" cy="1143000"/>
          </a:xfrm>
        </p:spPr>
        <p:txBody>
          <a:bodyPr>
            <a:normAutofit/>
          </a:bodyPr>
          <a:lstStyle/>
          <a:p>
            <a:r>
              <a:rPr lang="en-US" dirty="0"/>
              <a:t>Opportunities for Improving MTSS</a:t>
            </a:r>
          </a:p>
        </p:txBody>
      </p:sp>
      <p:grpSp>
        <p:nvGrpSpPr>
          <p:cNvPr id="30" name="Group 29" descr="Quality">
            <a:extLst>
              <a:ext uri="{FF2B5EF4-FFF2-40B4-BE49-F238E27FC236}">
                <a16:creationId xmlns:a16="http://schemas.microsoft.com/office/drawing/2014/main" id="{F09AA91C-81D0-23F2-830F-6ED086A388EE}"/>
              </a:ext>
              <a:ext uri="{C183D7F6-B498-43B3-948B-1728B52AA6E4}">
                <adec:decorative xmlns:adec="http://schemas.microsoft.com/office/drawing/2017/decorative" val="0"/>
              </a:ext>
            </a:extLst>
          </p:cNvPr>
          <p:cNvGrpSpPr/>
          <p:nvPr/>
        </p:nvGrpSpPr>
        <p:grpSpPr>
          <a:xfrm>
            <a:off x="222420" y="1166946"/>
            <a:ext cx="4159608" cy="3538653"/>
            <a:chOff x="66908" y="1457093"/>
            <a:chExt cx="4750420" cy="3538653"/>
          </a:xfrm>
        </p:grpSpPr>
        <p:sp>
          <p:nvSpPr>
            <p:cNvPr id="2" name="Rectangle 1" descr="Make it better">
              <a:extLst>
                <a:ext uri="{FF2B5EF4-FFF2-40B4-BE49-F238E27FC236}">
                  <a16:creationId xmlns:a16="http://schemas.microsoft.com/office/drawing/2014/main" id="{0F87AC59-ED20-E40D-1918-A020CA034F6E}"/>
                </a:ext>
              </a:extLst>
            </p:cNvPr>
            <p:cNvSpPr/>
            <p:nvPr/>
          </p:nvSpPr>
          <p:spPr>
            <a:xfrm>
              <a:off x="66908" y="1457093"/>
              <a:ext cx="4750420" cy="3538653"/>
            </a:xfrm>
            <a:prstGeom prst="rect">
              <a:avLst/>
            </a:prstGeom>
            <a:solidFill>
              <a:srgbClr val="ACE6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a:extLst>
                <a:ext uri="{FF2B5EF4-FFF2-40B4-BE49-F238E27FC236}">
                  <a16:creationId xmlns:a16="http://schemas.microsoft.com/office/drawing/2014/main" id="{E40BA0D6-4E80-875B-0E26-3A144C17E7AE}"/>
                </a:ext>
              </a:extLst>
            </p:cNvPr>
            <p:cNvSpPr txBox="1"/>
            <p:nvPr/>
          </p:nvSpPr>
          <p:spPr>
            <a:xfrm>
              <a:off x="66908" y="1493885"/>
              <a:ext cx="2420856" cy="430887"/>
            </a:xfrm>
            <a:prstGeom prst="rect">
              <a:avLst/>
            </a:prstGeom>
            <a:noFill/>
          </p:spPr>
          <p:txBody>
            <a:bodyPr wrap="none" rtlCol="0">
              <a:spAutoFit/>
            </a:bodyPr>
            <a:lstStyle/>
            <a:p>
              <a:r>
                <a:rPr lang="en-US" sz="2200" b="1" dirty="0">
                  <a:latin typeface="Verdana" panose="020B0604030504040204" pitchFamily="34" charset="0"/>
                  <a:ea typeface="Verdana" panose="020B0604030504040204" pitchFamily="34" charset="0"/>
                  <a:cs typeface="Verdana" panose="020B0604030504040204" pitchFamily="34" charset="0"/>
                </a:rPr>
                <a:t>Make it Better</a:t>
              </a:r>
            </a:p>
          </p:txBody>
        </p:sp>
      </p:grpSp>
      <p:grpSp>
        <p:nvGrpSpPr>
          <p:cNvPr id="32" name="Group 31" descr="Quality">
            <a:extLst>
              <a:ext uri="{FF2B5EF4-FFF2-40B4-BE49-F238E27FC236}">
                <a16:creationId xmlns:a16="http://schemas.microsoft.com/office/drawing/2014/main" id="{F59BE0F8-A859-308E-41A9-8CD5565575F6}"/>
              </a:ext>
            </a:extLst>
          </p:cNvPr>
          <p:cNvGrpSpPr/>
          <p:nvPr/>
        </p:nvGrpSpPr>
        <p:grpSpPr>
          <a:xfrm>
            <a:off x="406227" y="2104799"/>
            <a:ext cx="5426031" cy="2766880"/>
            <a:chOff x="185440" y="1754812"/>
            <a:chExt cx="5426031" cy="2766880"/>
          </a:xfrm>
        </p:grpSpPr>
        <p:sp>
          <p:nvSpPr>
            <p:cNvPr id="8" name="Rounded Rectangle 7">
              <a:extLst>
                <a:ext uri="{FF2B5EF4-FFF2-40B4-BE49-F238E27FC236}">
                  <a16:creationId xmlns:a16="http://schemas.microsoft.com/office/drawing/2014/main" id="{58BA6FD9-C395-B895-6C04-1FE480578D56}"/>
                </a:ext>
              </a:extLst>
            </p:cNvPr>
            <p:cNvSpPr/>
            <p:nvPr/>
          </p:nvSpPr>
          <p:spPr>
            <a:xfrm>
              <a:off x="185440" y="1754812"/>
              <a:ext cx="1587260" cy="845389"/>
            </a:xfrm>
            <a:prstGeom prst="roundRect">
              <a:avLst/>
            </a:prstGeom>
            <a:solidFill>
              <a:srgbClr val="44C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Quality</a:t>
              </a:r>
            </a:p>
          </p:txBody>
        </p:sp>
        <p:cxnSp>
          <p:nvCxnSpPr>
            <p:cNvPr id="3" name="Straight Arrow Connector 2">
              <a:extLst>
                <a:ext uri="{FF2B5EF4-FFF2-40B4-BE49-F238E27FC236}">
                  <a16:creationId xmlns:a16="http://schemas.microsoft.com/office/drawing/2014/main" id="{4A20F64B-9841-5BC1-8A4A-E6D5C94DF328}"/>
                </a:ext>
              </a:extLst>
            </p:cNvPr>
            <p:cNvCxnSpPr>
              <a:cxnSpLocks/>
              <a:stCxn id="8" idx="2"/>
              <a:endCxn id="10" idx="0"/>
            </p:cNvCxnSpPr>
            <p:nvPr/>
          </p:nvCxnSpPr>
          <p:spPr>
            <a:xfrm>
              <a:off x="979070" y="2600201"/>
              <a:ext cx="4632401" cy="1921491"/>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4" name="Group 33" descr="Efficiency">
            <a:extLst>
              <a:ext uri="{FF2B5EF4-FFF2-40B4-BE49-F238E27FC236}">
                <a16:creationId xmlns:a16="http://schemas.microsoft.com/office/drawing/2014/main" id="{83B626B8-B84F-7AA9-99B8-C5AC2E651AC0}"/>
              </a:ext>
            </a:extLst>
          </p:cNvPr>
          <p:cNvGrpSpPr/>
          <p:nvPr/>
        </p:nvGrpSpPr>
        <p:grpSpPr>
          <a:xfrm>
            <a:off x="2414404" y="2460301"/>
            <a:ext cx="3417854" cy="2411378"/>
            <a:chOff x="3167059" y="3597355"/>
            <a:chExt cx="3417854" cy="2411378"/>
          </a:xfrm>
        </p:grpSpPr>
        <p:sp>
          <p:nvSpPr>
            <p:cNvPr id="27" name="Rounded Rectangle 26">
              <a:extLst>
                <a:ext uri="{FF2B5EF4-FFF2-40B4-BE49-F238E27FC236}">
                  <a16:creationId xmlns:a16="http://schemas.microsoft.com/office/drawing/2014/main" id="{95C18667-7662-C3AC-8A88-36731723E3D0}"/>
                </a:ext>
              </a:extLst>
            </p:cNvPr>
            <p:cNvSpPr/>
            <p:nvPr/>
          </p:nvSpPr>
          <p:spPr>
            <a:xfrm>
              <a:off x="3167059" y="3597355"/>
              <a:ext cx="1587260" cy="845389"/>
            </a:xfrm>
            <a:prstGeom prst="roundRect">
              <a:avLst/>
            </a:prstGeom>
            <a:solidFill>
              <a:srgbClr val="44C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Efficiency</a:t>
              </a:r>
            </a:p>
          </p:txBody>
        </p:sp>
        <p:cxnSp>
          <p:nvCxnSpPr>
            <p:cNvPr id="28" name="Straight Arrow Connector 27">
              <a:extLst>
                <a:ext uri="{FF2B5EF4-FFF2-40B4-BE49-F238E27FC236}">
                  <a16:creationId xmlns:a16="http://schemas.microsoft.com/office/drawing/2014/main" id="{1E4CE544-76DB-C2EB-4A52-57F8A264E156}"/>
                </a:ext>
              </a:extLst>
            </p:cNvPr>
            <p:cNvCxnSpPr>
              <a:cxnSpLocks/>
              <a:stCxn id="27" idx="2"/>
              <a:endCxn id="10" idx="0"/>
            </p:cNvCxnSpPr>
            <p:nvPr/>
          </p:nvCxnSpPr>
          <p:spPr>
            <a:xfrm>
              <a:off x="3960689" y="4442744"/>
              <a:ext cx="2624224" cy="1565989"/>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descr="Make it last">
            <a:extLst>
              <a:ext uri="{FF2B5EF4-FFF2-40B4-BE49-F238E27FC236}">
                <a16:creationId xmlns:a16="http://schemas.microsoft.com/office/drawing/2014/main" id="{C9AC62C8-FFBB-7FA6-42F6-78AFCAE0725F}"/>
              </a:ext>
              <a:ext uri="{C183D7F6-B498-43B3-948B-1728B52AA6E4}">
                <adec:decorative xmlns:adec="http://schemas.microsoft.com/office/drawing/2017/decorative" val="0"/>
              </a:ext>
            </a:extLst>
          </p:cNvPr>
          <p:cNvGrpSpPr/>
          <p:nvPr/>
        </p:nvGrpSpPr>
        <p:grpSpPr>
          <a:xfrm>
            <a:off x="4454903" y="1166946"/>
            <a:ext cx="3746952" cy="3538653"/>
            <a:chOff x="4809893" y="1456157"/>
            <a:chExt cx="4279152" cy="3538653"/>
          </a:xfrm>
        </p:grpSpPr>
        <p:sp>
          <p:nvSpPr>
            <p:cNvPr id="6" name="Rectangle 5">
              <a:extLst>
                <a:ext uri="{FF2B5EF4-FFF2-40B4-BE49-F238E27FC236}">
                  <a16:creationId xmlns:a16="http://schemas.microsoft.com/office/drawing/2014/main" id="{41D5E789-AF15-E9AD-DB2E-ADBE2FA9613E}"/>
                </a:ext>
              </a:extLst>
            </p:cNvPr>
            <p:cNvSpPr/>
            <p:nvPr/>
          </p:nvSpPr>
          <p:spPr>
            <a:xfrm>
              <a:off x="4809893" y="1456157"/>
              <a:ext cx="4279152" cy="3538653"/>
            </a:xfrm>
            <a:prstGeom prst="rect">
              <a:avLst/>
            </a:prstGeom>
            <a:solidFill>
              <a:srgbClr val="44C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a:extLst>
                <a:ext uri="{FF2B5EF4-FFF2-40B4-BE49-F238E27FC236}">
                  <a16:creationId xmlns:a16="http://schemas.microsoft.com/office/drawing/2014/main" id="{5B976F66-2053-3712-3B97-D6747AD49F91}"/>
                </a:ext>
              </a:extLst>
            </p:cNvPr>
            <p:cNvSpPr txBox="1"/>
            <p:nvPr/>
          </p:nvSpPr>
          <p:spPr>
            <a:xfrm>
              <a:off x="4850818" y="1486988"/>
              <a:ext cx="2098651" cy="430887"/>
            </a:xfrm>
            <a:prstGeom prst="rect">
              <a:avLst/>
            </a:prstGeom>
            <a:noFill/>
          </p:spPr>
          <p:txBody>
            <a:bodyPr wrap="none" rtlCol="0">
              <a:spAutoFit/>
            </a:bodyPr>
            <a:lstStyle/>
            <a:p>
              <a:r>
                <a:rPr lang="en-US" sz="2200" b="1" dirty="0">
                  <a:latin typeface="Verdana" panose="020B0604030504040204" pitchFamily="34" charset="0"/>
                  <a:ea typeface="Verdana" panose="020B0604030504040204" pitchFamily="34" charset="0"/>
                  <a:cs typeface="Verdana" panose="020B0604030504040204" pitchFamily="34" charset="0"/>
                </a:rPr>
                <a:t>Make it Last</a:t>
              </a:r>
            </a:p>
          </p:txBody>
        </p:sp>
      </p:grpSp>
      <p:grpSp>
        <p:nvGrpSpPr>
          <p:cNvPr id="35" name="Group 34" descr="Durability">
            <a:extLst>
              <a:ext uri="{FF2B5EF4-FFF2-40B4-BE49-F238E27FC236}">
                <a16:creationId xmlns:a16="http://schemas.microsoft.com/office/drawing/2014/main" id="{D237E9F0-4ABB-062A-A880-4230DFF93771}"/>
              </a:ext>
            </a:extLst>
          </p:cNvPr>
          <p:cNvGrpSpPr/>
          <p:nvPr/>
        </p:nvGrpSpPr>
        <p:grpSpPr>
          <a:xfrm>
            <a:off x="4737782" y="1994982"/>
            <a:ext cx="1869081" cy="2876697"/>
            <a:chOff x="4936191" y="1800639"/>
            <a:chExt cx="1869081" cy="2876697"/>
          </a:xfrm>
        </p:grpSpPr>
        <p:sp>
          <p:nvSpPr>
            <p:cNvPr id="7" name="Rounded Rectangle 6">
              <a:extLst>
                <a:ext uri="{FF2B5EF4-FFF2-40B4-BE49-F238E27FC236}">
                  <a16:creationId xmlns:a16="http://schemas.microsoft.com/office/drawing/2014/main" id="{5A6A3987-2763-AE32-9F24-0A0FA2040E4B}"/>
                </a:ext>
              </a:extLst>
            </p:cNvPr>
            <p:cNvSpPr/>
            <p:nvPr/>
          </p:nvSpPr>
          <p:spPr>
            <a:xfrm>
              <a:off x="4936191" y="1800639"/>
              <a:ext cx="1869081" cy="845389"/>
            </a:xfrm>
            <a:prstGeom prst="roundRect">
              <a:avLst/>
            </a:prstGeom>
            <a:solidFill>
              <a:srgbClr val="ACE6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Durability</a:t>
              </a:r>
            </a:p>
          </p:txBody>
        </p:sp>
        <p:cxnSp>
          <p:nvCxnSpPr>
            <p:cNvPr id="18" name="Straight Arrow Connector 17">
              <a:extLst>
                <a:ext uri="{FF2B5EF4-FFF2-40B4-BE49-F238E27FC236}">
                  <a16:creationId xmlns:a16="http://schemas.microsoft.com/office/drawing/2014/main" id="{21647ADF-F065-A13F-6929-84C78F47E655}"/>
                </a:ext>
              </a:extLst>
            </p:cNvPr>
            <p:cNvCxnSpPr>
              <a:cxnSpLocks/>
              <a:stCxn id="7" idx="2"/>
              <a:endCxn id="10" idx="0"/>
            </p:cNvCxnSpPr>
            <p:nvPr/>
          </p:nvCxnSpPr>
          <p:spPr>
            <a:xfrm>
              <a:off x="5870732" y="2646028"/>
              <a:ext cx="159935" cy="2031308"/>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6" name="Group 35" descr="Relevance">
            <a:extLst>
              <a:ext uri="{FF2B5EF4-FFF2-40B4-BE49-F238E27FC236}">
                <a16:creationId xmlns:a16="http://schemas.microsoft.com/office/drawing/2014/main" id="{128A6F1C-43A4-3EBB-FA07-639C69A5C7DE}"/>
              </a:ext>
            </a:extLst>
          </p:cNvPr>
          <p:cNvGrpSpPr/>
          <p:nvPr/>
        </p:nvGrpSpPr>
        <p:grpSpPr>
          <a:xfrm>
            <a:off x="5832258" y="2890442"/>
            <a:ext cx="1958905" cy="1981237"/>
            <a:chOff x="5344465" y="2749619"/>
            <a:chExt cx="1958905" cy="1981237"/>
          </a:xfrm>
        </p:grpSpPr>
        <p:cxnSp>
          <p:nvCxnSpPr>
            <p:cNvPr id="16" name="Straight Arrow Connector 15">
              <a:extLst>
                <a:ext uri="{FF2B5EF4-FFF2-40B4-BE49-F238E27FC236}">
                  <a16:creationId xmlns:a16="http://schemas.microsoft.com/office/drawing/2014/main" id="{5654DE35-BCA4-F38F-8FA2-DB127BF73EA2}"/>
                </a:ext>
              </a:extLst>
            </p:cNvPr>
            <p:cNvCxnSpPr>
              <a:cxnSpLocks/>
              <a:stCxn id="11" idx="2"/>
              <a:endCxn id="10" idx="0"/>
            </p:cNvCxnSpPr>
            <p:nvPr/>
          </p:nvCxnSpPr>
          <p:spPr>
            <a:xfrm flipH="1">
              <a:off x="5344465" y="3595008"/>
              <a:ext cx="1165275" cy="1135848"/>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BCA18E26-298A-613C-14AC-E84211A2736E}"/>
                </a:ext>
              </a:extLst>
            </p:cNvPr>
            <p:cNvSpPr/>
            <p:nvPr/>
          </p:nvSpPr>
          <p:spPr>
            <a:xfrm>
              <a:off x="5716110" y="2749619"/>
              <a:ext cx="1587260" cy="845389"/>
            </a:xfrm>
            <a:prstGeom prst="roundRect">
              <a:avLst/>
            </a:prstGeom>
            <a:solidFill>
              <a:srgbClr val="ACE6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Relevance</a:t>
              </a:r>
            </a:p>
          </p:txBody>
        </p:sp>
      </p:grpSp>
      <p:sp>
        <p:nvSpPr>
          <p:cNvPr id="4" name="Rectangle 3" descr="Make it accessible">
            <a:extLst>
              <a:ext uri="{FF2B5EF4-FFF2-40B4-BE49-F238E27FC236}">
                <a16:creationId xmlns:a16="http://schemas.microsoft.com/office/drawing/2014/main" id="{286A1694-1D1F-1CF7-9893-FBEA0D799F66}"/>
              </a:ext>
              <a:ext uri="{C183D7F6-B498-43B3-948B-1728B52AA6E4}">
                <adec:decorative xmlns:adec="http://schemas.microsoft.com/office/drawing/2017/decorative" val="0"/>
              </a:ext>
            </a:extLst>
          </p:cNvPr>
          <p:cNvSpPr/>
          <p:nvPr/>
        </p:nvSpPr>
        <p:spPr>
          <a:xfrm>
            <a:off x="8274730" y="1172153"/>
            <a:ext cx="3746952" cy="3538653"/>
          </a:xfrm>
          <a:prstGeom prst="rect">
            <a:avLst/>
          </a:prstGeom>
          <a:solidFill>
            <a:srgbClr val="4FA6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88D9518F-B3D0-4693-6AEC-A38DEBC20DCA}"/>
              </a:ext>
            </a:extLst>
          </p:cNvPr>
          <p:cNvSpPr txBox="1"/>
          <p:nvPr/>
        </p:nvSpPr>
        <p:spPr>
          <a:xfrm>
            <a:off x="8337835" y="1209289"/>
            <a:ext cx="3086101" cy="430887"/>
          </a:xfrm>
          <a:prstGeom prst="rect">
            <a:avLst/>
          </a:prstGeom>
          <a:noFill/>
        </p:spPr>
        <p:txBody>
          <a:bodyPr wrap="none" rtlCol="0">
            <a:spAutoFit/>
          </a:bodyPr>
          <a:lstStyle/>
          <a:p>
            <a:r>
              <a:rPr lang="en-US" sz="2200" b="1" dirty="0">
                <a:latin typeface="Verdana" panose="020B0604030504040204" pitchFamily="34" charset="0"/>
                <a:ea typeface="Verdana" panose="020B0604030504040204" pitchFamily="34" charset="0"/>
                <a:cs typeface="Verdana" panose="020B0604030504040204" pitchFamily="34" charset="0"/>
              </a:rPr>
              <a:t>Make it Accessible</a:t>
            </a:r>
          </a:p>
        </p:txBody>
      </p:sp>
      <p:grpSp>
        <p:nvGrpSpPr>
          <p:cNvPr id="33" name="Group 32" descr="Responsive to need and context">
            <a:extLst>
              <a:ext uri="{FF2B5EF4-FFF2-40B4-BE49-F238E27FC236}">
                <a16:creationId xmlns:a16="http://schemas.microsoft.com/office/drawing/2014/main" id="{DB8D4FCD-12E4-2C0C-4025-4FB35E693C6D}"/>
              </a:ext>
            </a:extLst>
          </p:cNvPr>
          <p:cNvGrpSpPr/>
          <p:nvPr/>
        </p:nvGrpSpPr>
        <p:grpSpPr>
          <a:xfrm>
            <a:off x="5832258" y="1865770"/>
            <a:ext cx="4652390" cy="3005909"/>
            <a:chOff x="-1171291" y="2527863"/>
            <a:chExt cx="4652390" cy="3005909"/>
          </a:xfrm>
        </p:grpSpPr>
        <p:cxnSp>
          <p:nvCxnSpPr>
            <p:cNvPr id="5" name="Straight Arrow Connector 4">
              <a:extLst>
                <a:ext uri="{FF2B5EF4-FFF2-40B4-BE49-F238E27FC236}">
                  <a16:creationId xmlns:a16="http://schemas.microsoft.com/office/drawing/2014/main" id="{4C511DFC-C731-C8D8-6122-CB408828E914}"/>
                </a:ext>
              </a:extLst>
            </p:cNvPr>
            <p:cNvCxnSpPr>
              <a:cxnSpLocks/>
              <a:stCxn id="9" idx="2"/>
              <a:endCxn id="10" idx="0"/>
            </p:cNvCxnSpPr>
            <p:nvPr/>
          </p:nvCxnSpPr>
          <p:spPr>
            <a:xfrm flipH="1">
              <a:off x="-1171291" y="3513512"/>
              <a:ext cx="3744452" cy="2020260"/>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BAA66983-9CD8-EAFE-623F-31BB4D716812}"/>
                </a:ext>
              </a:extLst>
            </p:cNvPr>
            <p:cNvSpPr/>
            <p:nvPr/>
          </p:nvSpPr>
          <p:spPr>
            <a:xfrm>
              <a:off x="1665223" y="2527863"/>
              <a:ext cx="1815876" cy="98564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Responsive to need and context</a:t>
              </a:r>
            </a:p>
          </p:txBody>
        </p:sp>
      </p:grpSp>
      <p:grpSp>
        <p:nvGrpSpPr>
          <p:cNvPr id="37" name="Group 36" descr="reach (scale up)">
            <a:extLst>
              <a:ext uri="{FF2B5EF4-FFF2-40B4-BE49-F238E27FC236}">
                <a16:creationId xmlns:a16="http://schemas.microsoft.com/office/drawing/2014/main" id="{1214712F-1263-3FA0-AF98-799B27F36030}"/>
              </a:ext>
            </a:extLst>
          </p:cNvPr>
          <p:cNvGrpSpPr/>
          <p:nvPr/>
        </p:nvGrpSpPr>
        <p:grpSpPr>
          <a:xfrm>
            <a:off x="5832258" y="3138917"/>
            <a:ext cx="5893113" cy="1732762"/>
            <a:chOff x="2419918" y="3762219"/>
            <a:chExt cx="5893113" cy="1732762"/>
          </a:xfrm>
        </p:grpSpPr>
        <p:sp>
          <p:nvSpPr>
            <p:cNvPr id="59" name="Rounded Rectangle 58">
              <a:extLst>
                <a:ext uri="{FF2B5EF4-FFF2-40B4-BE49-F238E27FC236}">
                  <a16:creationId xmlns:a16="http://schemas.microsoft.com/office/drawing/2014/main" id="{A634843A-505B-201F-76D5-FC907C356320}"/>
                </a:ext>
              </a:extLst>
            </p:cNvPr>
            <p:cNvSpPr/>
            <p:nvPr/>
          </p:nvSpPr>
          <p:spPr>
            <a:xfrm>
              <a:off x="6725771" y="3762219"/>
              <a:ext cx="1587260" cy="845389"/>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Reach (scale-up)</a:t>
              </a:r>
            </a:p>
          </p:txBody>
        </p:sp>
        <p:cxnSp>
          <p:nvCxnSpPr>
            <p:cNvPr id="61" name="Straight Arrow Connector 60">
              <a:extLst>
                <a:ext uri="{FF2B5EF4-FFF2-40B4-BE49-F238E27FC236}">
                  <a16:creationId xmlns:a16="http://schemas.microsoft.com/office/drawing/2014/main" id="{432E5AD7-2455-B8D2-0C50-553990FFE7A1}"/>
                </a:ext>
              </a:extLst>
            </p:cNvPr>
            <p:cNvCxnSpPr>
              <a:cxnSpLocks/>
              <a:stCxn id="59" idx="2"/>
              <a:endCxn id="10" idx="0"/>
            </p:cNvCxnSpPr>
            <p:nvPr/>
          </p:nvCxnSpPr>
          <p:spPr>
            <a:xfrm flipH="1">
              <a:off x="2419918" y="4607608"/>
              <a:ext cx="5099483" cy="887373"/>
            </a:xfrm>
            <a:prstGeom prst="straightConnector1">
              <a:avLst/>
            </a:prstGeom>
            <a:ln w="4127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0" name="Rounded Rectangle 9">
            <a:extLst>
              <a:ext uri="{FF2B5EF4-FFF2-40B4-BE49-F238E27FC236}">
                <a16:creationId xmlns:a16="http://schemas.microsoft.com/office/drawing/2014/main" id="{46CFE8FA-A673-B163-46E5-827B8F0AF827}"/>
              </a:ext>
            </a:extLst>
          </p:cNvPr>
          <p:cNvSpPr/>
          <p:nvPr/>
        </p:nvSpPr>
        <p:spPr>
          <a:xfrm>
            <a:off x="3739546" y="4871679"/>
            <a:ext cx="4185423" cy="1056502"/>
          </a:xfrm>
          <a:prstGeom prst="roundRect">
            <a:avLst/>
          </a:prstGeom>
          <a:solidFill>
            <a:srgbClr val="357F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More effective MTSS implementation with meaningful impact</a:t>
            </a:r>
          </a:p>
        </p:txBody>
      </p:sp>
    </p:spTree>
    <p:extLst>
      <p:ext uri="{BB962C8B-B14F-4D97-AF65-F5344CB8AC3E}">
        <p14:creationId xmlns:p14="http://schemas.microsoft.com/office/powerpoint/2010/main" val="305424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3605-8BC2-1E07-5D46-D071B4CF62AA}"/>
              </a:ext>
            </a:extLst>
          </p:cNvPr>
          <p:cNvSpPr>
            <a:spLocks noGrp="1"/>
          </p:cNvSpPr>
          <p:nvPr>
            <p:ph type="title"/>
          </p:nvPr>
        </p:nvSpPr>
        <p:spPr>
          <a:xfrm>
            <a:off x="735841" y="450950"/>
            <a:ext cx="10515600" cy="777887"/>
          </a:xfrm>
        </p:spPr>
        <p:txBody>
          <a:bodyPr/>
          <a:lstStyle/>
          <a:p>
            <a:r>
              <a:rPr lang="en-US" dirty="0"/>
              <a:t>General “take-aways”</a:t>
            </a:r>
          </a:p>
        </p:txBody>
      </p:sp>
      <p:sp>
        <p:nvSpPr>
          <p:cNvPr id="3" name="Content Placeholder 2">
            <a:extLst>
              <a:ext uri="{FF2B5EF4-FFF2-40B4-BE49-F238E27FC236}">
                <a16:creationId xmlns:a16="http://schemas.microsoft.com/office/drawing/2014/main" id="{BC1F7499-9C27-54FF-6D43-B5C970C12A58}"/>
              </a:ext>
            </a:extLst>
          </p:cNvPr>
          <p:cNvSpPr>
            <a:spLocks noGrp="1"/>
          </p:cNvSpPr>
          <p:nvPr>
            <p:ph idx="1"/>
          </p:nvPr>
        </p:nvSpPr>
        <p:spPr>
          <a:xfrm>
            <a:off x="528566" y="1651917"/>
            <a:ext cx="11134868" cy="4351338"/>
          </a:xfrm>
        </p:spPr>
        <p:txBody>
          <a:bodyPr>
            <a:noAutofit/>
          </a:bodyPr>
          <a:lstStyle/>
          <a:p>
            <a:pPr marL="230188" indent="-230188">
              <a:lnSpc>
                <a:spcPct val="100000"/>
              </a:lnSpc>
              <a:spcBef>
                <a:spcPts val="200"/>
              </a:spcBef>
              <a:spcAft>
                <a:spcPts val="200"/>
              </a:spcAft>
              <a:buFont typeface="Arial" panose="020B0604020202020204" pitchFamily="34" charset="0"/>
              <a:buChar char="•"/>
            </a:pPr>
            <a:r>
              <a:rPr lang="en-US" sz="2800" dirty="0"/>
              <a:t>We have a good understanding of effective interventions but still have a way to go in better understanding how to help school implement MTSS well</a:t>
            </a:r>
          </a:p>
          <a:p>
            <a:pPr marL="460375" lvl="1" indent="-260350">
              <a:lnSpc>
                <a:spcPct val="100000"/>
              </a:lnSpc>
              <a:spcBef>
                <a:spcPts val="200"/>
              </a:spcBef>
              <a:spcAft>
                <a:spcPts val="200"/>
              </a:spcAft>
            </a:pPr>
            <a:r>
              <a:rPr lang="en-US" dirty="0"/>
              <a:t>What is the point of having effective interventions if they are not implemented?</a:t>
            </a:r>
          </a:p>
          <a:p>
            <a:pPr marL="460375" lvl="1" indent="-260350">
              <a:lnSpc>
                <a:spcPct val="100000"/>
              </a:lnSpc>
              <a:spcBef>
                <a:spcPts val="200"/>
              </a:spcBef>
              <a:spcAft>
                <a:spcPts val="200"/>
              </a:spcAft>
            </a:pPr>
            <a:r>
              <a:rPr lang="en-US" dirty="0"/>
              <a:t>How do we bring this to scale so all learners can access the framework?</a:t>
            </a:r>
          </a:p>
          <a:p>
            <a:pPr marL="230188" indent="-230188">
              <a:lnSpc>
                <a:spcPct val="100000"/>
              </a:lnSpc>
              <a:spcBef>
                <a:spcPts val="200"/>
              </a:spcBef>
              <a:spcAft>
                <a:spcPts val="200"/>
              </a:spcAft>
              <a:buFont typeface="Arial" panose="020B0604020202020204" pitchFamily="34" charset="0"/>
              <a:buChar char="•"/>
            </a:pPr>
            <a:r>
              <a:rPr lang="en-US" sz="2800" dirty="0"/>
              <a:t>MTSS is being promoted at the policy level but may not be lacking in deep understanding in what it is (particularly in an integrated model) and how to pull it off</a:t>
            </a:r>
          </a:p>
        </p:txBody>
      </p:sp>
    </p:spTree>
    <p:extLst>
      <p:ext uri="{BB962C8B-B14F-4D97-AF65-F5344CB8AC3E}">
        <p14:creationId xmlns:p14="http://schemas.microsoft.com/office/powerpoint/2010/main" val="167032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31F50-36D1-E356-34AD-545DB025616C}"/>
              </a:ext>
            </a:extLst>
          </p:cNvPr>
          <p:cNvSpPr>
            <a:spLocks noGrp="1"/>
          </p:cNvSpPr>
          <p:nvPr>
            <p:ph type="title"/>
          </p:nvPr>
        </p:nvSpPr>
        <p:spPr>
          <a:xfrm>
            <a:off x="1036319" y="5101424"/>
            <a:ext cx="10119360" cy="822960"/>
          </a:xfrm>
        </p:spPr>
        <p:txBody>
          <a:bodyPr/>
          <a:lstStyle/>
          <a:p>
            <a:pPr algn="ctr"/>
            <a:r>
              <a:rPr lang="en-US" sz="6000" b="1" dirty="0"/>
              <a:t>Key Take Away Message</a:t>
            </a:r>
          </a:p>
        </p:txBody>
      </p:sp>
      <p:pic>
        <p:nvPicPr>
          <p:cNvPr id="6" name="Picture 5">
            <a:extLst>
              <a:ext uri="{FF2B5EF4-FFF2-40B4-BE49-F238E27FC236}">
                <a16:creationId xmlns:a16="http://schemas.microsoft.com/office/drawing/2014/main" id="{FF46126B-D0C2-5B4F-454A-9BFCFA9D37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4874" y="6139610"/>
            <a:ext cx="1992535" cy="569986"/>
          </a:xfrm>
          <a:prstGeom prst="rect">
            <a:avLst/>
          </a:prstGeom>
        </p:spPr>
      </p:pic>
      <p:pic>
        <p:nvPicPr>
          <p:cNvPr id="7" name="Picture 6">
            <a:extLst>
              <a:ext uri="{FF2B5EF4-FFF2-40B4-BE49-F238E27FC236}">
                <a16:creationId xmlns:a16="http://schemas.microsoft.com/office/drawing/2014/main" id="{73BFA9A0-4296-EACB-D850-CF093DBBEA88}"/>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9045844" y="6167282"/>
            <a:ext cx="2721282" cy="636026"/>
          </a:xfrm>
          <a:prstGeom prst="rect">
            <a:avLst/>
          </a:prstGeom>
        </p:spPr>
      </p:pic>
      <p:pic>
        <p:nvPicPr>
          <p:cNvPr id="8" name="Picture 2" descr="Home">
            <a:extLst>
              <a:ext uri="{FF2B5EF4-FFF2-40B4-BE49-F238E27FC236}">
                <a16:creationId xmlns:a16="http://schemas.microsoft.com/office/drawing/2014/main" id="{08AE74C5-65BD-D664-9AC7-9B563A603E47}"/>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1B95B680-AF3B-2E40-E771-CE960D9560E9}"/>
              </a:ext>
              <a:ext uri="{C183D7F6-B498-43B3-948B-1728B52AA6E4}">
                <adec:decorative xmlns:adec="http://schemas.microsoft.com/office/drawing/2017/decorative" val="1"/>
              </a:ext>
            </a:extLst>
          </p:cNvPr>
          <p:cNvGrpSpPr/>
          <p:nvPr/>
        </p:nvGrpSpPr>
        <p:grpSpPr>
          <a:xfrm>
            <a:off x="0" y="3509135"/>
            <a:ext cx="2437736" cy="2544456"/>
            <a:chOff x="0" y="3522387"/>
            <a:chExt cx="2437736" cy="2544456"/>
          </a:xfrm>
        </p:grpSpPr>
        <p:pic>
          <p:nvPicPr>
            <p:cNvPr id="10" name="Graphic 9" descr="Takeaway with solid fill">
              <a:extLst>
                <a:ext uri="{FF2B5EF4-FFF2-40B4-BE49-F238E27FC236}">
                  <a16:creationId xmlns:a16="http://schemas.microsoft.com/office/drawing/2014/main" id="{480D24F4-B4B3-36C6-E1EE-EB420F5E0A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3629107"/>
              <a:ext cx="2437736" cy="2437736"/>
            </a:xfrm>
            <a:prstGeom prst="rect">
              <a:avLst/>
            </a:prstGeom>
          </p:spPr>
        </p:pic>
        <p:sp>
          <p:nvSpPr>
            <p:cNvPr id="11" name="Parallelogram 10">
              <a:extLst>
                <a:ext uri="{FF2B5EF4-FFF2-40B4-BE49-F238E27FC236}">
                  <a16:creationId xmlns:a16="http://schemas.microsoft.com/office/drawing/2014/main" id="{A04C6992-AB36-C8CF-6F1B-6EC996DE9B58}"/>
                </a:ext>
              </a:extLst>
            </p:cNvPr>
            <p:cNvSpPr/>
            <p:nvPr/>
          </p:nvSpPr>
          <p:spPr>
            <a:xfrm rot="1799573">
              <a:off x="62473" y="3522387"/>
              <a:ext cx="974911" cy="1010396"/>
            </a:xfrm>
            <a:prstGeom prst="parallelogram">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ular Callout 12">
            <a:extLst>
              <a:ext uri="{FF2B5EF4-FFF2-40B4-BE49-F238E27FC236}">
                <a16:creationId xmlns:a16="http://schemas.microsoft.com/office/drawing/2014/main" id="{C0739858-CFF3-5851-B31E-1DEBCD06C694}"/>
              </a:ext>
            </a:extLst>
          </p:cNvPr>
          <p:cNvSpPr/>
          <p:nvPr/>
        </p:nvSpPr>
        <p:spPr>
          <a:xfrm>
            <a:off x="1762540" y="336604"/>
            <a:ext cx="9393140" cy="4028661"/>
          </a:xfrm>
          <a:prstGeom prst="wedgeRoundRectCallout">
            <a:avLst>
              <a:gd name="adj1" fmla="val -54933"/>
              <a:gd name="adj2" fmla="val 39802"/>
              <a:gd name="adj3" fmla="val 16667"/>
            </a:avLst>
          </a:prstGeom>
          <a:solidFill>
            <a:schemeClr val="bg1"/>
          </a:solidFill>
          <a:ln w="57150">
            <a:solidFill>
              <a:srgbClr val="4FA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200"/>
              </a:spcBef>
            </a:pPr>
            <a:r>
              <a:rPr lang="en-US" sz="3200" dirty="0">
                <a:solidFill>
                  <a:schemeClr val="tx1"/>
                </a:solidFill>
              </a:rPr>
              <a:t>Important to move away from just focusing on pockets of excellence to a comprehensive framework that focuses on a systems approach for MTSS scale-up while producing meaningful outcomes for all learners</a:t>
            </a:r>
          </a:p>
        </p:txBody>
      </p:sp>
    </p:spTree>
    <p:extLst>
      <p:ext uri="{BB962C8B-B14F-4D97-AF65-F5344CB8AC3E}">
        <p14:creationId xmlns:p14="http://schemas.microsoft.com/office/powerpoint/2010/main" val="132146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64CBAE9B-4C3E-F8DC-D71D-07071D56A37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1F82FB0-A384-2B9A-CA2A-8C7AA9345E4B}"/>
              </a:ext>
            </a:extLst>
          </p:cNvPr>
          <p:cNvSpPr txBox="1">
            <a:spLocks noGrp="1"/>
          </p:cNvSpPr>
          <p:nvPr>
            <p:ph type="title" idx="4294967295"/>
          </p:nvPr>
        </p:nvSpPr>
        <p:spPr>
          <a:xfrm>
            <a:off x="185530" y="675864"/>
            <a:ext cx="4157420" cy="48417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b="1" kern="1200" spc="-50" baseline="0">
                <a:solidFill>
                  <a:srgbClr val="515254"/>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7200" b="1" i="0" u="none" strike="noStrike" kern="1200" cap="none" spc="-50" normalizeH="0" baseline="0" noProof="0" dirty="0">
                <a:ln>
                  <a:noFill/>
                </a:ln>
                <a:solidFill>
                  <a:srgbClr val="515254"/>
                </a:solidFill>
                <a:effectLst/>
                <a:uLnTx/>
                <a:uFillTx/>
                <a:latin typeface="Calibri" panose="020F0502020204030204"/>
                <a:ea typeface="+mj-ea"/>
                <a:cs typeface="+mj-cs"/>
              </a:rPr>
              <a:t>Discussing</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7200" b="1" i="0" u="none" strike="noStrike" kern="1200" cap="none" spc="-50" normalizeH="0" baseline="0" noProof="0" dirty="0">
              <a:ln>
                <a:noFill/>
              </a:ln>
              <a:solidFill>
                <a:srgbClr val="515254"/>
              </a:solidFill>
              <a:effectLst/>
              <a:uLnTx/>
              <a:uFillTx/>
              <a:latin typeface="Calibri" panose="020F05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6600" b="1" i="0" u="none" strike="noStrike" kern="1200" cap="none" spc="-50" normalizeH="0" baseline="0" noProof="0" dirty="0">
                <a:ln>
                  <a:noFill/>
                </a:ln>
                <a:solidFill>
                  <a:srgbClr val="515254"/>
                </a:solidFill>
                <a:effectLst/>
                <a:uLnTx/>
                <a:uFillTx/>
                <a:latin typeface="Calibri" panose="020F0502020204030204"/>
                <a:ea typeface="+mj-ea"/>
                <a:cs typeface="+mj-cs"/>
              </a:rPr>
            </a:br>
            <a:endParaRPr kumimoji="0" lang="en-US" sz="6600" b="1" i="0" u="none" strike="noStrike" kern="1200" cap="none" spc="-50" normalizeH="0" baseline="0" noProof="0" dirty="0">
              <a:ln>
                <a:noFill/>
              </a:ln>
              <a:solidFill>
                <a:srgbClr val="515254"/>
              </a:solidFill>
              <a:effectLst/>
              <a:uLnTx/>
              <a:uFillTx/>
              <a:latin typeface="Calibri" panose="020F0502020204030204"/>
              <a:ea typeface="+mj-ea"/>
              <a:cs typeface="+mj-cs"/>
            </a:endParaRPr>
          </a:p>
        </p:txBody>
      </p:sp>
      <p:sp>
        <p:nvSpPr>
          <p:cNvPr id="5" name="Rounded Rectangle 4">
            <a:extLst>
              <a:ext uri="{FF2B5EF4-FFF2-40B4-BE49-F238E27FC236}">
                <a16:creationId xmlns:a16="http://schemas.microsoft.com/office/drawing/2014/main" id="{DBE77010-FCA1-2F31-ECD0-6A0A36D25B4B}"/>
              </a:ext>
              <a:ext uri="{C183D7F6-B498-43B3-948B-1728B52AA6E4}">
                <adec:decorative xmlns:adec="http://schemas.microsoft.com/office/drawing/2017/decorative" val="0"/>
              </a:ext>
            </a:extLst>
          </p:cNvPr>
          <p:cNvSpPr/>
          <p:nvPr/>
        </p:nvSpPr>
        <p:spPr>
          <a:xfrm>
            <a:off x="4555538" y="675864"/>
            <a:ext cx="7450927" cy="4794634"/>
          </a:xfrm>
          <a:prstGeom prst="roundRect">
            <a:avLst/>
          </a:prstGeom>
          <a:noFill/>
          <a:ln w="57150">
            <a:solidFill>
              <a:srgbClr val="4FA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solidFill>
                  <a:srgbClr val="515254"/>
                </a:solidFill>
              </a:rPr>
              <a:t>Given your knowledge &amp; experience in MTSS and what you have heard throughout the day…</a:t>
            </a:r>
            <a:r>
              <a:rPr lang="en-US" sz="4000" b="1" dirty="0">
                <a:solidFill>
                  <a:srgbClr val="515254"/>
                </a:solidFill>
              </a:rPr>
              <a:t>What research and TA&amp;D are needed to move policy and practice forward? </a:t>
            </a:r>
          </a:p>
        </p:txBody>
      </p:sp>
      <p:pic>
        <p:nvPicPr>
          <p:cNvPr id="20" name="Picture 19" descr="QR code links to https://mtss.org/resources/">
            <a:extLst>
              <a:ext uri="{FF2B5EF4-FFF2-40B4-BE49-F238E27FC236}">
                <a16:creationId xmlns:a16="http://schemas.microsoft.com/office/drawing/2014/main" id="{3F7C21C5-1005-C650-64E1-7493FE95413E}"/>
              </a:ext>
            </a:extLst>
          </p:cNvPr>
          <p:cNvPicPr>
            <a:picLocks noChangeAspect="1"/>
          </p:cNvPicPr>
          <p:nvPr/>
        </p:nvPicPr>
        <p:blipFill>
          <a:blip r:embed="rId3"/>
          <a:stretch>
            <a:fillRect/>
          </a:stretch>
        </p:blipFill>
        <p:spPr>
          <a:xfrm>
            <a:off x="1108263" y="2151300"/>
            <a:ext cx="2112774" cy="2112774"/>
          </a:xfrm>
          <a:prstGeom prst="rect">
            <a:avLst/>
          </a:prstGeom>
        </p:spPr>
      </p:pic>
      <p:sp>
        <p:nvSpPr>
          <p:cNvPr id="22" name="TextBox 21">
            <a:extLst>
              <a:ext uri="{FF2B5EF4-FFF2-40B4-BE49-F238E27FC236}">
                <a16:creationId xmlns:a16="http://schemas.microsoft.com/office/drawing/2014/main" id="{ECDDA0D6-592C-CCA1-71B8-39D222B34CEC}"/>
              </a:ext>
            </a:extLst>
          </p:cNvPr>
          <p:cNvSpPr txBox="1"/>
          <p:nvPr/>
        </p:nvSpPr>
        <p:spPr>
          <a:xfrm>
            <a:off x="980659" y="4547168"/>
            <a:ext cx="2345635" cy="1015663"/>
          </a:xfrm>
          <a:prstGeom prst="rect">
            <a:avLst/>
          </a:prstGeom>
          <a:noFill/>
        </p:spPr>
        <p:txBody>
          <a:bodyPr wrap="square" rtlCol="0">
            <a:spAutoFit/>
          </a:bodyPr>
          <a:lstStyle/>
          <a:p>
            <a:r>
              <a:rPr lang="en-US" sz="2000" i="1" dirty="0">
                <a:solidFill>
                  <a:srgbClr val="515254"/>
                </a:solidFill>
              </a:rPr>
              <a:t>Scan to access MTSS resources to support your discussion</a:t>
            </a:r>
          </a:p>
        </p:txBody>
      </p:sp>
      <p:sp>
        <p:nvSpPr>
          <p:cNvPr id="21" name="Rounded Rectangle 20">
            <a:extLst>
              <a:ext uri="{FF2B5EF4-FFF2-40B4-BE49-F238E27FC236}">
                <a16:creationId xmlns:a16="http://schemas.microsoft.com/office/drawing/2014/main" id="{BE72A192-D712-451C-121E-54A827C1FA04}"/>
              </a:ext>
              <a:ext uri="{C183D7F6-B498-43B3-948B-1728B52AA6E4}">
                <adec:decorative xmlns:adec="http://schemas.microsoft.com/office/drawing/2017/decorative" val="1"/>
              </a:ext>
            </a:extLst>
          </p:cNvPr>
          <p:cNvSpPr/>
          <p:nvPr/>
        </p:nvSpPr>
        <p:spPr>
          <a:xfrm>
            <a:off x="980660" y="2046397"/>
            <a:ext cx="2345635" cy="2345635"/>
          </a:xfrm>
          <a:prstGeom prst="roundRect">
            <a:avLst>
              <a:gd name="adj" fmla="val 4731"/>
            </a:avLst>
          </a:prstGeom>
          <a:noFill/>
          <a:ln w="57150">
            <a:solidFill>
              <a:srgbClr val="4FA6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3" name="Rounded Rectangle 22">
            <a:extLst>
              <a:ext uri="{FF2B5EF4-FFF2-40B4-BE49-F238E27FC236}">
                <a16:creationId xmlns:a16="http://schemas.microsoft.com/office/drawing/2014/main" id="{6A9C773E-46FC-277F-CEFE-8A50CAED7769}"/>
              </a:ext>
              <a:ext uri="{C183D7F6-B498-43B3-948B-1728B52AA6E4}">
                <adec:decorative xmlns:adec="http://schemas.microsoft.com/office/drawing/2017/decorative" val="1"/>
              </a:ext>
            </a:extLst>
          </p:cNvPr>
          <p:cNvSpPr/>
          <p:nvPr/>
        </p:nvSpPr>
        <p:spPr>
          <a:xfrm>
            <a:off x="-238540" y="5943600"/>
            <a:ext cx="12629319" cy="1146313"/>
          </a:xfrm>
          <a:prstGeom prst="roundRect">
            <a:avLst/>
          </a:prstGeom>
          <a:ln w="38100">
            <a:solidFill>
              <a:srgbClr val="515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49B5DD-D625-403D-EFC3-1546BF2D1D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24874" y="6139610"/>
            <a:ext cx="1992535" cy="569986"/>
          </a:xfrm>
          <a:prstGeom prst="rect">
            <a:avLst/>
          </a:prstGeom>
        </p:spPr>
      </p:pic>
      <p:pic>
        <p:nvPicPr>
          <p:cNvPr id="12" name="Picture 11">
            <a:extLst>
              <a:ext uri="{FF2B5EF4-FFF2-40B4-BE49-F238E27FC236}">
                <a16:creationId xmlns:a16="http://schemas.microsoft.com/office/drawing/2014/main" id="{28726B88-B2F3-DA5E-8E24-FE096CCACEE9}"/>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9045844" y="6167282"/>
            <a:ext cx="2721282" cy="636026"/>
          </a:xfrm>
          <a:prstGeom prst="rect">
            <a:avLst/>
          </a:prstGeom>
        </p:spPr>
      </p:pic>
      <p:pic>
        <p:nvPicPr>
          <p:cNvPr id="14" name="Picture 2">
            <a:extLst>
              <a:ext uri="{FF2B5EF4-FFF2-40B4-BE49-F238E27FC236}">
                <a16:creationId xmlns:a16="http://schemas.microsoft.com/office/drawing/2014/main" id="{F4B8B5B4-7485-7DF3-4036-786679228BEF}"/>
              </a:ext>
              <a:ext uri="{C183D7F6-B498-43B3-948B-1728B52AA6E4}">
                <adec:decorative xmlns:adec="http://schemas.microsoft.com/office/drawing/2017/decorative" val="1"/>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13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AC0FA0-35D1-0F79-CB88-FF02C2FECDA2}"/>
              </a:ext>
            </a:extLst>
          </p:cNvPr>
          <p:cNvSpPr txBox="1">
            <a:spLocks noGrp="1"/>
          </p:cNvSpPr>
          <p:nvPr>
            <p:ph type="title" idx="4294967295"/>
          </p:nvPr>
        </p:nvSpPr>
        <p:spPr>
          <a:xfrm>
            <a:off x="-1" y="643467"/>
            <a:ext cx="4342951" cy="54704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b="1" kern="1200" spc="-50" baseline="0">
                <a:solidFill>
                  <a:srgbClr val="515254"/>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7200" b="1" i="0" u="none" strike="noStrike" kern="1200" cap="none" spc="-50" normalizeH="0" baseline="0" noProof="0" dirty="0">
                <a:ln>
                  <a:noFill/>
                </a:ln>
                <a:solidFill>
                  <a:schemeClr val="tx1"/>
                </a:solidFill>
                <a:effectLst/>
                <a:uLnTx/>
                <a:uFillTx/>
                <a:latin typeface="+mn-lt"/>
                <a:ea typeface="+mj-ea"/>
                <a:cs typeface="+mj-cs"/>
              </a:rPr>
              <a:t>Framing</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7200" b="1" i="0" u="none" strike="noStrike" kern="1200" cap="none" spc="-50" normalizeH="0" baseline="0" noProof="0" dirty="0">
              <a:ln>
                <a:noFill/>
              </a:ln>
              <a:solidFill>
                <a:schemeClr val="tx1"/>
              </a:solidFill>
              <a:effectLst/>
              <a:uLnTx/>
              <a:uFillTx/>
              <a:latin typeface="+mn-lt"/>
              <a:ea typeface="+mj-ea"/>
              <a:cs typeface="+mj-cs"/>
            </a:endParaRPr>
          </a:p>
        </p:txBody>
      </p:sp>
      <p:sp>
        <p:nvSpPr>
          <p:cNvPr id="3" name="Content Placeholder 2">
            <a:extLst>
              <a:ext uri="{FF2B5EF4-FFF2-40B4-BE49-F238E27FC236}">
                <a16:creationId xmlns:a16="http://schemas.microsoft.com/office/drawing/2014/main" id="{51426351-0A07-D143-B5B4-5775AC32030D}"/>
              </a:ext>
            </a:extLst>
          </p:cNvPr>
          <p:cNvSpPr>
            <a:spLocks noGrp="1"/>
          </p:cNvSpPr>
          <p:nvPr>
            <p:ph idx="1"/>
          </p:nvPr>
        </p:nvSpPr>
        <p:spPr>
          <a:xfrm>
            <a:off x="5545519" y="296326"/>
            <a:ext cx="4909990" cy="5470462"/>
          </a:xfrm>
        </p:spPr>
        <p:txBody>
          <a:bodyPr anchor="ctr">
            <a:normAutofit/>
          </a:bodyPr>
          <a:lstStyle/>
          <a:p>
            <a:pPr marL="201168" lvl="1" indent="0">
              <a:buNone/>
            </a:pPr>
            <a:r>
              <a:rPr lang="en-US" sz="3200" b="1" dirty="0">
                <a:solidFill>
                  <a:schemeClr val="tx1"/>
                </a:solidFill>
              </a:rPr>
              <a:t>What do we know?</a:t>
            </a:r>
            <a:endParaRPr lang="en-US" sz="3200" i="1" dirty="0">
              <a:solidFill>
                <a:schemeClr val="tx1"/>
              </a:solidFill>
              <a:highlight>
                <a:srgbClr val="008080"/>
              </a:highlight>
            </a:endParaRPr>
          </a:p>
          <a:p>
            <a:pPr lvl="2"/>
            <a:endParaRPr lang="en-US" sz="2400" dirty="0">
              <a:solidFill>
                <a:schemeClr val="tx1"/>
              </a:solidFill>
            </a:endParaRPr>
          </a:p>
          <a:p>
            <a:pPr lvl="2"/>
            <a:endParaRPr lang="en-US" sz="2400" dirty="0">
              <a:solidFill>
                <a:schemeClr val="tx1"/>
              </a:solidFill>
            </a:endParaRPr>
          </a:p>
          <a:p>
            <a:pPr marL="201168" lvl="1" indent="0">
              <a:buNone/>
            </a:pPr>
            <a:r>
              <a:rPr lang="en-US" sz="3200" b="1" dirty="0">
                <a:solidFill>
                  <a:schemeClr val="tx1"/>
                </a:solidFill>
              </a:rPr>
              <a:t>What do we need to learn?</a:t>
            </a:r>
            <a:endParaRPr lang="en-US" sz="3200" i="1" dirty="0">
              <a:solidFill>
                <a:schemeClr val="tx1"/>
              </a:solidFill>
              <a:highlight>
                <a:srgbClr val="008080"/>
              </a:highlight>
            </a:endParaRPr>
          </a:p>
          <a:p>
            <a:pPr lvl="1"/>
            <a:endParaRPr lang="en-US" sz="3200" dirty="0">
              <a:solidFill>
                <a:schemeClr val="tx1"/>
              </a:solidFill>
            </a:endParaRPr>
          </a:p>
          <a:p>
            <a:pPr lvl="1"/>
            <a:endParaRPr lang="en-US" sz="3200" dirty="0">
              <a:solidFill>
                <a:schemeClr val="tx1"/>
              </a:solidFill>
            </a:endParaRPr>
          </a:p>
          <a:p>
            <a:pPr marL="201168" lvl="1" indent="0">
              <a:buNone/>
            </a:pPr>
            <a:r>
              <a:rPr lang="en-US" sz="3200" b="1" dirty="0">
                <a:solidFill>
                  <a:schemeClr val="tx1"/>
                </a:solidFill>
              </a:rPr>
              <a:t>Where do we go from here?</a:t>
            </a:r>
            <a:endParaRPr lang="en-US" sz="3200" i="1" dirty="0">
              <a:solidFill>
                <a:schemeClr val="tx1"/>
              </a:solidFill>
              <a:highlight>
                <a:srgbClr val="008080"/>
              </a:highlight>
            </a:endParaRPr>
          </a:p>
        </p:txBody>
      </p:sp>
      <p:pic>
        <p:nvPicPr>
          <p:cNvPr id="11" name="Picture 10">
            <a:extLst>
              <a:ext uri="{FF2B5EF4-FFF2-40B4-BE49-F238E27FC236}">
                <a16:creationId xmlns:a16="http://schemas.microsoft.com/office/drawing/2014/main" id="{B1AAAFD0-323D-5293-57FA-BD2AC2C1DE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4874" y="6139610"/>
            <a:ext cx="1992535" cy="569986"/>
          </a:xfrm>
          <a:prstGeom prst="rect">
            <a:avLst/>
          </a:prstGeom>
        </p:spPr>
      </p:pic>
      <p:pic>
        <p:nvPicPr>
          <p:cNvPr id="12" name="Picture 11">
            <a:extLst>
              <a:ext uri="{FF2B5EF4-FFF2-40B4-BE49-F238E27FC236}">
                <a16:creationId xmlns:a16="http://schemas.microsoft.com/office/drawing/2014/main" id="{13472485-504A-A1B7-12CE-5BD2B7A58A9A}"/>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9045844" y="6167282"/>
            <a:ext cx="2721282" cy="636026"/>
          </a:xfrm>
          <a:prstGeom prst="rect">
            <a:avLst/>
          </a:prstGeom>
        </p:spPr>
      </p:pic>
      <p:pic>
        <p:nvPicPr>
          <p:cNvPr id="14" name="Picture 2">
            <a:extLst>
              <a:ext uri="{FF2B5EF4-FFF2-40B4-BE49-F238E27FC236}">
                <a16:creationId xmlns:a16="http://schemas.microsoft.com/office/drawing/2014/main" id="{BF662F3E-24EB-E0CF-C5D5-074DB9DA57BB}"/>
              </a:ext>
              <a:ext uri="{C183D7F6-B498-43B3-948B-1728B52AA6E4}">
                <adec:decorative xmlns:adec="http://schemas.microsoft.com/office/drawing/2017/decorative" val="1"/>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575701" y="6066843"/>
            <a:ext cx="1040597" cy="75405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0F0B9EF1-FE7C-496F-7B7A-E50D52FC16F3}"/>
              </a:ext>
              <a:ext uri="{C183D7F6-B498-43B3-948B-1728B52AA6E4}">
                <adec:decorative xmlns:adec="http://schemas.microsoft.com/office/drawing/2017/decorative" val="1"/>
              </a:ext>
            </a:extLst>
          </p:cNvPr>
          <p:cNvCxnSpPr>
            <a:cxnSpLocks/>
          </p:cNvCxnSpPr>
          <p:nvPr/>
        </p:nvCxnSpPr>
        <p:spPr>
          <a:xfrm>
            <a:off x="4550255" y="1495409"/>
            <a:ext cx="0" cy="29940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4691A4F-F563-CD4C-9892-AE79A7C9257E}"/>
              </a:ext>
              <a:ext uri="{C183D7F6-B498-43B3-948B-1728B52AA6E4}">
                <adec:decorative xmlns:adec="http://schemas.microsoft.com/office/drawing/2017/decorative" val="1"/>
              </a:ext>
            </a:extLst>
          </p:cNvPr>
          <p:cNvSpPr/>
          <p:nvPr/>
        </p:nvSpPr>
        <p:spPr>
          <a:xfrm>
            <a:off x="4314255" y="579515"/>
            <a:ext cx="1068567" cy="107303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1</a:t>
            </a:r>
            <a:endParaRPr lang="en-US" dirty="0">
              <a:solidFill>
                <a:srgbClr val="FFFFFF"/>
              </a:solidFill>
              <a:latin typeface="Calibri" panose="020F0502020204030204"/>
            </a:endParaRPr>
          </a:p>
        </p:txBody>
      </p:sp>
      <p:sp>
        <p:nvSpPr>
          <p:cNvPr id="13" name="Oval 12">
            <a:extLst>
              <a:ext uri="{FF2B5EF4-FFF2-40B4-BE49-F238E27FC236}">
                <a16:creationId xmlns:a16="http://schemas.microsoft.com/office/drawing/2014/main" id="{6816C824-97CF-3A42-8F6E-3895C088F6C6}"/>
              </a:ext>
              <a:ext uri="{C183D7F6-B498-43B3-948B-1728B52AA6E4}">
                <adec:decorative xmlns:adec="http://schemas.microsoft.com/office/drawing/2017/decorative" val="1"/>
              </a:ext>
            </a:extLst>
          </p:cNvPr>
          <p:cNvSpPr/>
          <p:nvPr/>
        </p:nvSpPr>
        <p:spPr>
          <a:xfrm>
            <a:off x="4314255" y="2427848"/>
            <a:ext cx="1068567" cy="107303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2</a:t>
            </a:r>
          </a:p>
        </p:txBody>
      </p:sp>
      <p:sp>
        <p:nvSpPr>
          <p:cNvPr id="15" name="Oval 14">
            <a:extLst>
              <a:ext uri="{FF2B5EF4-FFF2-40B4-BE49-F238E27FC236}">
                <a16:creationId xmlns:a16="http://schemas.microsoft.com/office/drawing/2014/main" id="{65EF7835-9786-F247-A3D0-687DC1BAED1B}"/>
              </a:ext>
              <a:ext uri="{C183D7F6-B498-43B3-948B-1728B52AA6E4}">
                <adec:decorative xmlns:adec="http://schemas.microsoft.com/office/drawing/2017/decorative" val="1"/>
              </a:ext>
            </a:extLst>
          </p:cNvPr>
          <p:cNvSpPr/>
          <p:nvPr/>
        </p:nvSpPr>
        <p:spPr>
          <a:xfrm>
            <a:off x="4314255" y="4332315"/>
            <a:ext cx="1068567" cy="1073037"/>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3</a:t>
            </a:r>
          </a:p>
        </p:txBody>
      </p:sp>
    </p:spTree>
    <p:extLst>
      <p:ext uri="{BB962C8B-B14F-4D97-AF65-F5344CB8AC3E}">
        <p14:creationId xmlns:p14="http://schemas.microsoft.com/office/powerpoint/2010/main" val="288682262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BCD3-428D-A248-9378-34CA0409AD63}"/>
              </a:ext>
            </a:extLst>
          </p:cNvPr>
          <p:cNvSpPr>
            <a:spLocks noGrp="1"/>
          </p:cNvSpPr>
          <p:nvPr>
            <p:ph type="title"/>
          </p:nvPr>
        </p:nvSpPr>
        <p:spPr>
          <a:xfrm>
            <a:off x="825028" y="286605"/>
            <a:ext cx="10942098" cy="1027424"/>
          </a:xfrm>
        </p:spPr>
        <p:txBody>
          <a:bodyPr/>
          <a:lstStyle/>
          <a:p>
            <a:r>
              <a:rPr lang="en-US" dirty="0"/>
              <a:t>What do we know?</a:t>
            </a:r>
            <a:endParaRPr lang="en-US" dirty="0">
              <a:highlight>
                <a:srgbClr val="FFFF00"/>
              </a:highlight>
            </a:endParaRPr>
          </a:p>
        </p:txBody>
      </p:sp>
      <p:sp>
        <p:nvSpPr>
          <p:cNvPr id="5" name="Oval 4">
            <a:extLst>
              <a:ext uri="{FF2B5EF4-FFF2-40B4-BE49-F238E27FC236}">
                <a16:creationId xmlns:a16="http://schemas.microsoft.com/office/drawing/2014/main" id="{BF9B897F-E945-B92A-1871-FED9872A77D4}"/>
              </a:ext>
            </a:extLst>
          </p:cNvPr>
          <p:cNvSpPr/>
          <p:nvPr/>
        </p:nvSpPr>
        <p:spPr>
          <a:xfrm>
            <a:off x="0" y="903824"/>
            <a:ext cx="825028" cy="820409"/>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dirty="0">
                <a:solidFill>
                  <a:srgbClr val="FFFFFF"/>
                </a:solidFill>
                <a:latin typeface="Calibri" panose="020F0502020204030204"/>
              </a:rPr>
              <a:t>1</a:t>
            </a:r>
            <a:endParaRPr lang="en-US" dirty="0">
              <a:solidFill>
                <a:srgbClr val="FFFFFF"/>
              </a:solidFill>
              <a:latin typeface="Calibri" panose="020F0502020204030204"/>
            </a:endParaRPr>
          </a:p>
        </p:txBody>
      </p:sp>
      <p:sp>
        <p:nvSpPr>
          <p:cNvPr id="3" name="Content Placeholder 2">
            <a:extLst>
              <a:ext uri="{FF2B5EF4-FFF2-40B4-BE49-F238E27FC236}">
                <a16:creationId xmlns:a16="http://schemas.microsoft.com/office/drawing/2014/main" id="{21E26E70-6121-974D-852D-760B63CDB2A4}"/>
              </a:ext>
            </a:extLst>
          </p:cNvPr>
          <p:cNvSpPr>
            <a:spLocks noGrp="1"/>
          </p:cNvSpPr>
          <p:nvPr>
            <p:ph idx="1"/>
          </p:nvPr>
        </p:nvSpPr>
        <p:spPr>
          <a:xfrm>
            <a:off x="825028" y="1510746"/>
            <a:ext cx="10942099" cy="4358349"/>
          </a:xfrm>
        </p:spPr>
        <p:txBody>
          <a:bodyPr>
            <a:normAutofit fontScale="92500" lnSpcReduction="20000"/>
          </a:bodyPr>
          <a:lstStyle/>
          <a:p>
            <a:pPr algn="ctr" eaLnBrk="1" hangingPunct="1">
              <a:lnSpc>
                <a:spcPct val="110000"/>
              </a:lnSpc>
              <a:spcBef>
                <a:spcPts val="600"/>
              </a:spcBef>
              <a:spcAft>
                <a:spcPts val="600"/>
              </a:spcAft>
            </a:pPr>
            <a:r>
              <a:rPr lang="en-US" altLang="en-US" sz="3200" b="1" dirty="0">
                <a:ea typeface="ＭＳ Ｐゴシック" panose="020B0600070205080204" pitchFamily="34" charset="-128"/>
                <a:cs typeface="Arial" panose="020B0604020202020204" pitchFamily="34" charset="0"/>
              </a:rPr>
              <a:t>MTSS involves two categories of work</a:t>
            </a:r>
            <a:endParaRPr lang="en-US" altLang="en-US" sz="3000" b="1" dirty="0">
              <a:ea typeface="ＭＳ Ｐゴシック" panose="020B0600070205080204" pitchFamily="34" charset="-128"/>
              <a:cs typeface="Arial" panose="020B0604020202020204" pitchFamily="34" charset="0"/>
            </a:endParaRPr>
          </a:p>
          <a:p>
            <a:pPr eaLnBrk="1" hangingPunct="1">
              <a:lnSpc>
                <a:spcPct val="110000"/>
              </a:lnSpc>
              <a:spcBef>
                <a:spcPts val="600"/>
              </a:spcBef>
              <a:spcAft>
                <a:spcPts val="600"/>
              </a:spcAft>
            </a:pPr>
            <a:r>
              <a:rPr lang="en-US" altLang="en-US" sz="3000" b="1" dirty="0">
                <a:ea typeface="ＭＳ Ｐゴシック" panose="020B0600070205080204" pitchFamily="34" charset="-128"/>
                <a:cs typeface="Arial" panose="020B0604020202020204" pitchFamily="34" charset="0"/>
              </a:rPr>
              <a:t>Access to Effective Practices</a:t>
            </a:r>
          </a:p>
          <a:p>
            <a:pPr lvl="1" eaLnBrk="1" hangingPunct="1">
              <a:lnSpc>
                <a:spcPct val="110000"/>
              </a:lnSpc>
              <a:spcBef>
                <a:spcPts val="600"/>
              </a:spcBef>
              <a:spcAft>
                <a:spcPts val="600"/>
              </a:spcAft>
            </a:pPr>
            <a:r>
              <a:rPr lang="en-US" altLang="en-US" sz="3000" dirty="0">
                <a:ea typeface="ＭＳ Ｐゴシック" panose="020B0600070205080204" pitchFamily="34" charset="-128"/>
                <a:cs typeface="Arial" panose="020B0604020202020204" pitchFamily="34" charset="0"/>
              </a:rPr>
              <a:t>Ensuring that students (staff) have access to effective practices in MTSS</a:t>
            </a:r>
          </a:p>
          <a:p>
            <a:pPr lvl="1" eaLnBrk="1" hangingPunct="1">
              <a:lnSpc>
                <a:spcPct val="110000"/>
              </a:lnSpc>
              <a:spcBef>
                <a:spcPts val="600"/>
              </a:spcBef>
              <a:spcAft>
                <a:spcPts val="600"/>
              </a:spcAft>
            </a:pPr>
            <a:r>
              <a:rPr lang="en-US" altLang="en-US" sz="3000" dirty="0">
                <a:ea typeface="ＭＳ Ｐゴシック" panose="020B0600070205080204" pitchFamily="34" charset="-128"/>
                <a:cs typeface="Arial" panose="020B0604020202020204" pitchFamily="34" charset="0"/>
              </a:rPr>
              <a:t>Practices are selected based on: Need, Fit, Resource Availability, Evidence, Readiness for Replication, Capacity to Implement</a:t>
            </a:r>
          </a:p>
          <a:p>
            <a:pPr eaLnBrk="1" hangingPunct="1">
              <a:lnSpc>
                <a:spcPct val="110000"/>
              </a:lnSpc>
              <a:spcBef>
                <a:spcPts val="600"/>
              </a:spcBef>
              <a:spcAft>
                <a:spcPts val="600"/>
              </a:spcAft>
            </a:pPr>
            <a:r>
              <a:rPr lang="en-US" altLang="en-US" sz="3000" b="1" dirty="0">
                <a:ea typeface="ＭＳ Ｐゴシック" panose="020B0600070205080204" pitchFamily="34" charset="-128"/>
                <a:cs typeface="Arial" panose="020B0604020202020204" pitchFamily="34" charset="0"/>
              </a:rPr>
              <a:t>Support for the Practices</a:t>
            </a:r>
          </a:p>
          <a:p>
            <a:pPr lvl="1" eaLnBrk="1" hangingPunct="1">
              <a:lnSpc>
                <a:spcPct val="110000"/>
              </a:lnSpc>
              <a:spcBef>
                <a:spcPts val="600"/>
              </a:spcBef>
              <a:spcAft>
                <a:spcPts val="600"/>
              </a:spcAft>
            </a:pPr>
            <a:r>
              <a:rPr lang="en-US" altLang="en-US" sz="3000" dirty="0">
                <a:ea typeface="ＭＳ Ｐゴシック" panose="020B0600070205080204" pitchFamily="34" charset="-128"/>
                <a:cs typeface="Arial" panose="020B0604020202020204" pitchFamily="34" charset="0"/>
              </a:rPr>
              <a:t>Ensuring that the interventions are implemented correctly with the “right people”, at the “right time”, in the “right amounts”</a:t>
            </a:r>
          </a:p>
          <a:p>
            <a:pPr>
              <a:lnSpc>
                <a:spcPct val="110000"/>
              </a:lnSpc>
            </a:pPr>
            <a:endParaRPr lang="en-US" dirty="0"/>
          </a:p>
        </p:txBody>
      </p:sp>
    </p:spTree>
    <p:extLst>
      <p:ext uri="{BB962C8B-B14F-4D97-AF65-F5344CB8AC3E}">
        <p14:creationId xmlns:p14="http://schemas.microsoft.com/office/powerpoint/2010/main" val="1002271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grpSp>
        <p:nvGrpSpPr>
          <p:cNvPr id="5" name="Group 4" descr="Then">
            <a:extLst>
              <a:ext uri="{FF2B5EF4-FFF2-40B4-BE49-F238E27FC236}">
                <a16:creationId xmlns:a16="http://schemas.microsoft.com/office/drawing/2014/main" id="{458862D3-4C54-8A2F-627E-83D112965E89}"/>
              </a:ext>
            </a:extLst>
          </p:cNvPr>
          <p:cNvGrpSpPr/>
          <p:nvPr/>
        </p:nvGrpSpPr>
        <p:grpSpPr>
          <a:xfrm>
            <a:off x="2616136" y="4863539"/>
            <a:ext cx="9314606" cy="1165859"/>
            <a:chOff x="2039192" y="4934658"/>
            <a:chExt cx="9314606" cy="1165859"/>
          </a:xfrm>
        </p:grpSpPr>
        <p:sp>
          <p:nvSpPr>
            <p:cNvPr id="807" name="Google Shape;807;p36"/>
            <p:cNvSpPr/>
            <p:nvPr/>
          </p:nvSpPr>
          <p:spPr>
            <a:xfrm>
              <a:off x="3804401" y="5186720"/>
              <a:ext cx="7549397" cy="376996"/>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rPr>
                <a:t>Students will demonstrate meaningful outcomes</a:t>
              </a:r>
              <a:endParaRPr sz="1100" dirty="0">
                <a:latin typeface="Verdana" panose="020B0604030504040204" pitchFamily="34" charset="0"/>
                <a:ea typeface="Verdana" panose="020B0604030504040204" pitchFamily="34" charset="0"/>
                <a:cs typeface="Verdana" panose="020B0604030504040204" pitchFamily="34" charset="0"/>
              </a:endParaRPr>
            </a:p>
          </p:txBody>
        </p:sp>
        <p:grpSp>
          <p:nvGrpSpPr>
            <p:cNvPr id="824" name="Google Shape;824;p36"/>
            <p:cNvGrpSpPr/>
            <p:nvPr/>
          </p:nvGrpSpPr>
          <p:grpSpPr>
            <a:xfrm>
              <a:off x="2039192" y="4934658"/>
              <a:ext cx="1638091" cy="1165859"/>
              <a:chOff x="2908125" y="5112705"/>
              <a:chExt cx="2184121" cy="1554480"/>
            </a:xfrm>
          </p:grpSpPr>
          <p:sp>
            <p:nvSpPr>
              <p:cNvPr id="825" name="Google Shape;825;p36"/>
              <p:cNvSpPr/>
              <p:nvPr/>
            </p:nvSpPr>
            <p:spPr>
              <a:xfrm>
                <a:off x="3002238" y="5203398"/>
                <a:ext cx="1371600" cy="1371600"/>
              </a:xfrm>
              <a:prstGeom prst="ellipse">
                <a:avLst/>
              </a:prstGeom>
              <a:solidFill>
                <a:srgbClr val="003369"/>
              </a:solidFill>
              <a:ln w="12700" cap="flat" cmpd="sng">
                <a:solidFill>
                  <a:srgbClr val="31538F"/>
                </a:solidFill>
                <a:prstDash val="solid"/>
                <a:miter lim="800000"/>
                <a:headEnd type="none" w="sm" len="sm"/>
                <a:tailEnd type="none" w="sm" len="sm"/>
              </a:ln>
            </p:spPr>
            <p:txBody>
              <a:bodyPr spcFirstLastPara="1" wrap="square" lIns="0" tIns="34275" rIns="0" bIns="34275" anchor="ctr" anchorCtr="0">
                <a:noAutofit/>
              </a:bodyPr>
              <a:lstStyle/>
              <a:p>
                <a:pPr algn="ctr"/>
                <a:r>
                  <a:rPr lang="en-US" sz="2200">
                    <a:solidFill>
                      <a:schemeClr val="lt1"/>
                    </a:solidFill>
                    <a:latin typeface="Verdana" panose="020B0604030504040204" pitchFamily="34" charset="0"/>
                    <a:ea typeface="Verdana" panose="020B0604030504040204" pitchFamily="34" charset="0"/>
                    <a:cs typeface="Verdana" panose="020B0604030504040204" pitchFamily="34" charset="0"/>
                    <a:sym typeface="Helvetica Neue"/>
                  </a:rPr>
                  <a:t>Then</a:t>
                </a:r>
                <a:endParaRPr sz="2200">
                  <a:latin typeface="Verdana" panose="020B0604030504040204" pitchFamily="34" charset="0"/>
                  <a:ea typeface="Verdana" panose="020B0604030504040204" pitchFamily="34" charset="0"/>
                  <a:cs typeface="Verdana" panose="020B0604030504040204" pitchFamily="34" charset="0"/>
                </a:endParaRPr>
              </a:p>
            </p:txBody>
          </p:sp>
          <p:sp>
            <p:nvSpPr>
              <p:cNvPr id="826" name="Google Shape;826;p36"/>
              <p:cNvSpPr/>
              <p:nvPr/>
            </p:nvSpPr>
            <p:spPr>
              <a:xfrm>
                <a:off x="2908125" y="5112705"/>
                <a:ext cx="1554480" cy="1554480"/>
              </a:xfrm>
              <a:prstGeom prst="ellipse">
                <a:avLst/>
              </a:prstGeom>
              <a:noFill/>
              <a:ln w="5715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Verdana" panose="020B0604030504040204" pitchFamily="34" charset="0"/>
                  <a:ea typeface="Verdana" panose="020B0604030504040204" pitchFamily="34" charset="0"/>
                  <a:cs typeface="Verdana" panose="020B0604030504040204" pitchFamily="34" charset="0"/>
                  <a:sym typeface="Calibri"/>
                </a:endParaRPr>
              </a:p>
            </p:txBody>
          </p:sp>
          <p:cxnSp>
            <p:nvCxnSpPr>
              <p:cNvPr id="827" name="Google Shape;827;p36"/>
              <p:cNvCxnSpPr/>
              <p:nvPr/>
            </p:nvCxnSpPr>
            <p:spPr>
              <a:xfrm>
                <a:off x="4486407" y="5864267"/>
                <a:ext cx="463463" cy="0"/>
              </a:xfrm>
              <a:prstGeom prst="straightConnector1">
                <a:avLst/>
              </a:prstGeom>
              <a:noFill/>
              <a:ln w="57150" cap="flat" cmpd="sng">
                <a:solidFill>
                  <a:schemeClr val="accent1"/>
                </a:solidFill>
                <a:prstDash val="solid"/>
                <a:miter lim="800000"/>
                <a:headEnd type="none" w="sm" len="sm"/>
                <a:tailEnd type="none" w="sm" len="sm"/>
              </a:ln>
            </p:spPr>
          </p:cxnSp>
          <p:sp>
            <p:nvSpPr>
              <p:cNvPr id="828" name="Google Shape;828;p36"/>
              <p:cNvSpPr/>
              <p:nvPr/>
            </p:nvSpPr>
            <p:spPr>
              <a:xfrm>
                <a:off x="4726486" y="5683265"/>
                <a:ext cx="365760" cy="365760"/>
              </a:xfrm>
              <a:prstGeom prst="ellipse">
                <a:avLst/>
              </a:prstGeom>
              <a:solidFill>
                <a:srgbClr val="003369"/>
              </a:solidFill>
              <a:ln w="25400" cap="flat" cmpd="sng">
                <a:solidFill>
                  <a:srgbClr val="436F48"/>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400">
                  <a:solidFill>
                    <a:schemeClr val="lt1"/>
                  </a:solidFill>
                  <a:latin typeface="Verdana" panose="020B0604030504040204" pitchFamily="34" charset="0"/>
                  <a:ea typeface="Verdana" panose="020B0604030504040204" pitchFamily="34" charset="0"/>
                  <a:cs typeface="Verdana" panose="020B0604030504040204" pitchFamily="34" charset="0"/>
                  <a:sym typeface="Helvetica Neue"/>
                </a:endParaRPr>
              </a:p>
            </p:txBody>
          </p:sp>
        </p:grpSp>
      </p:grpSp>
      <p:grpSp>
        <p:nvGrpSpPr>
          <p:cNvPr id="4" name="Group 3" descr="And">
            <a:extLst>
              <a:ext uri="{FF2B5EF4-FFF2-40B4-BE49-F238E27FC236}">
                <a16:creationId xmlns:a16="http://schemas.microsoft.com/office/drawing/2014/main" id="{D6B57774-1173-5BAB-0E23-E22AA56BAAE1}"/>
              </a:ext>
            </a:extLst>
          </p:cNvPr>
          <p:cNvGrpSpPr/>
          <p:nvPr/>
        </p:nvGrpSpPr>
        <p:grpSpPr>
          <a:xfrm>
            <a:off x="1809157" y="3784118"/>
            <a:ext cx="10121586" cy="1165859"/>
            <a:chOff x="1232213" y="3855237"/>
            <a:chExt cx="10121586" cy="1165859"/>
          </a:xfrm>
        </p:grpSpPr>
        <p:sp>
          <p:nvSpPr>
            <p:cNvPr id="806" name="Google Shape;806;p36"/>
            <p:cNvSpPr txBox="1"/>
            <p:nvPr/>
          </p:nvSpPr>
          <p:spPr>
            <a:xfrm>
              <a:off x="2997423" y="4084518"/>
              <a:ext cx="8356376" cy="684773"/>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rPr>
                <a:t>Educators implement the effective practices correctly and consistently</a:t>
              </a:r>
              <a:endParaRPr sz="1100" dirty="0">
                <a:latin typeface="Verdana" panose="020B0604030504040204" pitchFamily="34" charset="0"/>
                <a:ea typeface="Verdana" panose="020B0604030504040204" pitchFamily="34" charset="0"/>
                <a:cs typeface="Verdana" panose="020B0604030504040204" pitchFamily="34" charset="0"/>
              </a:endParaRPr>
            </a:p>
          </p:txBody>
        </p:sp>
        <p:grpSp>
          <p:nvGrpSpPr>
            <p:cNvPr id="819" name="Google Shape;819;p36"/>
            <p:cNvGrpSpPr/>
            <p:nvPr/>
          </p:nvGrpSpPr>
          <p:grpSpPr>
            <a:xfrm>
              <a:off x="1232213" y="3855237"/>
              <a:ext cx="1638091" cy="1165859"/>
              <a:chOff x="1780783" y="3622108"/>
              <a:chExt cx="2184121" cy="1554480"/>
            </a:xfrm>
          </p:grpSpPr>
          <p:sp>
            <p:nvSpPr>
              <p:cNvPr id="820" name="Google Shape;820;p36"/>
              <p:cNvSpPr/>
              <p:nvPr/>
            </p:nvSpPr>
            <p:spPr>
              <a:xfrm>
                <a:off x="1868563" y="3713867"/>
                <a:ext cx="1371600" cy="1371600"/>
              </a:xfrm>
              <a:prstGeom prst="ellipse">
                <a:avLst/>
              </a:prstGeom>
              <a:solidFill>
                <a:srgbClr val="C7F0FA"/>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2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And</a:t>
                </a:r>
                <a:endParaRPr sz="2200" dirty="0">
                  <a:latin typeface="Verdana" panose="020B0604030504040204" pitchFamily="34" charset="0"/>
                  <a:ea typeface="Verdana" panose="020B0604030504040204" pitchFamily="34" charset="0"/>
                  <a:cs typeface="Verdana" panose="020B0604030504040204" pitchFamily="34" charset="0"/>
                </a:endParaRPr>
              </a:p>
            </p:txBody>
          </p:sp>
          <p:sp>
            <p:nvSpPr>
              <p:cNvPr id="821" name="Google Shape;821;p36"/>
              <p:cNvSpPr/>
              <p:nvPr/>
            </p:nvSpPr>
            <p:spPr>
              <a:xfrm>
                <a:off x="1780783" y="3622108"/>
                <a:ext cx="1554480" cy="1554480"/>
              </a:xfrm>
              <a:prstGeom prst="ellipse">
                <a:avLst/>
              </a:prstGeom>
              <a:noFill/>
              <a:ln w="5715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Verdana" panose="020B0604030504040204" pitchFamily="34" charset="0"/>
                  <a:ea typeface="Verdana" panose="020B0604030504040204" pitchFamily="34" charset="0"/>
                  <a:cs typeface="Verdana" panose="020B0604030504040204" pitchFamily="34" charset="0"/>
                  <a:sym typeface="Calibri"/>
                </a:endParaRPr>
              </a:p>
            </p:txBody>
          </p:sp>
          <p:cxnSp>
            <p:nvCxnSpPr>
              <p:cNvPr id="822" name="Google Shape;822;p36"/>
              <p:cNvCxnSpPr/>
              <p:nvPr/>
            </p:nvCxnSpPr>
            <p:spPr>
              <a:xfrm>
                <a:off x="3359065" y="4373670"/>
                <a:ext cx="463463" cy="0"/>
              </a:xfrm>
              <a:prstGeom prst="straightConnector1">
                <a:avLst/>
              </a:prstGeom>
              <a:noFill/>
              <a:ln w="57150" cap="flat" cmpd="sng">
                <a:solidFill>
                  <a:schemeClr val="accent1"/>
                </a:solidFill>
                <a:prstDash val="solid"/>
                <a:miter lim="800000"/>
                <a:headEnd type="none" w="sm" len="sm"/>
                <a:tailEnd type="none" w="sm" len="sm"/>
              </a:ln>
            </p:spPr>
          </p:cxnSp>
          <p:sp>
            <p:nvSpPr>
              <p:cNvPr id="823" name="Google Shape;823;p36"/>
              <p:cNvSpPr/>
              <p:nvPr/>
            </p:nvSpPr>
            <p:spPr>
              <a:xfrm>
                <a:off x="3599144" y="4192668"/>
                <a:ext cx="365760" cy="365760"/>
              </a:xfrm>
              <a:prstGeom prst="ellipse">
                <a:avLst/>
              </a:prstGeom>
              <a:solidFill>
                <a:srgbClr val="C7F0FA"/>
              </a:solidFill>
              <a:ln w="25400" cap="flat" cmpd="sng">
                <a:solidFill>
                  <a:srgbClr val="436F48"/>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400">
                  <a:solidFill>
                    <a:schemeClr val="lt1"/>
                  </a:solidFill>
                  <a:latin typeface="Verdana" panose="020B0604030504040204" pitchFamily="34" charset="0"/>
                  <a:ea typeface="Verdana" panose="020B0604030504040204" pitchFamily="34" charset="0"/>
                  <a:cs typeface="Verdana" panose="020B0604030504040204" pitchFamily="34" charset="0"/>
                  <a:sym typeface="Helvetica Neue"/>
                </a:endParaRPr>
              </a:p>
            </p:txBody>
          </p:sp>
        </p:grpSp>
      </p:grpSp>
      <p:grpSp>
        <p:nvGrpSpPr>
          <p:cNvPr id="3" name="Group 2" descr="And">
            <a:extLst>
              <a:ext uri="{FF2B5EF4-FFF2-40B4-BE49-F238E27FC236}">
                <a16:creationId xmlns:a16="http://schemas.microsoft.com/office/drawing/2014/main" id="{0E6D125C-4F58-1360-4782-7CD4E7932D8F}"/>
              </a:ext>
            </a:extLst>
          </p:cNvPr>
          <p:cNvGrpSpPr/>
          <p:nvPr/>
        </p:nvGrpSpPr>
        <p:grpSpPr>
          <a:xfrm>
            <a:off x="1201363" y="2604944"/>
            <a:ext cx="10729380" cy="1165859"/>
            <a:chOff x="624420" y="2676063"/>
            <a:chExt cx="10729380" cy="1165859"/>
          </a:xfrm>
        </p:grpSpPr>
        <p:sp>
          <p:nvSpPr>
            <p:cNvPr id="805" name="Google Shape;805;p36"/>
            <p:cNvSpPr/>
            <p:nvPr/>
          </p:nvSpPr>
          <p:spPr>
            <a:xfrm>
              <a:off x="2420478" y="2799289"/>
              <a:ext cx="8933322" cy="992549"/>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rPr>
                <a:t>Research informed practices are adopted that are matched to student (academic and school climate) need and context of the educational setting</a:t>
              </a:r>
              <a:endParaRPr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nvGrpSpPr>
            <p:cNvPr id="814" name="Google Shape;814;p36"/>
            <p:cNvGrpSpPr/>
            <p:nvPr/>
          </p:nvGrpSpPr>
          <p:grpSpPr>
            <a:xfrm>
              <a:off x="624420" y="2676063"/>
              <a:ext cx="1638091" cy="1165859"/>
              <a:chOff x="816279" y="1906042"/>
              <a:chExt cx="2184121" cy="1554480"/>
            </a:xfrm>
          </p:grpSpPr>
          <p:sp>
            <p:nvSpPr>
              <p:cNvPr id="815" name="Google Shape;815;p36"/>
              <p:cNvSpPr/>
              <p:nvPr/>
            </p:nvSpPr>
            <p:spPr>
              <a:xfrm>
                <a:off x="916487" y="1993723"/>
                <a:ext cx="1371600" cy="1371600"/>
              </a:xfrm>
              <a:prstGeom prst="ellipse">
                <a:avLst/>
              </a:prstGeom>
              <a:solidFill>
                <a:srgbClr val="76D6F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200" dirty="0">
                    <a:solidFill>
                      <a:schemeClr val="dk1"/>
                    </a:solidFill>
                    <a:latin typeface="Verdana" panose="020B0604030504040204" pitchFamily="34" charset="0"/>
                    <a:ea typeface="Verdana" panose="020B0604030504040204" pitchFamily="34" charset="0"/>
                    <a:cs typeface="Verdana" panose="020B0604030504040204" pitchFamily="34" charset="0"/>
                    <a:sym typeface="Helvetica Neue"/>
                  </a:rPr>
                  <a:t>And</a:t>
                </a:r>
                <a:endParaRPr sz="2200" dirty="0">
                  <a:latin typeface="Verdana" panose="020B0604030504040204" pitchFamily="34" charset="0"/>
                  <a:ea typeface="Verdana" panose="020B0604030504040204" pitchFamily="34" charset="0"/>
                  <a:cs typeface="Verdana" panose="020B0604030504040204" pitchFamily="34" charset="0"/>
                </a:endParaRPr>
              </a:p>
            </p:txBody>
          </p:sp>
          <p:sp>
            <p:nvSpPr>
              <p:cNvPr id="816" name="Google Shape;816;p36"/>
              <p:cNvSpPr/>
              <p:nvPr/>
            </p:nvSpPr>
            <p:spPr>
              <a:xfrm>
                <a:off x="816279" y="1906042"/>
                <a:ext cx="1554480" cy="1554480"/>
              </a:xfrm>
              <a:prstGeom prst="ellipse">
                <a:avLst/>
              </a:prstGeom>
              <a:noFill/>
              <a:ln w="5715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Verdana" panose="020B0604030504040204" pitchFamily="34" charset="0"/>
                  <a:ea typeface="Verdana" panose="020B0604030504040204" pitchFamily="34" charset="0"/>
                  <a:cs typeface="Verdana" panose="020B0604030504040204" pitchFamily="34" charset="0"/>
                  <a:sym typeface="Calibri"/>
                </a:endParaRPr>
              </a:p>
            </p:txBody>
          </p:sp>
          <p:cxnSp>
            <p:nvCxnSpPr>
              <p:cNvPr id="817" name="Google Shape;817;p36"/>
              <p:cNvCxnSpPr/>
              <p:nvPr/>
            </p:nvCxnSpPr>
            <p:spPr>
              <a:xfrm>
                <a:off x="2394561" y="2657604"/>
                <a:ext cx="463463" cy="0"/>
              </a:xfrm>
              <a:prstGeom prst="straightConnector1">
                <a:avLst/>
              </a:prstGeom>
              <a:noFill/>
              <a:ln w="57150" cap="flat" cmpd="sng">
                <a:solidFill>
                  <a:schemeClr val="accent1"/>
                </a:solidFill>
                <a:prstDash val="solid"/>
                <a:miter lim="800000"/>
                <a:headEnd type="none" w="sm" len="sm"/>
                <a:tailEnd type="none" w="sm" len="sm"/>
              </a:ln>
            </p:spPr>
          </p:cxnSp>
          <p:sp>
            <p:nvSpPr>
              <p:cNvPr id="818" name="Google Shape;818;p36"/>
              <p:cNvSpPr/>
              <p:nvPr/>
            </p:nvSpPr>
            <p:spPr>
              <a:xfrm>
                <a:off x="2634640" y="2476602"/>
                <a:ext cx="365760" cy="365760"/>
              </a:xfrm>
              <a:prstGeom prst="ellipse">
                <a:avLst/>
              </a:prstGeom>
              <a:solidFill>
                <a:srgbClr val="76D6F2"/>
              </a:solidFill>
              <a:ln w="25400" cap="flat" cmpd="sng">
                <a:solidFill>
                  <a:srgbClr val="436F48"/>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400">
                  <a:solidFill>
                    <a:schemeClr val="lt1"/>
                  </a:solidFill>
                  <a:latin typeface="Verdana" panose="020B0604030504040204" pitchFamily="34" charset="0"/>
                  <a:ea typeface="Verdana" panose="020B0604030504040204" pitchFamily="34" charset="0"/>
                  <a:cs typeface="Verdana" panose="020B0604030504040204" pitchFamily="34" charset="0"/>
                  <a:sym typeface="Helvetica Neue"/>
                </a:endParaRPr>
              </a:p>
            </p:txBody>
          </p:sp>
        </p:grpSp>
      </p:grpSp>
      <p:grpSp>
        <p:nvGrpSpPr>
          <p:cNvPr id="2" name="Group 1" descr="If">
            <a:extLst>
              <a:ext uri="{FF2B5EF4-FFF2-40B4-BE49-F238E27FC236}">
                <a16:creationId xmlns:a16="http://schemas.microsoft.com/office/drawing/2014/main" id="{8C52B945-7388-3CFF-C668-92E36CBEE93C}"/>
              </a:ext>
            </a:extLst>
          </p:cNvPr>
          <p:cNvGrpSpPr/>
          <p:nvPr/>
        </p:nvGrpSpPr>
        <p:grpSpPr>
          <a:xfrm>
            <a:off x="636654" y="1449224"/>
            <a:ext cx="11294089" cy="1165859"/>
            <a:chOff x="59710" y="1520343"/>
            <a:chExt cx="11294089" cy="1165859"/>
          </a:xfrm>
        </p:grpSpPr>
        <p:sp>
          <p:nvSpPr>
            <p:cNvPr id="804" name="Google Shape;804;p36"/>
            <p:cNvSpPr txBox="1"/>
            <p:nvPr/>
          </p:nvSpPr>
          <p:spPr>
            <a:xfrm>
              <a:off x="1868496" y="1520343"/>
              <a:ext cx="9485303" cy="992549"/>
            </a:xfrm>
            <a:prstGeom prst="rect">
              <a:avLst/>
            </a:prstGeom>
            <a:noFill/>
            <a:ln>
              <a:noFill/>
            </a:ln>
          </p:spPr>
          <p:txBody>
            <a:bodyPr spcFirstLastPara="1" wrap="square" lIns="68569" tIns="34275" rIns="68569" bIns="34275" anchor="t" anchorCtr="0">
              <a:spAutoFit/>
            </a:bodyPr>
            <a:lstStyle/>
            <a:p>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rPr>
                <a:t>States and Districts provide implementation supports that involve professional development, policy aligned with practice, allocation of resources and materials, and provide access to data to inform action</a:t>
              </a:r>
              <a:endParaRPr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p:txBody>
        </p:sp>
        <p:grpSp>
          <p:nvGrpSpPr>
            <p:cNvPr id="809" name="Google Shape;809;p36"/>
            <p:cNvGrpSpPr/>
            <p:nvPr/>
          </p:nvGrpSpPr>
          <p:grpSpPr>
            <a:xfrm>
              <a:off x="59710" y="1520343"/>
              <a:ext cx="1638091" cy="1165859"/>
              <a:chOff x="237994" y="87681"/>
              <a:chExt cx="2184121" cy="1554480"/>
            </a:xfrm>
          </p:grpSpPr>
          <p:sp>
            <p:nvSpPr>
              <p:cNvPr id="810" name="Google Shape;810;p36"/>
              <p:cNvSpPr/>
              <p:nvPr/>
            </p:nvSpPr>
            <p:spPr>
              <a:xfrm>
                <a:off x="325677" y="167637"/>
                <a:ext cx="1371600" cy="1371600"/>
              </a:xfrm>
              <a:prstGeom prst="ellipse">
                <a:avLst/>
              </a:prstGeom>
              <a:solidFill>
                <a:srgbClr val="1E88AD"/>
              </a:solidFill>
              <a:ln w="12700" cap="flat" cmpd="sng">
                <a:solidFill>
                  <a:srgbClr val="C7F0FA"/>
                </a:solidFill>
                <a:prstDash val="solid"/>
                <a:miter lim="800000"/>
                <a:headEnd type="none" w="sm" len="sm"/>
                <a:tailEnd type="none" w="sm" len="sm"/>
              </a:ln>
            </p:spPr>
            <p:txBody>
              <a:bodyPr spcFirstLastPara="1" wrap="square" lIns="68569" tIns="34275" rIns="68569" bIns="34275" anchor="ctr" anchorCtr="0">
                <a:noAutofit/>
              </a:bodyPr>
              <a:lstStyle/>
              <a:p>
                <a:pPr algn="ctr"/>
                <a:r>
                  <a:rPr lang="en-US" sz="2200" dirty="0">
                    <a:solidFill>
                      <a:schemeClr val="lt1"/>
                    </a:solidFill>
                    <a:latin typeface="Verdana" panose="020B0604030504040204" pitchFamily="34" charset="0"/>
                    <a:ea typeface="Verdana" panose="020B0604030504040204" pitchFamily="34" charset="0"/>
                    <a:cs typeface="Verdana" panose="020B0604030504040204" pitchFamily="34" charset="0"/>
                    <a:sym typeface="Helvetica Neue"/>
                  </a:rPr>
                  <a:t>If</a:t>
                </a:r>
                <a:endParaRPr sz="2200" dirty="0">
                  <a:latin typeface="Verdana" panose="020B0604030504040204" pitchFamily="34" charset="0"/>
                  <a:ea typeface="Verdana" panose="020B0604030504040204" pitchFamily="34" charset="0"/>
                  <a:cs typeface="Verdana" panose="020B0604030504040204" pitchFamily="34" charset="0"/>
                </a:endParaRPr>
              </a:p>
            </p:txBody>
          </p:sp>
          <p:sp>
            <p:nvSpPr>
              <p:cNvPr id="811" name="Google Shape;811;p36"/>
              <p:cNvSpPr/>
              <p:nvPr/>
            </p:nvSpPr>
            <p:spPr>
              <a:xfrm>
                <a:off x="237994" y="87681"/>
                <a:ext cx="1554480" cy="1554480"/>
              </a:xfrm>
              <a:prstGeom prst="ellipse">
                <a:avLst/>
              </a:prstGeom>
              <a:noFill/>
              <a:ln w="5715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Verdana" panose="020B0604030504040204" pitchFamily="34" charset="0"/>
                  <a:ea typeface="Verdana" panose="020B0604030504040204" pitchFamily="34" charset="0"/>
                  <a:cs typeface="Verdana" panose="020B0604030504040204" pitchFamily="34" charset="0"/>
                  <a:sym typeface="Calibri"/>
                </a:endParaRPr>
              </a:p>
            </p:txBody>
          </p:sp>
          <p:cxnSp>
            <p:nvCxnSpPr>
              <p:cNvPr id="812" name="Google Shape;812;p36"/>
              <p:cNvCxnSpPr/>
              <p:nvPr/>
            </p:nvCxnSpPr>
            <p:spPr>
              <a:xfrm>
                <a:off x="1816276" y="839243"/>
                <a:ext cx="463463" cy="0"/>
              </a:xfrm>
              <a:prstGeom prst="straightConnector1">
                <a:avLst/>
              </a:prstGeom>
              <a:noFill/>
              <a:ln w="57150" cap="flat" cmpd="sng">
                <a:solidFill>
                  <a:schemeClr val="accent1"/>
                </a:solidFill>
                <a:prstDash val="solid"/>
                <a:miter lim="800000"/>
                <a:headEnd type="none" w="sm" len="sm"/>
                <a:tailEnd type="none" w="sm" len="sm"/>
              </a:ln>
            </p:spPr>
          </p:cxnSp>
          <p:sp>
            <p:nvSpPr>
              <p:cNvPr id="813" name="Google Shape;813;p36"/>
              <p:cNvSpPr/>
              <p:nvPr/>
            </p:nvSpPr>
            <p:spPr>
              <a:xfrm>
                <a:off x="2056355" y="658241"/>
                <a:ext cx="365760" cy="365760"/>
              </a:xfrm>
              <a:prstGeom prst="ellipse">
                <a:avLst/>
              </a:prstGeom>
              <a:solidFill>
                <a:srgbClr val="1E88AD"/>
              </a:solidFill>
              <a:ln w="25400" cap="flat" cmpd="sng">
                <a:solidFill>
                  <a:srgbClr val="436F48"/>
                </a:solidFill>
                <a:prstDash val="solid"/>
                <a:miter lim="800000"/>
                <a:headEnd type="none" w="sm" len="sm"/>
                <a:tailEnd type="none" w="sm" len="sm"/>
              </a:ln>
            </p:spPr>
            <p:txBody>
              <a:bodyPr spcFirstLastPara="1" wrap="square" lIns="68569" tIns="34275" rIns="68569" bIns="34275" anchor="ctr" anchorCtr="0">
                <a:noAutofit/>
              </a:bodyPr>
              <a:lstStyle/>
              <a:p>
                <a:pPr algn="ctr"/>
                <a:endParaRPr sz="2400">
                  <a:solidFill>
                    <a:schemeClr val="lt1"/>
                  </a:solidFill>
                  <a:latin typeface="Verdana" panose="020B0604030504040204" pitchFamily="34" charset="0"/>
                  <a:ea typeface="Verdana" panose="020B0604030504040204" pitchFamily="34" charset="0"/>
                  <a:cs typeface="Verdana" panose="020B0604030504040204" pitchFamily="34" charset="0"/>
                  <a:sym typeface="Helvetica Neue"/>
                </a:endParaRPr>
              </a:p>
            </p:txBody>
          </p:sp>
        </p:grpSp>
      </p:grpSp>
      <p:sp>
        <p:nvSpPr>
          <p:cNvPr id="829" name="Google Shape;829;p36"/>
          <p:cNvSpPr txBox="1">
            <a:spLocks noGrp="1"/>
          </p:cNvSpPr>
          <p:nvPr>
            <p:ph type="title" idx="4294967295"/>
          </p:nvPr>
        </p:nvSpPr>
        <p:spPr>
          <a:xfrm>
            <a:off x="1524000" y="281211"/>
            <a:ext cx="9144000" cy="653995"/>
          </a:xfrm>
          <a:prstGeom prst="rect">
            <a:avLst/>
          </a:prstGeom>
          <a:noFill/>
          <a:ln>
            <a:noFill/>
            <a:prstDash/>
          </a:ln>
          <a:effectLst/>
        </p:spPr>
        <p:txBody>
          <a:bodyPr rot="0" spcFirstLastPara="1" vertOverflow="overflow" horzOverflow="overflow" vert="horz" wrap="square" lIns="68569" tIns="34275" rIns="68569"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schemeClr val="dk1"/>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“Theory of Action” for MTSS</a:t>
            </a:r>
            <a:endParaRPr kumimoji="0" lang="en-US" sz="38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261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A730-5B68-A9D5-516C-967D1B89121A}"/>
              </a:ext>
            </a:extLst>
          </p:cNvPr>
          <p:cNvSpPr>
            <a:spLocks noGrp="1"/>
          </p:cNvSpPr>
          <p:nvPr>
            <p:ph type="title"/>
          </p:nvPr>
        </p:nvSpPr>
        <p:spPr>
          <a:xfrm>
            <a:off x="838200" y="71854"/>
            <a:ext cx="10515600" cy="641762"/>
          </a:xfrm>
          <a:noFill/>
          <a:ln>
            <a:noFill/>
          </a:ln>
        </p:spPr>
        <p:txBody>
          <a:bodyPr>
            <a:normAutofit/>
          </a:bodyPr>
          <a:lstStyle/>
          <a:p>
            <a:r>
              <a:rPr lang="en-US" sz="3600" dirty="0"/>
              <a:t>Simple view of Implementation Science</a:t>
            </a:r>
          </a:p>
        </p:txBody>
      </p:sp>
      <p:grpSp>
        <p:nvGrpSpPr>
          <p:cNvPr id="42" name="Group 41" descr="Cycle starting with using data to inform action&#10;leads to &#10;(a) selecting the right practices, (b) implementing practices in the right way, and (c) effectively supporting the implementers; &#10;leads to&#10;producing meaningful outcomes and&#10;continuous improvement cycles back to using data to inform action.">
            <a:extLst>
              <a:ext uri="{FF2B5EF4-FFF2-40B4-BE49-F238E27FC236}">
                <a16:creationId xmlns:a16="http://schemas.microsoft.com/office/drawing/2014/main" id="{5CEFF333-8F19-9791-34C4-6ADCA1B9E06C}"/>
              </a:ext>
            </a:extLst>
          </p:cNvPr>
          <p:cNvGrpSpPr/>
          <p:nvPr/>
        </p:nvGrpSpPr>
        <p:grpSpPr>
          <a:xfrm>
            <a:off x="1196212" y="892386"/>
            <a:ext cx="10209541" cy="5023918"/>
            <a:chOff x="1159520" y="1073889"/>
            <a:chExt cx="8817224" cy="3933513"/>
          </a:xfrm>
          <a:solidFill>
            <a:schemeClr val="bg1"/>
          </a:solidFill>
        </p:grpSpPr>
        <p:grpSp>
          <p:nvGrpSpPr>
            <p:cNvPr id="40" name="Group 39">
              <a:extLst>
                <a:ext uri="{FF2B5EF4-FFF2-40B4-BE49-F238E27FC236}">
                  <a16:creationId xmlns:a16="http://schemas.microsoft.com/office/drawing/2014/main" id="{7348F2EE-BE42-A966-10E5-DCA937B34A31}"/>
                </a:ext>
              </a:extLst>
            </p:cNvPr>
            <p:cNvGrpSpPr/>
            <p:nvPr/>
          </p:nvGrpSpPr>
          <p:grpSpPr>
            <a:xfrm>
              <a:off x="1159520" y="1073889"/>
              <a:ext cx="7637403" cy="3552068"/>
              <a:chOff x="2367834" y="1041231"/>
              <a:chExt cx="7637403" cy="3552068"/>
            </a:xfrm>
            <a:grpFill/>
          </p:grpSpPr>
          <p:sp>
            <p:nvSpPr>
              <p:cNvPr id="4" name="Rounded Rectangle 3">
                <a:extLst>
                  <a:ext uri="{FF2B5EF4-FFF2-40B4-BE49-F238E27FC236}">
                    <a16:creationId xmlns:a16="http://schemas.microsoft.com/office/drawing/2014/main" id="{7DF9BE83-606D-B32B-5A10-8086E0AA0BCB}"/>
                  </a:ext>
                </a:extLst>
              </p:cNvPr>
              <p:cNvSpPr/>
              <p:nvPr/>
            </p:nvSpPr>
            <p:spPr>
              <a:xfrm>
                <a:off x="2703120" y="2688771"/>
                <a:ext cx="2051159" cy="7620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Selecting the “Right” practices</a:t>
                </a:r>
              </a:p>
            </p:txBody>
          </p:sp>
          <p:sp>
            <p:nvSpPr>
              <p:cNvPr id="9" name="Rounded Rectangle 8">
                <a:extLst>
                  <a:ext uri="{FF2B5EF4-FFF2-40B4-BE49-F238E27FC236}">
                    <a16:creationId xmlns:a16="http://schemas.microsoft.com/office/drawing/2014/main" id="{F192D727-BEF6-AD36-270D-9136CB8DE1A4}"/>
                  </a:ext>
                </a:extLst>
              </p:cNvPr>
              <p:cNvSpPr/>
              <p:nvPr/>
            </p:nvSpPr>
            <p:spPr>
              <a:xfrm>
                <a:off x="5328556" y="2688771"/>
                <a:ext cx="2051159" cy="7620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Implementing the practices in the “Right” way</a:t>
                </a:r>
              </a:p>
            </p:txBody>
          </p:sp>
          <p:sp>
            <p:nvSpPr>
              <p:cNvPr id="13" name="Rounded Rectangle 12">
                <a:extLst>
                  <a:ext uri="{FF2B5EF4-FFF2-40B4-BE49-F238E27FC236}">
                    <a16:creationId xmlns:a16="http://schemas.microsoft.com/office/drawing/2014/main" id="{B39AEEE1-8391-5C09-EFB0-4E8601886B80}"/>
                  </a:ext>
                </a:extLst>
              </p:cNvPr>
              <p:cNvSpPr/>
              <p:nvPr/>
            </p:nvSpPr>
            <p:spPr>
              <a:xfrm>
                <a:off x="7954078" y="2688771"/>
                <a:ext cx="2051159" cy="7620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Effectively supporting the implementers</a:t>
                </a:r>
              </a:p>
            </p:txBody>
          </p:sp>
          <p:sp>
            <p:nvSpPr>
              <p:cNvPr id="15" name="Rounded Rectangle 14">
                <a:extLst>
                  <a:ext uri="{FF2B5EF4-FFF2-40B4-BE49-F238E27FC236}">
                    <a16:creationId xmlns:a16="http://schemas.microsoft.com/office/drawing/2014/main" id="{7E7D3C3D-AB44-B5D3-7BCC-8BA196B2EC2F}"/>
                  </a:ext>
                </a:extLst>
              </p:cNvPr>
              <p:cNvSpPr/>
              <p:nvPr/>
            </p:nvSpPr>
            <p:spPr>
              <a:xfrm>
                <a:off x="5328556" y="1551215"/>
                <a:ext cx="2051159" cy="7620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Using data to inform action</a:t>
                </a:r>
              </a:p>
            </p:txBody>
          </p:sp>
          <p:sp>
            <p:nvSpPr>
              <p:cNvPr id="16" name="Rounded Rectangle 15">
                <a:extLst>
                  <a:ext uri="{FF2B5EF4-FFF2-40B4-BE49-F238E27FC236}">
                    <a16:creationId xmlns:a16="http://schemas.microsoft.com/office/drawing/2014/main" id="{CC94012C-45CD-CE41-65AF-1A27FF786714}"/>
                  </a:ext>
                </a:extLst>
              </p:cNvPr>
              <p:cNvSpPr/>
              <p:nvPr/>
            </p:nvSpPr>
            <p:spPr>
              <a:xfrm>
                <a:off x="5328556" y="3826327"/>
                <a:ext cx="2051159" cy="76200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Producing meaningful outcomes</a:t>
                </a:r>
              </a:p>
            </p:txBody>
          </p:sp>
          <p:cxnSp>
            <p:nvCxnSpPr>
              <p:cNvPr id="3" name="Straight Arrow Connector 2">
                <a:extLst>
                  <a:ext uri="{FF2B5EF4-FFF2-40B4-BE49-F238E27FC236}">
                    <a16:creationId xmlns:a16="http://schemas.microsoft.com/office/drawing/2014/main" id="{EC0D117D-2549-5CF7-912B-91FF1DE835E0}"/>
                  </a:ext>
                </a:extLst>
              </p:cNvPr>
              <p:cNvCxnSpPr>
                <a:cxnSpLocks/>
                <a:stCxn id="15" idx="2"/>
                <a:endCxn id="4" idx="0"/>
              </p:cNvCxnSpPr>
              <p:nvPr/>
            </p:nvCxnSpPr>
            <p:spPr>
              <a:xfrm flipH="1">
                <a:off x="3728700" y="2313215"/>
                <a:ext cx="2625436" cy="375556"/>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E491BC-89AE-1DA2-6E90-096F2C13BB7B}"/>
                  </a:ext>
                </a:extLst>
              </p:cNvPr>
              <p:cNvCxnSpPr>
                <a:cxnSpLocks/>
                <a:stCxn id="15" idx="2"/>
                <a:endCxn id="9" idx="0"/>
              </p:cNvCxnSpPr>
              <p:nvPr/>
            </p:nvCxnSpPr>
            <p:spPr>
              <a:xfrm>
                <a:off x="6354136" y="2313215"/>
                <a:ext cx="0" cy="375556"/>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93AFDEF-E475-D423-A583-38D774054900}"/>
                  </a:ext>
                </a:extLst>
              </p:cNvPr>
              <p:cNvCxnSpPr>
                <a:cxnSpLocks/>
                <a:stCxn id="15" idx="2"/>
                <a:endCxn id="13" idx="0"/>
              </p:cNvCxnSpPr>
              <p:nvPr/>
            </p:nvCxnSpPr>
            <p:spPr>
              <a:xfrm>
                <a:off x="6354136" y="2313215"/>
                <a:ext cx="2625522" cy="375556"/>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B58E499-243D-1DDF-8738-DC36604BF632}"/>
                  </a:ext>
                </a:extLst>
              </p:cNvPr>
              <p:cNvCxnSpPr>
                <a:cxnSpLocks/>
                <a:stCxn id="4" idx="2"/>
                <a:endCxn id="16" idx="0"/>
              </p:cNvCxnSpPr>
              <p:nvPr/>
            </p:nvCxnSpPr>
            <p:spPr>
              <a:xfrm>
                <a:off x="3728700" y="3450771"/>
                <a:ext cx="2625436" cy="375556"/>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283ED0A-49EE-2065-1EE9-245773C4384B}"/>
                  </a:ext>
                </a:extLst>
              </p:cNvPr>
              <p:cNvCxnSpPr>
                <a:cxnSpLocks/>
                <a:stCxn id="13" idx="2"/>
                <a:endCxn id="16" idx="0"/>
              </p:cNvCxnSpPr>
              <p:nvPr/>
            </p:nvCxnSpPr>
            <p:spPr>
              <a:xfrm flipH="1">
                <a:off x="6354136" y="3450771"/>
                <a:ext cx="2625522" cy="375556"/>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9480D9-2BDC-87D5-F870-FC04087A5340}"/>
                  </a:ext>
                </a:extLst>
              </p:cNvPr>
              <p:cNvCxnSpPr>
                <a:cxnSpLocks/>
                <a:stCxn id="9" idx="2"/>
                <a:endCxn id="16" idx="0"/>
              </p:cNvCxnSpPr>
              <p:nvPr/>
            </p:nvCxnSpPr>
            <p:spPr>
              <a:xfrm>
                <a:off x="6354136" y="3450771"/>
                <a:ext cx="0" cy="375556"/>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51B7C00A-F104-5D27-1F92-63C28850AD0A}"/>
                  </a:ext>
                </a:extLst>
              </p:cNvPr>
              <p:cNvCxnSpPr>
                <a:cxnSpLocks/>
                <a:stCxn id="16" idx="2"/>
                <a:endCxn id="15" idx="0"/>
              </p:cNvCxnSpPr>
              <p:nvPr/>
            </p:nvCxnSpPr>
            <p:spPr>
              <a:xfrm rot="5400000" flipH="1">
                <a:off x="4835579" y="3069259"/>
                <a:ext cx="3037112" cy="10968"/>
              </a:xfrm>
              <a:prstGeom prst="bentConnector5">
                <a:avLst>
                  <a:gd name="adj1" fmla="val -5893"/>
                  <a:gd name="adj2" fmla="val 36093465"/>
                  <a:gd name="adj3" fmla="val 105893"/>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56A7339-A0AF-2FDC-819B-4CB2072D4478}"/>
                  </a:ext>
                </a:extLst>
              </p:cNvPr>
              <p:cNvSpPr txBox="1"/>
              <p:nvPr/>
            </p:nvSpPr>
            <p:spPr>
              <a:xfrm>
                <a:off x="2367834" y="1041231"/>
                <a:ext cx="2960722" cy="313269"/>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Continuous improvement</a:t>
                </a:r>
              </a:p>
            </p:txBody>
          </p:sp>
        </p:grpSp>
        <p:sp>
          <p:nvSpPr>
            <p:cNvPr id="41" name="TextBox 40">
              <a:extLst>
                <a:ext uri="{FF2B5EF4-FFF2-40B4-BE49-F238E27FC236}">
                  <a16:creationId xmlns:a16="http://schemas.microsoft.com/office/drawing/2014/main" id="{CDFF0A16-716D-AFEB-3E32-F2FA8EA630FF}"/>
                </a:ext>
              </a:extLst>
            </p:cNvPr>
            <p:cNvSpPr txBox="1"/>
            <p:nvPr/>
          </p:nvSpPr>
          <p:spPr>
            <a:xfrm>
              <a:off x="7149532" y="4790524"/>
              <a:ext cx="2827212" cy="216878"/>
            </a:xfrm>
            <a:prstGeom prst="rect">
              <a:avLst/>
            </a:prstGeom>
            <a:grpFill/>
          </p:spPr>
          <p:txBody>
            <a:bodyPr wrap="non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adapted from Easterling &amp; Metz (2016) </a:t>
              </a:r>
            </a:p>
          </p:txBody>
        </p:sp>
      </p:grpSp>
      <p:sp>
        <p:nvSpPr>
          <p:cNvPr id="6" name="Rectangle 5">
            <a:extLst>
              <a:ext uri="{FF2B5EF4-FFF2-40B4-BE49-F238E27FC236}">
                <a16:creationId xmlns:a16="http://schemas.microsoft.com/office/drawing/2014/main" id="{C245AAB9-F5F6-CD13-6EE3-D849DA262E8C}"/>
              </a:ext>
              <a:ext uri="{C183D7F6-B498-43B3-948B-1728B52AA6E4}">
                <adec:decorative xmlns:adec="http://schemas.microsoft.com/office/drawing/2017/decorative" val="1"/>
              </a:ext>
            </a:extLst>
          </p:cNvPr>
          <p:cNvSpPr/>
          <p:nvPr/>
        </p:nvSpPr>
        <p:spPr>
          <a:xfrm>
            <a:off x="702859" y="941696"/>
            <a:ext cx="10959153" cy="10564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88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B2AE-E5E2-3F73-9B4B-CE23590FB8E2}"/>
              </a:ext>
            </a:extLst>
          </p:cNvPr>
          <p:cNvSpPr>
            <a:spLocks noGrp="1"/>
          </p:cNvSpPr>
          <p:nvPr>
            <p:ph type="title"/>
          </p:nvPr>
        </p:nvSpPr>
        <p:spPr>
          <a:xfrm>
            <a:off x="463827" y="24523"/>
            <a:ext cx="11323780" cy="449940"/>
          </a:xfrm>
        </p:spPr>
        <p:txBody>
          <a:bodyPr>
            <a:normAutofit fontScale="90000"/>
          </a:bodyPr>
          <a:lstStyle/>
          <a:p>
            <a:pPr algn="ctr"/>
            <a:r>
              <a:rPr lang="en-US" sz="2800" dirty="0"/>
              <a:t>Influence on MTSS development, adoption, and implementation success </a:t>
            </a:r>
          </a:p>
        </p:txBody>
      </p:sp>
      <p:pic>
        <p:nvPicPr>
          <p:cNvPr id="99" name="Picture 98">
            <a:extLst>
              <a:ext uri="{FF2B5EF4-FFF2-40B4-BE49-F238E27FC236}">
                <a16:creationId xmlns:a16="http://schemas.microsoft.com/office/drawing/2014/main" id="{57AA04F2-3910-4626-FC36-9A5732117039}"/>
              </a:ext>
              <a:ext uri="{C183D7F6-B498-43B3-948B-1728B52AA6E4}">
                <adec:decorative xmlns:adec="http://schemas.microsoft.com/office/drawing/2017/decorative" val="1"/>
              </a:ext>
            </a:extLst>
          </p:cNvPr>
          <p:cNvPicPr>
            <a:picLocks noChangeAspect="1"/>
          </p:cNvPicPr>
          <p:nvPr/>
        </p:nvPicPr>
        <p:blipFill>
          <a:blip r:embed="rId3">
            <a:alphaModFix amt="38000"/>
          </a:blip>
          <a:srcRect l="2773" t="1928" r="3733" b="4846"/>
          <a:stretch/>
        </p:blipFill>
        <p:spPr>
          <a:xfrm>
            <a:off x="0" y="494935"/>
            <a:ext cx="12192000" cy="5587351"/>
          </a:xfrm>
          <a:prstGeom prst="rect">
            <a:avLst/>
          </a:prstGeom>
        </p:spPr>
      </p:pic>
      <p:cxnSp>
        <p:nvCxnSpPr>
          <p:cNvPr id="13" name="Straight Arrow Connector 12">
            <a:extLst>
              <a:ext uri="{FF2B5EF4-FFF2-40B4-BE49-F238E27FC236}">
                <a16:creationId xmlns:a16="http://schemas.microsoft.com/office/drawing/2014/main" id="{CBE5A86B-3D9F-1B0D-D403-6A7C6C7BC922}"/>
              </a:ext>
              <a:ext uri="{C183D7F6-B498-43B3-948B-1728B52AA6E4}">
                <adec:decorative xmlns:adec="http://schemas.microsoft.com/office/drawing/2017/decorative" val="1"/>
              </a:ext>
            </a:extLst>
          </p:cNvPr>
          <p:cNvCxnSpPr>
            <a:cxnSpLocks/>
            <a:stCxn id="10" idx="1"/>
            <a:endCxn id="42" idx="3"/>
          </p:cNvCxnSpPr>
          <p:nvPr/>
        </p:nvCxnSpPr>
        <p:spPr>
          <a:xfrm flipH="1" flipV="1">
            <a:off x="7094485" y="3803897"/>
            <a:ext cx="2957502" cy="145215"/>
          </a:xfrm>
          <a:prstGeom prst="straightConnector1">
            <a:avLst/>
          </a:prstGeom>
          <a:ln w="412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813B809-DB81-EAC5-0C0F-31D26FF2D225}"/>
              </a:ext>
              <a:ext uri="{C183D7F6-B498-43B3-948B-1728B52AA6E4}">
                <adec:decorative xmlns:adec="http://schemas.microsoft.com/office/drawing/2017/decorative" val="1"/>
              </a:ext>
            </a:extLst>
          </p:cNvPr>
          <p:cNvCxnSpPr>
            <a:cxnSpLocks/>
            <a:stCxn id="9" idx="2"/>
          </p:cNvCxnSpPr>
          <p:nvPr/>
        </p:nvCxnSpPr>
        <p:spPr>
          <a:xfrm flipH="1">
            <a:off x="7005375" y="1872449"/>
            <a:ext cx="2937790" cy="1488884"/>
          </a:xfrm>
          <a:prstGeom prst="straightConnector1">
            <a:avLst/>
          </a:prstGeom>
          <a:ln w="412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0AE6E6-EB7F-933D-DA15-3AA5F94F43BD}"/>
              </a:ext>
              <a:ext uri="{C183D7F6-B498-43B3-948B-1728B52AA6E4}">
                <adec:decorative xmlns:adec="http://schemas.microsoft.com/office/drawing/2017/decorative" val="1"/>
              </a:ext>
            </a:extLst>
          </p:cNvPr>
          <p:cNvCxnSpPr>
            <a:cxnSpLocks/>
            <a:stCxn id="8" idx="2"/>
          </p:cNvCxnSpPr>
          <p:nvPr/>
        </p:nvCxnSpPr>
        <p:spPr>
          <a:xfrm>
            <a:off x="2057427" y="1894440"/>
            <a:ext cx="3145968" cy="1512742"/>
          </a:xfrm>
          <a:prstGeom prst="straightConnector1">
            <a:avLst/>
          </a:prstGeom>
          <a:ln w="412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8155285-3DA2-2207-D9F9-BF65D2008191}"/>
              </a:ext>
              <a:ext uri="{C183D7F6-B498-43B3-948B-1728B52AA6E4}">
                <adec:decorative xmlns:adec="http://schemas.microsoft.com/office/drawing/2017/decorative" val="1"/>
              </a:ext>
            </a:extLst>
          </p:cNvPr>
          <p:cNvCxnSpPr>
            <a:cxnSpLocks/>
            <a:stCxn id="7" idx="2"/>
            <a:endCxn id="42" idx="0"/>
          </p:cNvCxnSpPr>
          <p:nvPr/>
        </p:nvCxnSpPr>
        <p:spPr>
          <a:xfrm flipH="1">
            <a:off x="6114771" y="1571198"/>
            <a:ext cx="1" cy="1694567"/>
          </a:xfrm>
          <a:prstGeom prst="straightConnector1">
            <a:avLst/>
          </a:prstGeom>
          <a:ln w="412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0252D4-62A4-09F3-828A-C9536BC1FA68}"/>
              </a:ext>
              <a:ext uri="{C183D7F6-B498-43B3-948B-1728B52AA6E4}">
                <adec:decorative xmlns:adec="http://schemas.microsoft.com/office/drawing/2017/decorative" val="1"/>
              </a:ext>
            </a:extLst>
          </p:cNvPr>
          <p:cNvCxnSpPr>
            <a:cxnSpLocks/>
            <a:stCxn id="42" idx="2"/>
            <a:endCxn id="11" idx="0"/>
          </p:cNvCxnSpPr>
          <p:nvPr/>
        </p:nvCxnSpPr>
        <p:spPr>
          <a:xfrm flipH="1">
            <a:off x="6096000" y="4342028"/>
            <a:ext cx="18771" cy="1249908"/>
          </a:xfrm>
          <a:prstGeom prst="straightConnector1">
            <a:avLst/>
          </a:prstGeom>
          <a:ln w="412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F70166-FA18-9DFB-F1EC-FA7763850785}"/>
              </a:ext>
              <a:ext uri="{C183D7F6-B498-43B3-948B-1728B52AA6E4}">
                <adec:decorative xmlns:adec="http://schemas.microsoft.com/office/drawing/2017/decorative" val="1"/>
              </a:ext>
            </a:extLst>
          </p:cNvPr>
          <p:cNvCxnSpPr>
            <a:cxnSpLocks/>
            <a:stCxn id="14" idx="3"/>
            <a:endCxn id="42" idx="1"/>
          </p:cNvCxnSpPr>
          <p:nvPr/>
        </p:nvCxnSpPr>
        <p:spPr>
          <a:xfrm flipV="1">
            <a:off x="2208162" y="3803897"/>
            <a:ext cx="2926894" cy="141417"/>
          </a:xfrm>
          <a:prstGeom prst="straightConnector1">
            <a:avLst/>
          </a:prstGeom>
          <a:ln w="412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CE688284-0F01-0D1B-711C-1F3166A98D95}"/>
              </a:ext>
            </a:extLst>
          </p:cNvPr>
          <p:cNvSpPr/>
          <p:nvPr/>
        </p:nvSpPr>
        <p:spPr>
          <a:xfrm>
            <a:off x="248733" y="3407182"/>
            <a:ext cx="1959429" cy="1076263"/>
          </a:xfrm>
          <a:prstGeom prst="round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Visionaries</a:t>
            </a:r>
          </a:p>
        </p:txBody>
      </p:sp>
      <p:sp>
        <p:nvSpPr>
          <p:cNvPr id="89" name="Rectangle 88">
            <a:extLst>
              <a:ext uri="{FF2B5EF4-FFF2-40B4-BE49-F238E27FC236}">
                <a16:creationId xmlns:a16="http://schemas.microsoft.com/office/drawing/2014/main" id="{15B78E7C-1924-5DB6-E151-75E6B557B21F}"/>
              </a:ext>
            </a:extLst>
          </p:cNvPr>
          <p:cNvSpPr/>
          <p:nvPr/>
        </p:nvSpPr>
        <p:spPr>
          <a:xfrm>
            <a:off x="2411322" y="3401175"/>
            <a:ext cx="2481915" cy="966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rPr>
              <a:t>Conceptualize features for the approach and framework </a:t>
            </a:r>
          </a:p>
        </p:txBody>
      </p:sp>
      <p:sp>
        <p:nvSpPr>
          <p:cNvPr id="8" name="Rounded Rectangle 7">
            <a:extLst>
              <a:ext uri="{FF2B5EF4-FFF2-40B4-BE49-F238E27FC236}">
                <a16:creationId xmlns:a16="http://schemas.microsoft.com/office/drawing/2014/main" id="{E9EDF610-AA84-A66C-20F1-13855EA28DF5}"/>
              </a:ext>
            </a:extLst>
          </p:cNvPr>
          <p:cNvSpPr/>
          <p:nvPr/>
        </p:nvSpPr>
        <p:spPr>
          <a:xfrm>
            <a:off x="1077712" y="818177"/>
            <a:ext cx="1959429" cy="1076263"/>
          </a:xfrm>
          <a:prstGeom prst="round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Researchers</a:t>
            </a:r>
          </a:p>
        </p:txBody>
      </p:sp>
      <p:sp>
        <p:nvSpPr>
          <p:cNvPr id="56" name="Rectangle 55">
            <a:extLst>
              <a:ext uri="{FF2B5EF4-FFF2-40B4-BE49-F238E27FC236}">
                <a16:creationId xmlns:a16="http://schemas.microsoft.com/office/drawing/2014/main" id="{BBE8C541-1724-D75C-0DFE-D24EFB462808}"/>
              </a:ext>
            </a:extLst>
          </p:cNvPr>
          <p:cNvSpPr/>
          <p:nvPr/>
        </p:nvSpPr>
        <p:spPr>
          <a:xfrm>
            <a:off x="2057426" y="2160502"/>
            <a:ext cx="2481915" cy="97461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rPr>
              <a:t>Evaluate outcomes of framework and validate core features</a:t>
            </a:r>
          </a:p>
        </p:txBody>
      </p:sp>
      <p:sp>
        <p:nvSpPr>
          <p:cNvPr id="7" name="Rounded Rectangle 6">
            <a:extLst>
              <a:ext uri="{FF2B5EF4-FFF2-40B4-BE49-F238E27FC236}">
                <a16:creationId xmlns:a16="http://schemas.microsoft.com/office/drawing/2014/main" id="{12691613-0DBA-A81E-42A5-88F1E3A546E8}"/>
              </a:ext>
            </a:extLst>
          </p:cNvPr>
          <p:cNvSpPr/>
          <p:nvPr/>
        </p:nvSpPr>
        <p:spPr>
          <a:xfrm>
            <a:off x="5135057" y="494935"/>
            <a:ext cx="1959429" cy="1076263"/>
          </a:xfrm>
          <a:prstGeom prst="round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Influencers</a:t>
            </a:r>
          </a:p>
        </p:txBody>
      </p:sp>
      <p:sp>
        <p:nvSpPr>
          <p:cNvPr id="52" name="Rectangle 51">
            <a:extLst>
              <a:ext uri="{FF2B5EF4-FFF2-40B4-BE49-F238E27FC236}">
                <a16:creationId xmlns:a16="http://schemas.microsoft.com/office/drawing/2014/main" id="{9BABD973-D186-3E11-06A7-CC1A4BB07D21}"/>
              </a:ext>
            </a:extLst>
          </p:cNvPr>
          <p:cNvSpPr/>
          <p:nvPr/>
        </p:nvSpPr>
        <p:spPr>
          <a:xfrm>
            <a:off x="4821515" y="2013762"/>
            <a:ext cx="2546981" cy="9799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rPr>
              <a:t>Advocates and organizations promote the potential for MTSS</a:t>
            </a:r>
          </a:p>
        </p:txBody>
      </p:sp>
      <p:sp>
        <p:nvSpPr>
          <p:cNvPr id="9" name="Rounded Rectangle 8">
            <a:extLst>
              <a:ext uri="{FF2B5EF4-FFF2-40B4-BE49-F238E27FC236}">
                <a16:creationId xmlns:a16="http://schemas.microsoft.com/office/drawing/2014/main" id="{8B13B34A-D577-6043-44FA-6F2E65190A1A}"/>
              </a:ext>
            </a:extLst>
          </p:cNvPr>
          <p:cNvSpPr/>
          <p:nvPr/>
        </p:nvSpPr>
        <p:spPr>
          <a:xfrm>
            <a:off x="8963450" y="796186"/>
            <a:ext cx="1959429" cy="1076263"/>
          </a:xfrm>
          <a:prstGeom prst="round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Policy makers</a:t>
            </a:r>
          </a:p>
        </p:txBody>
      </p:sp>
      <p:sp>
        <p:nvSpPr>
          <p:cNvPr id="58" name="Rectangle 57">
            <a:extLst>
              <a:ext uri="{FF2B5EF4-FFF2-40B4-BE49-F238E27FC236}">
                <a16:creationId xmlns:a16="http://schemas.microsoft.com/office/drawing/2014/main" id="{D0EAE7DE-FB9A-2225-D9F9-A86383207A83}"/>
              </a:ext>
            </a:extLst>
          </p:cNvPr>
          <p:cNvSpPr/>
          <p:nvPr/>
        </p:nvSpPr>
        <p:spPr>
          <a:xfrm>
            <a:off x="7689959" y="2197961"/>
            <a:ext cx="2546981" cy="9799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rPr>
              <a:t>Provide direction and developing structures to support adequate implementation </a:t>
            </a:r>
          </a:p>
        </p:txBody>
      </p:sp>
      <p:sp>
        <p:nvSpPr>
          <p:cNvPr id="10" name="Rounded Rectangle 9">
            <a:extLst>
              <a:ext uri="{FF2B5EF4-FFF2-40B4-BE49-F238E27FC236}">
                <a16:creationId xmlns:a16="http://schemas.microsoft.com/office/drawing/2014/main" id="{255DAA91-FFCB-489E-F2FE-5CEED5630B2A}"/>
              </a:ext>
            </a:extLst>
          </p:cNvPr>
          <p:cNvSpPr/>
          <p:nvPr/>
        </p:nvSpPr>
        <p:spPr>
          <a:xfrm>
            <a:off x="10051987" y="3410980"/>
            <a:ext cx="1959429" cy="1076263"/>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Supporters</a:t>
            </a:r>
          </a:p>
        </p:txBody>
      </p:sp>
      <p:sp>
        <p:nvSpPr>
          <p:cNvPr id="93" name="Rectangle 92">
            <a:extLst>
              <a:ext uri="{FF2B5EF4-FFF2-40B4-BE49-F238E27FC236}">
                <a16:creationId xmlns:a16="http://schemas.microsoft.com/office/drawing/2014/main" id="{66BEB53E-6A6E-8850-1811-14DA3FEF9793}"/>
              </a:ext>
            </a:extLst>
          </p:cNvPr>
          <p:cNvSpPr/>
          <p:nvPr/>
        </p:nvSpPr>
        <p:spPr>
          <a:xfrm>
            <a:off x="7389257" y="3401175"/>
            <a:ext cx="2481915" cy="9662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rPr>
              <a:t>Provide the training, coaching and TA to implement well</a:t>
            </a:r>
          </a:p>
        </p:txBody>
      </p:sp>
      <p:sp>
        <p:nvSpPr>
          <p:cNvPr id="42" name="Rounded Rectangle 41">
            <a:extLst>
              <a:ext uri="{FF2B5EF4-FFF2-40B4-BE49-F238E27FC236}">
                <a16:creationId xmlns:a16="http://schemas.microsoft.com/office/drawing/2014/main" id="{302A11DD-40D8-78E0-8EC3-12E0567E2545}"/>
              </a:ext>
            </a:extLst>
          </p:cNvPr>
          <p:cNvSpPr/>
          <p:nvPr/>
        </p:nvSpPr>
        <p:spPr>
          <a:xfrm>
            <a:off x="5135056" y="3265765"/>
            <a:ext cx="1959429" cy="1076263"/>
          </a:xfrm>
          <a:prstGeom prst="roundRect">
            <a:avLst>
              <a:gd name="adj" fmla="val 33006"/>
            </a:avLst>
          </a:prstGeom>
          <a:solidFill>
            <a:srgbClr val="DCDCD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Implementers</a:t>
            </a:r>
          </a:p>
        </p:txBody>
      </p:sp>
      <p:sp>
        <p:nvSpPr>
          <p:cNvPr id="49" name="Rectangle 48">
            <a:extLst>
              <a:ext uri="{FF2B5EF4-FFF2-40B4-BE49-F238E27FC236}">
                <a16:creationId xmlns:a16="http://schemas.microsoft.com/office/drawing/2014/main" id="{15FBBF5A-51B2-3C1C-FEFC-1A976229BFA9}"/>
              </a:ext>
            </a:extLst>
          </p:cNvPr>
          <p:cNvSpPr/>
          <p:nvPr/>
        </p:nvSpPr>
        <p:spPr>
          <a:xfrm>
            <a:off x="4821514" y="4489313"/>
            <a:ext cx="2546981" cy="96625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i="1" dirty="0">
                <a:solidFill>
                  <a:schemeClr val="tx1"/>
                </a:solidFill>
                <a:latin typeface="Arial" panose="020B0604020202020204" pitchFamily="34" charset="0"/>
              </a:rPr>
              <a:t>Apply in states, districts, schools, and classrooms: Implementing strategies with students</a:t>
            </a:r>
            <a:endParaRPr lang="en-US" sz="1600" b="1" i="1" dirty="0">
              <a:solidFill>
                <a:schemeClr val="tx1"/>
              </a:solidFill>
              <a:latin typeface="Arial" panose="020B0604020202020204" pitchFamily="34" charset="0"/>
            </a:endParaRPr>
          </a:p>
        </p:txBody>
      </p:sp>
      <p:sp>
        <p:nvSpPr>
          <p:cNvPr id="11" name="Oval 10">
            <a:extLst>
              <a:ext uri="{FF2B5EF4-FFF2-40B4-BE49-F238E27FC236}">
                <a16:creationId xmlns:a16="http://schemas.microsoft.com/office/drawing/2014/main" id="{55B7FB45-4C32-92A3-54F5-E75E5C1A2558}"/>
              </a:ext>
            </a:extLst>
          </p:cNvPr>
          <p:cNvSpPr/>
          <p:nvPr/>
        </p:nvSpPr>
        <p:spPr>
          <a:xfrm>
            <a:off x="4967844" y="5591936"/>
            <a:ext cx="2256312" cy="1200181"/>
          </a:xfrm>
          <a:prstGeom prst="ellipse">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MTSS </a:t>
            </a:r>
          </a:p>
          <a:p>
            <a:pPr algn="ctr"/>
            <a:r>
              <a:rPr lang="en-US" sz="2000" dirty="0">
                <a:solidFill>
                  <a:schemeClr val="bg1"/>
                </a:solidFill>
              </a:rPr>
              <a:t>Impact on students</a:t>
            </a:r>
          </a:p>
        </p:txBody>
      </p:sp>
      <p:sp>
        <p:nvSpPr>
          <p:cNvPr id="54" name="TextBox 53">
            <a:extLst>
              <a:ext uri="{FF2B5EF4-FFF2-40B4-BE49-F238E27FC236}">
                <a16:creationId xmlns:a16="http://schemas.microsoft.com/office/drawing/2014/main" id="{C9A236B2-2A1A-97C7-23B9-DAF77AB5B1A3}"/>
              </a:ext>
            </a:extLst>
          </p:cNvPr>
          <p:cNvSpPr txBox="1"/>
          <p:nvPr/>
        </p:nvSpPr>
        <p:spPr>
          <a:xfrm>
            <a:off x="0" y="5866043"/>
            <a:ext cx="3380829" cy="1015663"/>
          </a:xfrm>
          <a:prstGeom prst="rect">
            <a:avLst/>
          </a:prstGeom>
          <a:noFill/>
        </p:spPr>
        <p:txBody>
          <a:bodyPr wrap="square">
            <a:spAutoFit/>
          </a:bodyPr>
          <a:lstStyle/>
          <a:p>
            <a:r>
              <a:rPr lang="en-US" sz="2000" dirty="0">
                <a:solidFill>
                  <a:schemeClr val="tx1"/>
                </a:solidFill>
              </a:rPr>
              <a:t>Each of these elements are Inter-connected and leveraged for increased impact</a:t>
            </a:r>
          </a:p>
        </p:txBody>
      </p:sp>
    </p:spTree>
    <p:extLst>
      <p:ext uri="{BB962C8B-B14F-4D97-AF65-F5344CB8AC3E}">
        <p14:creationId xmlns:p14="http://schemas.microsoft.com/office/powerpoint/2010/main" val="77815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99"/>
                                        </p:tgtEl>
                                        <p:attrNameLst>
                                          <p:attrName>style.visibility</p:attrName>
                                        </p:attrNameLst>
                                      </p:cBhvr>
                                      <p:to>
                                        <p:strVal val="visible"/>
                                      </p:to>
                                    </p:set>
                                    <p:animEffect transition="in" filter="wheel(1)">
                                      <p:cBhvr>
                                        <p:cTn id="7"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3C093E-0DE0-EDB3-D7E6-84846DD10057}"/>
              </a:ext>
            </a:extLst>
          </p:cNvPr>
          <p:cNvSpPr>
            <a:spLocks noGrp="1"/>
          </p:cNvSpPr>
          <p:nvPr>
            <p:ph type="title"/>
          </p:nvPr>
        </p:nvSpPr>
        <p:spPr/>
        <p:txBody>
          <a:bodyPr/>
          <a:lstStyle/>
          <a:p>
            <a:r>
              <a:rPr lang="en-US" dirty="0"/>
              <a:t>Current Status of MTSS</a:t>
            </a:r>
          </a:p>
        </p:txBody>
      </p:sp>
      <p:sp>
        <p:nvSpPr>
          <p:cNvPr id="8" name="Content Placeholder 7">
            <a:extLst>
              <a:ext uri="{FF2B5EF4-FFF2-40B4-BE49-F238E27FC236}">
                <a16:creationId xmlns:a16="http://schemas.microsoft.com/office/drawing/2014/main" id="{41408649-5A5E-6470-29AE-E89F84AB3B16}"/>
              </a:ext>
            </a:extLst>
          </p:cNvPr>
          <p:cNvSpPr>
            <a:spLocks noGrp="1"/>
          </p:cNvSpPr>
          <p:nvPr>
            <p:ph idx="1"/>
          </p:nvPr>
        </p:nvSpPr>
        <p:spPr/>
        <p:txBody>
          <a:bodyPr>
            <a:noAutofit/>
          </a:bodyPr>
          <a:lstStyle/>
          <a:p>
            <a:pPr marL="231775" indent="-231775">
              <a:lnSpc>
                <a:spcPct val="100000"/>
              </a:lnSpc>
              <a:spcBef>
                <a:spcPts val="600"/>
              </a:spcBef>
              <a:spcAft>
                <a:spcPts val="600"/>
              </a:spcAft>
              <a:buFont typeface="Arial" panose="020B0604020202020204" pitchFamily="34" charset="0"/>
              <a:buChar char="•"/>
            </a:pPr>
            <a:r>
              <a:rPr lang="en-US" sz="2800" dirty="0"/>
              <a:t>Much promise and promotion of the MTSS framework with little evidence of research progress or products. (</a:t>
            </a:r>
            <a:r>
              <a:rPr lang="en-US" sz="2800" dirty="0" err="1"/>
              <a:t>Algozzine</a:t>
            </a:r>
            <a:r>
              <a:rPr lang="en-US" sz="2800" dirty="0"/>
              <a:t>, 2023)</a:t>
            </a:r>
          </a:p>
          <a:p>
            <a:pPr marL="463550" lvl="1" indent="-182563">
              <a:lnSpc>
                <a:spcPct val="100000"/>
              </a:lnSpc>
              <a:spcBef>
                <a:spcPts val="600"/>
              </a:spcBef>
              <a:spcAft>
                <a:spcPts val="600"/>
              </a:spcAft>
            </a:pPr>
            <a:r>
              <a:rPr lang="en-US" dirty="0"/>
              <a:t>Challenges due to terminology used and studies that discuss components of the model but not the whole MTSS package </a:t>
            </a:r>
          </a:p>
          <a:p>
            <a:pPr marL="463550" lvl="1" indent="-182563">
              <a:lnSpc>
                <a:spcPct val="100000"/>
              </a:lnSpc>
              <a:spcBef>
                <a:spcPts val="600"/>
              </a:spcBef>
              <a:spcAft>
                <a:spcPts val="600"/>
              </a:spcAft>
            </a:pPr>
            <a:r>
              <a:rPr lang="en-US" dirty="0"/>
              <a:t>More research funded for implementing singular interventions rather than in frameworks or models</a:t>
            </a:r>
          </a:p>
          <a:p>
            <a:pPr marL="231775" indent="-231775">
              <a:lnSpc>
                <a:spcPct val="100000"/>
              </a:lnSpc>
              <a:spcBef>
                <a:spcPts val="600"/>
              </a:spcBef>
              <a:spcAft>
                <a:spcPts val="600"/>
              </a:spcAft>
              <a:buFont typeface="Arial" panose="020B0604020202020204" pitchFamily="34" charset="0"/>
              <a:buChar char="•"/>
            </a:pPr>
            <a:r>
              <a:rPr lang="en-US" sz="2800" dirty="0"/>
              <a:t>Components of MTSS, particularly in a multi-tiered reading approach are “evidence-based” but the MTSS framework itself has been understudied (Baker, 2021)</a:t>
            </a:r>
          </a:p>
        </p:txBody>
      </p:sp>
    </p:spTree>
    <p:extLst>
      <p:ext uri="{BB962C8B-B14F-4D97-AF65-F5344CB8AC3E}">
        <p14:creationId xmlns:p14="http://schemas.microsoft.com/office/powerpoint/2010/main" val="347531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A001-9979-81EF-941A-34176691D131}"/>
              </a:ext>
            </a:extLst>
          </p:cNvPr>
          <p:cNvSpPr>
            <a:spLocks noGrp="1"/>
          </p:cNvSpPr>
          <p:nvPr>
            <p:ph type="title"/>
          </p:nvPr>
        </p:nvSpPr>
        <p:spPr>
          <a:xfrm>
            <a:off x="571500" y="512956"/>
            <a:ext cx="11049000" cy="805206"/>
          </a:xfrm>
        </p:spPr>
        <p:txBody>
          <a:bodyPr>
            <a:normAutofit/>
          </a:bodyPr>
          <a:lstStyle/>
          <a:p>
            <a:r>
              <a:rPr lang="en-US" sz="3800" dirty="0"/>
              <a:t>What we have learned from various policy makers</a:t>
            </a:r>
          </a:p>
        </p:txBody>
      </p:sp>
      <p:sp>
        <p:nvSpPr>
          <p:cNvPr id="3" name="Content Placeholder 2">
            <a:extLst>
              <a:ext uri="{FF2B5EF4-FFF2-40B4-BE49-F238E27FC236}">
                <a16:creationId xmlns:a16="http://schemas.microsoft.com/office/drawing/2014/main" id="{01D46CC8-B4E8-7268-6F7D-5B1D5D213811}"/>
              </a:ext>
            </a:extLst>
          </p:cNvPr>
          <p:cNvSpPr>
            <a:spLocks noGrp="1"/>
          </p:cNvSpPr>
          <p:nvPr>
            <p:ph idx="1"/>
          </p:nvPr>
        </p:nvSpPr>
        <p:spPr>
          <a:xfrm>
            <a:off x="494806" y="1531917"/>
            <a:ext cx="11582400" cy="3535391"/>
          </a:xfrm>
        </p:spPr>
        <p:txBody>
          <a:bodyPr>
            <a:noAutofit/>
          </a:bodyPr>
          <a:lstStyle/>
          <a:p>
            <a:pPr>
              <a:lnSpc>
                <a:spcPct val="100000"/>
              </a:lnSpc>
              <a:spcBef>
                <a:spcPts val="300"/>
              </a:spcBef>
              <a:spcAft>
                <a:spcPts val="300"/>
              </a:spcAft>
            </a:pPr>
            <a:r>
              <a:rPr lang="en-US" sz="2700" dirty="0"/>
              <a:t>Hopeful that MTSS would change to whole field of education	</a:t>
            </a:r>
          </a:p>
          <a:p>
            <a:pPr lvl="1">
              <a:lnSpc>
                <a:spcPct val="100000"/>
              </a:lnSpc>
              <a:spcBef>
                <a:spcPts val="300"/>
              </a:spcBef>
              <a:spcAft>
                <a:spcPts val="300"/>
              </a:spcAft>
            </a:pPr>
            <a:r>
              <a:rPr lang="en-US" sz="2700" dirty="0"/>
              <a:t>Provide education- what ever a child needed and whenever he or she needed it, no matter what label, no matter what funding</a:t>
            </a:r>
          </a:p>
          <a:p>
            <a:pPr lvl="1">
              <a:lnSpc>
                <a:spcPct val="100000"/>
              </a:lnSpc>
              <a:spcBef>
                <a:spcPts val="300"/>
              </a:spcBef>
              <a:spcAft>
                <a:spcPts val="300"/>
              </a:spcAft>
            </a:pPr>
            <a:r>
              <a:rPr lang="en-US" sz="2700" dirty="0"/>
              <a:t>Benefits all students both in special education and in general education</a:t>
            </a:r>
          </a:p>
          <a:p>
            <a:pPr lvl="1">
              <a:lnSpc>
                <a:spcPct val="100000"/>
              </a:lnSpc>
              <a:spcBef>
                <a:spcPts val="300"/>
              </a:spcBef>
              <a:spcAft>
                <a:spcPts val="300"/>
              </a:spcAft>
            </a:pPr>
            <a:r>
              <a:rPr lang="en-US" sz="2700" dirty="0"/>
              <a:t>Helpful in improving conversation across general education and special education</a:t>
            </a:r>
          </a:p>
          <a:p>
            <a:pPr>
              <a:lnSpc>
                <a:spcPct val="100000"/>
              </a:lnSpc>
              <a:spcBef>
                <a:spcPts val="300"/>
              </a:spcBef>
              <a:spcAft>
                <a:spcPts val="300"/>
              </a:spcAft>
            </a:pPr>
            <a:r>
              <a:rPr lang="en-US" sz="2700" dirty="0"/>
              <a:t>Initial concerns</a:t>
            </a:r>
          </a:p>
          <a:p>
            <a:pPr lvl="1">
              <a:lnSpc>
                <a:spcPct val="100000"/>
              </a:lnSpc>
              <a:spcBef>
                <a:spcPts val="300"/>
              </a:spcBef>
              <a:spcAft>
                <a:spcPts val="300"/>
              </a:spcAft>
            </a:pPr>
            <a:r>
              <a:rPr lang="en-US" sz="2700" dirty="0"/>
              <a:t>Fear of doing away with the educational supports for students with disabilities</a:t>
            </a:r>
          </a:p>
          <a:p>
            <a:pPr lvl="1">
              <a:lnSpc>
                <a:spcPct val="100000"/>
              </a:lnSpc>
              <a:spcBef>
                <a:spcPts val="300"/>
              </a:spcBef>
              <a:spcAft>
                <a:spcPts val="300"/>
              </a:spcAft>
            </a:pPr>
            <a:r>
              <a:rPr lang="en-US" sz="2700" dirty="0"/>
              <a:t>Pushback in fear of losing programs that people worked hard for</a:t>
            </a:r>
          </a:p>
          <a:p>
            <a:pPr marL="201168" lvl="1" indent="0">
              <a:lnSpc>
                <a:spcPct val="100000"/>
              </a:lnSpc>
              <a:spcBef>
                <a:spcPts val="300"/>
              </a:spcBef>
              <a:spcAft>
                <a:spcPts val="300"/>
              </a:spcAft>
              <a:buNone/>
            </a:pPr>
            <a:endParaRPr lang="en-US" sz="2700" dirty="0"/>
          </a:p>
          <a:p>
            <a:pPr>
              <a:lnSpc>
                <a:spcPct val="100000"/>
              </a:lnSpc>
              <a:spcBef>
                <a:spcPts val="300"/>
              </a:spcBef>
              <a:spcAft>
                <a:spcPts val="300"/>
              </a:spcAft>
            </a:pPr>
            <a:endParaRPr lang="en-US" sz="2700" dirty="0"/>
          </a:p>
          <a:p>
            <a:pPr lvl="1">
              <a:lnSpc>
                <a:spcPct val="100000"/>
              </a:lnSpc>
              <a:spcBef>
                <a:spcPts val="300"/>
              </a:spcBef>
              <a:spcAft>
                <a:spcPts val="300"/>
              </a:spcAft>
            </a:pPr>
            <a:endParaRPr lang="en-US" sz="2700" dirty="0"/>
          </a:p>
          <a:p>
            <a:pPr lvl="1">
              <a:lnSpc>
                <a:spcPct val="100000"/>
              </a:lnSpc>
              <a:spcBef>
                <a:spcPts val="300"/>
              </a:spcBef>
              <a:spcAft>
                <a:spcPts val="300"/>
              </a:spcAft>
            </a:pPr>
            <a:endParaRPr lang="en-US" sz="2700" dirty="0"/>
          </a:p>
          <a:p>
            <a:pPr lvl="1">
              <a:lnSpc>
                <a:spcPct val="100000"/>
              </a:lnSpc>
              <a:spcBef>
                <a:spcPts val="300"/>
              </a:spcBef>
              <a:spcAft>
                <a:spcPts val="300"/>
              </a:spcAft>
            </a:pPr>
            <a:endParaRPr lang="en-US" sz="2700" dirty="0"/>
          </a:p>
          <a:p>
            <a:pPr lvl="1">
              <a:lnSpc>
                <a:spcPct val="100000"/>
              </a:lnSpc>
              <a:spcBef>
                <a:spcPts val="300"/>
              </a:spcBef>
              <a:spcAft>
                <a:spcPts val="300"/>
              </a:spcAft>
            </a:pPr>
            <a:endParaRPr lang="en-US" sz="2700" dirty="0"/>
          </a:p>
          <a:p>
            <a:pPr>
              <a:lnSpc>
                <a:spcPct val="100000"/>
              </a:lnSpc>
              <a:spcBef>
                <a:spcPts val="300"/>
              </a:spcBef>
              <a:spcAft>
                <a:spcPts val="300"/>
              </a:spcAft>
            </a:pPr>
            <a:endParaRPr lang="en-US" sz="2700" dirty="0"/>
          </a:p>
        </p:txBody>
      </p:sp>
    </p:spTree>
    <p:extLst>
      <p:ext uri="{BB962C8B-B14F-4D97-AF65-F5344CB8AC3E}">
        <p14:creationId xmlns:p14="http://schemas.microsoft.com/office/powerpoint/2010/main" val="185841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06717-E1B5-BE73-5793-E91EFCE3D0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4D80D4-84F7-9FD0-BCE7-400DF9A13F43}"/>
              </a:ext>
            </a:extLst>
          </p:cNvPr>
          <p:cNvSpPr>
            <a:spLocks noGrp="1"/>
          </p:cNvSpPr>
          <p:nvPr>
            <p:ph type="title"/>
          </p:nvPr>
        </p:nvSpPr>
        <p:spPr>
          <a:xfrm>
            <a:off x="304800" y="109195"/>
            <a:ext cx="11887200" cy="805206"/>
          </a:xfrm>
        </p:spPr>
        <p:txBody>
          <a:bodyPr>
            <a:normAutofit/>
          </a:bodyPr>
          <a:lstStyle/>
          <a:p>
            <a:r>
              <a:rPr lang="en-US" sz="3800" dirty="0"/>
              <a:t>What we have learned from various policy makers </a:t>
            </a:r>
            <a:r>
              <a:rPr lang="en-US" sz="3800" dirty="0">
                <a:solidFill>
                  <a:schemeClr val="bg1"/>
                </a:solidFill>
              </a:rPr>
              <a:t>(cont’d)</a:t>
            </a:r>
          </a:p>
        </p:txBody>
      </p:sp>
      <p:sp>
        <p:nvSpPr>
          <p:cNvPr id="3" name="Content Placeholder 2">
            <a:extLst>
              <a:ext uri="{FF2B5EF4-FFF2-40B4-BE49-F238E27FC236}">
                <a16:creationId xmlns:a16="http://schemas.microsoft.com/office/drawing/2014/main" id="{450DC77B-2D90-F3ED-E3D6-1E6B6F3E6855}"/>
              </a:ext>
            </a:extLst>
          </p:cNvPr>
          <p:cNvSpPr>
            <a:spLocks noGrp="1"/>
          </p:cNvSpPr>
          <p:nvPr>
            <p:ph idx="1"/>
          </p:nvPr>
        </p:nvSpPr>
        <p:spPr>
          <a:xfrm>
            <a:off x="304800" y="1781298"/>
            <a:ext cx="11582400" cy="3487890"/>
          </a:xfrm>
        </p:spPr>
        <p:txBody>
          <a:bodyPr>
            <a:noAutofit/>
          </a:bodyPr>
          <a:lstStyle/>
          <a:p>
            <a:pPr marL="230188" indent="-230188">
              <a:lnSpc>
                <a:spcPct val="100000"/>
              </a:lnSpc>
              <a:buFont typeface="Arial" panose="020B0604020202020204" pitchFamily="34" charset="0"/>
              <a:buChar char="•"/>
            </a:pPr>
            <a:r>
              <a:rPr lang="en-US" sz="2800" dirty="0"/>
              <a:t>MTSS (RTI/PBIS) was woven through policy with special education playing a major role </a:t>
            </a:r>
          </a:p>
          <a:p>
            <a:pPr marL="460375" lvl="1" indent="-260350">
              <a:lnSpc>
                <a:spcPct val="100000"/>
              </a:lnSpc>
            </a:pPr>
            <a:r>
              <a:rPr lang="en-US" dirty="0"/>
              <a:t>Braiding special education and general education funding streams</a:t>
            </a:r>
          </a:p>
          <a:p>
            <a:pPr marL="230188" indent="-230188">
              <a:lnSpc>
                <a:spcPct val="100000"/>
              </a:lnSpc>
              <a:buFont typeface="Arial" panose="020B0604020202020204" pitchFamily="34" charset="0"/>
              <a:buChar char="•"/>
            </a:pPr>
            <a:r>
              <a:rPr lang="en-US" sz="2800" dirty="0"/>
              <a:t>It has been incredible to see the work of researchers demonstrating that MTSS can work and the implementers supporting their students</a:t>
            </a:r>
          </a:p>
          <a:p>
            <a:pPr lvl="1">
              <a:lnSpc>
                <a:spcPct val="100000"/>
              </a:lnSpc>
            </a:pPr>
            <a:endParaRPr lang="en-US" dirty="0"/>
          </a:p>
          <a:p>
            <a:pPr>
              <a:lnSpc>
                <a:spcPct val="100000"/>
              </a:lnSpc>
            </a:pPr>
            <a:endParaRPr lang="en-US" sz="2800" dirty="0"/>
          </a:p>
          <a:p>
            <a:pPr lvl="1">
              <a:lnSpc>
                <a:spcPct val="100000"/>
              </a:lnSpc>
            </a:pPr>
            <a:endParaRPr lang="en-US" dirty="0"/>
          </a:p>
          <a:p>
            <a:pPr lvl="1">
              <a:lnSpc>
                <a:spcPct val="100000"/>
              </a:lnSpc>
            </a:pPr>
            <a:endParaRPr lang="en-US" dirty="0"/>
          </a:p>
          <a:p>
            <a:pPr lvl="1">
              <a:lnSpc>
                <a:spcPct val="100000"/>
              </a:lnSpc>
            </a:pPr>
            <a:endParaRPr lang="en-US" dirty="0"/>
          </a:p>
          <a:p>
            <a:pPr lvl="1">
              <a:lnSpc>
                <a:spcPct val="100000"/>
              </a:lnSpc>
            </a:pPr>
            <a:endParaRPr lang="en-US" dirty="0"/>
          </a:p>
          <a:p>
            <a:pPr>
              <a:lnSpc>
                <a:spcPct val="100000"/>
              </a:lnSpc>
            </a:pPr>
            <a:endParaRPr lang="en-US" sz="2800" dirty="0"/>
          </a:p>
        </p:txBody>
      </p:sp>
    </p:spTree>
    <p:extLst>
      <p:ext uri="{BB962C8B-B14F-4D97-AF65-F5344CB8AC3E}">
        <p14:creationId xmlns:p14="http://schemas.microsoft.com/office/powerpoint/2010/main" val="914157165"/>
      </p:ext>
    </p:extLst>
  </p:cSld>
  <p:clrMapOvr>
    <a:masterClrMapping/>
  </p:clrMapOvr>
</p:sld>
</file>

<file path=ppt/theme/theme1.xml><?xml version="1.0" encoding="utf-8"?>
<a:theme xmlns:a="http://schemas.openxmlformats.org/drawingml/2006/main" name="1_Retrospect">
  <a:themeElements>
    <a:clrScheme name="I MTSS Teal">
      <a:dk1>
        <a:srgbClr val="000000"/>
      </a:dk1>
      <a:lt1>
        <a:srgbClr val="FFFFFF"/>
      </a:lt1>
      <a:dk2>
        <a:srgbClr val="515154"/>
      </a:dk2>
      <a:lt2>
        <a:srgbClr val="4FA6BF"/>
      </a:lt2>
      <a:accent1>
        <a:srgbClr val="4FA6BF"/>
      </a:accent1>
      <a:accent2>
        <a:srgbClr val="4FA6BF"/>
      </a:accent2>
      <a:accent3>
        <a:srgbClr val="4FA6BF"/>
      </a:accent3>
      <a:accent4>
        <a:srgbClr val="4FA6BF"/>
      </a:accent4>
      <a:accent5>
        <a:srgbClr val="4FA6BF"/>
      </a:accent5>
      <a:accent6>
        <a:srgbClr val="4FA6BF"/>
      </a:accent6>
      <a:hlink>
        <a:srgbClr val="4FA6BF"/>
      </a:hlink>
      <a:folHlink>
        <a:srgbClr val="4FA6B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 MTSS Definition for Website" id="{7C6B94B3-E16E-4D4D-A9CD-1AB8AD520DDC}" vid="{27153F63-EEF0-1641-8680-4B03DA4BB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1_Retrospect</Template>
  <TotalTime>4083</TotalTime>
  <Words>1511</Words>
  <Application>Microsoft Macintosh PowerPoint</Application>
  <PresentationFormat>Widescreen</PresentationFormat>
  <Paragraphs>217</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ＭＳ Ｐゴシック</vt:lpstr>
      <vt:lpstr>Aptos</vt:lpstr>
      <vt:lpstr>Arial</vt:lpstr>
      <vt:lpstr>Calibri</vt:lpstr>
      <vt:lpstr>Calibri Light</vt:lpstr>
      <vt:lpstr>Symbol</vt:lpstr>
      <vt:lpstr>Times</vt:lpstr>
      <vt:lpstr>Verdana</vt:lpstr>
      <vt:lpstr>Wingdings</vt:lpstr>
      <vt:lpstr>1_Retrospect</vt:lpstr>
      <vt:lpstr>What key messages and actions will we take away from this Forum?</vt:lpstr>
      <vt:lpstr>Framing </vt:lpstr>
      <vt:lpstr>What do we know?</vt:lpstr>
      <vt:lpstr>“Theory of Action” for MTSS</vt:lpstr>
      <vt:lpstr>Simple view of Implementation Science</vt:lpstr>
      <vt:lpstr>Influence on MTSS development, adoption, and implementation success </vt:lpstr>
      <vt:lpstr>Current Status of MTSS</vt:lpstr>
      <vt:lpstr>What we have learned from various policy makers</vt:lpstr>
      <vt:lpstr>What we have learned from various policy makers (cont’d)</vt:lpstr>
      <vt:lpstr>What do we need to learn?</vt:lpstr>
      <vt:lpstr>Challenges in the Scale-Up of MTSS</vt:lpstr>
      <vt:lpstr>How do we move from Model Demonstration to Standard Practice?</vt:lpstr>
      <vt:lpstr>Framework for Addressing Practice and Supports</vt:lpstr>
      <vt:lpstr>Alignment of Effort</vt:lpstr>
      <vt:lpstr>Where do we go from here?</vt:lpstr>
      <vt:lpstr>Opportunities for Improving MTSS</vt:lpstr>
      <vt:lpstr>General “take-aways”</vt:lpstr>
      <vt:lpstr>Key Take Away Message</vt:lpstr>
      <vt:lpstr>Discussing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Brandi Simonsen</dc:creator>
  <cp:lastModifiedBy>Brandi Simonsen</cp:lastModifiedBy>
  <cp:revision>85</cp:revision>
  <dcterms:created xsi:type="dcterms:W3CDTF">2024-11-05T18:35:08Z</dcterms:created>
  <dcterms:modified xsi:type="dcterms:W3CDTF">2024-12-19T02:37:03Z</dcterms:modified>
</cp:coreProperties>
</file>