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4" r:id="rId1"/>
  </p:sldMasterIdLst>
  <p:notesMasterIdLst>
    <p:notesMasterId r:id="rId34"/>
  </p:notesMasterIdLst>
  <p:sldIdLst>
    <p:sldId id="256" r:id="rId2"/>
    <p:sldId id="257" r:id="rId3"/>
    <p:sldId id="271" r:id="rId4"/>
    <p:sldId id="273" r:id="rId5"/>
    <p:sldId id="278" r:id="rId6"/>
    <p:sldId id="279" r:id="rId7"/>
    <p:sldId id="277" r:id="rId8"/>
    <p:sldId id="280" r:id="rId9"/>
    <p:sldId id="281" r:id="rId10"/>
    <p:sldId id="272" r:id="rId11"/>
    <p:sldId id="4624" r:id="rId12"/>
    <p:sldId id="283" r:id="rId13"/>
    <p:sldId id="284" r:id="rId14"/>
    <p:sldId id="270" r:id="rId15"/>
    <p:sldId id="258" r:id="rId16"/>
    <p:sldId id="884" r:id="rId17"/>
    <p:sldId id="885" r:id="rId18"/>
    <p:sldId id="711" r:id="rId19"/>
    <p:sldId id="870" r:id="rId20"/>
    <p:sldId id="871" r:id="rId21"/>
    <p:sldId id="4620" r:id="rId22"/>
    <p:sldId id="875" r:id="rId23"/>
    <p:sldId id="882" r:id="rId24"/>
    <p:sldId id="274" r:id="rId25"/>
    <p:sldId id="4618" r:id="rId26"/>
    <p:sldId id="4622" r:id="rId27"/>
    <p:sldId id="4562" r:id="rId28"/>
    <p:sldId id="4574" r:id="rId29"/>
    <p:sldId id="4623" r:id="rId30"/>
    <p:sldId id="285" r:id="rId31"/>
    <p:sldId id="276" r:id="rId32"/>
    <p:sldId id="26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2C0115C-B0F4-2CDE-2978-D392A58C5D07}" name="Jefcoat, Sarah" initials="SJ" userId="S::sjefcoat@air.org::92ea45cd-39c4-4b58-897f-3c922a158f14" providerId="AD"/>
  <p188:author id="{231A0562-5C30-5222-2500-C6EBF7A0CC98}" name="Greta Colombi" initials="gdc" userId="Greta Colombi"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515254"/>
    <a:srgbClr val="4FA6BF"/>
    <a:srgbClr val="FFFD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0EA8EA-3922-4B14-930B-309D57B01DD0}" v="143" dt="2024-12-13T04:56:09.4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2955"/>
    <p:restoredTop sz="86404"/>
  </p:normalViewPr>
  <p:slideViewPr>
    <p:cSldViewPr snapToGrid="0" snapToObjects="1">
      <p:cViewPr varScale="1">
        <p:scale>
          <a:sx n="57" d="100"/>
          <a:sy n="57" d="100"/>
        </p:scale>
        <p:origin x="200" y="992"/>
      </p:cViewPr>
      <p:guideLst/>
    </p:cSldViewPr>
  </p:slideViewPr>
  <p:outlineViewPr>
    <p:cViewPr>
      <p:scale>
        <a:sx n="33" d="100"/>
        <a:sy n="33" d="100"/>
      </p:scale>
      <p:origin x="0" y="-26896"/>
    </p:cViewPr>
  </p:outlineViewPr>
  <p:notesTextViewPr>
    <p:cViewPr>
      <p:scale>
        <a:sx n="1" d="1"/>
        <a:sy n="1" d="1"/>
      </p:scale>
      <p:origin x="0" y="0"/>
    </p:cViewPr>
  </p:notesTextViewPr>
  <p:sorterViewPr>
    <p:cViewPr varScale="1">
      <p:scale>
        <a:sx n="1" d="1"/>
        <a:sy n="1" d="1"/>
      </p:scale>
      <p:origin x="0" y="-47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ley Brown" userId="GYQsg62q10JFikHcoI2Q69Na24R8Cm8yR4oHBvFBqr8=" providerId="None" clId="Web-{5C0EA8EA-3922-4B14-930B-309D57B01DD0}"/>
    <pc:docChg chg="modSld">
      <pc:chgData name="Haley Brown" userId="GYQsg62q10JFikHcoI2Q69Na24R8Cm8yR4oHBvFBqr8=" providerId="None" clId="Web-{5C0EA8EA-3922-4B14-930B-309D57B01DD0}" dt="2024-12-13T04:56:09.453" v="142"/>
      <pc:docMkLst>
        <pc:docMk/>
      </pc:docMkLst>
      <pc:sldChg chg="modSp">
        <pc:chgData name="Haley Brown" userId="GYQsg62q10JFikHcoI2Q69Na24R8Cm8yR4oHBvFBqr8=" providerId="None" clId="Web-{5C0EA8EA-3922-4B14-930B-309D57B01DD0}" dt="2024-12-13T04:38:25.467" v="2"/>
        <pc:sldMkLst>
          <pc:docMk/>
          <pc:sldMk cId="1563841639" sldId="256"/>
        </pc:sldMkLst>
        <pc:spChg chg="mod">
          <ac:chgData name="Haley Brown" userId="GYQsg62q10JFikHcoI2Q69Na24R8Cm8yR4oHBvFBqr8=" providerId="None" clId="Web-{5C0EA8EA-3922-4B14-930B-309D57B01DD0}" dt="2024-12-13T04:37:39.341" v="0"/>
          <ac:spMkLst>
            <pc:docMk/>
            <pc:sldMk cId="1563841639" sldId="256"/>
            <ac:spMk id="4" creationId="{F0448A76-25C5-0E62-CE5E-ED6780E37A88}"/>
          </ac:spMkLst>
        </pc:spChg>
        <pc:picChg chg="mod">
          <ac:chgData name="Haley Brown" userId="GYQsg62q10JFikHcoI2Q69Na24R8Cm8yR4oHBvFBqr8=" providerId="None" clId="Web-{5C0EA8EA-3922-4B14-930B-309D57B01DD0}" dt="2024-12-13T04:38:25.467" v="2"/>
          <ac:picMkLst>
            <pc:docMk/>
            <pc:sldMk cId="1563841639" sldId="256"/>
            <ac:picMk id="6" creationId="{BB45D2BE-4441-DE4D-EB61-6307EA6AA7B2}"/>
          </ac:picMkLst>
        </pc:picChg>
      </pc:sldChg>
      <pc:sldChg chg="modSp">
        <pc:chgData name="Haley Brown" userId="GYQsg62q10JFikHcoI2Q69Na24R8Cm8yR4oHBvFBqr8=" providerId="None" clId="Web-{5C0EA8EA-3922-4B14-930B-309D57B01DD0}" dt="2024-12-13T04:39:07.531" v="6"/>
        <pc:sldMkLst>
          <pc:docMk/>
          <pc:sldMk cId="2886822622" sldId="257"/>
        </pc:sldMkLst>
        <pc:picChg chg="mod">
          <ac:chgData name="Haley Brown" userId="GYQsg62q10JFikHcoI2Q69Na24R8Cm8yR4oHBvFBqr8=" providerId="None" clId="Web-{5C0EA8EA-3922-4B14-930B-309D57B01DD0}" dt="2024-12-13T04:38:39.124" v="3"/>
          <ac:picMkLst>
            <pc:docMk/>
            <pc:sldMk cId="2886822622" sldId="257"/>
            <ac:picMk id="11" creationId="{B1AAAFD0-323D-5293-57FA-BD2AC2C1DE1C}"/>
          </ac:picMkLst>
        </pc:picChg>
        <pc:picChg chg="mod">
          <ac:chgData name="Haley Brown" userId="GYQsg62q10JFikHcoI2Q69Na24R8Cm8yR4oHBvFBqr8=" providerId="None" clId="Web-{5C0EA8EA-3922-4B14-930B-309D57B01DD0}" dt="2024-12-13T04:38:50.312" v="5"/>
          <ac:picMkLst>
            <pc:docMk/>
            <pc:sldMk cId="2886822622" sldId="257"/>
            <ac:picMk id="12" creationId="{13472485-504A-A1B7-12CE-5BD2B7A58A9A}"/>
          </ac:picMkLst>
        </pc:picChg>
        <pc:cxnChg chg="mod">
          <ac:chgData name="Haley Brown" userId="GYQsg62q10JFikHcoI2Q69Na24R8Cm8yR4oHBvFBqr8=" providerId="None" clId="Web-{5C0EA8EA-3922-4B14-930B-309D57B01DD0}" dt="2024-12-13T04:39:07.531" v="6"/>
          <ac:cxnSpMkLst>
            <pc:docMk/>
            <pc:sldMk cId="2886822622" sldId="257"/>
            <ac:cxnSpMk id="17" creationId="{0F0B9EF1-FE7C-496F-7B7A-E50D52FC16F3}"/>
          </ac:cxnSpMkLst>
        </pc:cxnChg>
      </pc:sldChg>
      <pc:sldChg chg="modSp">
        <pc:chgData name="Haley Brown" userId="GYQsg62q10JFikHcoI2Q69Na24R8Cm8yR4oHBvFBqr8=" providerId="None" clId="Web-{5C0EA8EA-3922-4B14-930B-309D57B01DD0}" dt="2024-12-13T04:53:24.089" v="124"/>
        <pc:sldMkLst>
          <pc:docMk/>
          <pc:sldMk cId="298831310" sldId="268"/>
        </pc:sldMkLst>
        <pc:spChg chg="mod">
          <ac:chgData name="Haley Brown" userId="GYQsg62q10JFikHcoI2Q69Na24R8Cm8yR4oHBvFBqr8=" providerId="None" clId="Web-{5C0EA8EA-3922-4B14-930B-309D57B01DD0}" dt="2024-12-13T04:52:40.040" v="121"/>
          <ac:spMkLst>
            <pc:docMk/>
            <pc:sldMk cId="298831310" sldId="268"/>
            <ac:spMk id="23" creationId="{6A9C773E-46FC-277F-CEFE-8A50CAED7769}"/>
          </ac:spMkLst>
        </pc:spChg>
        <pc:picChg chg="mod">
          <ac:chgData name="Haley Brown" userId="GYQsg62q10JFikHcoI2Q69Na24R8Cm8yR4oHBvFBqr8=" providerId="None" clId="Web-{5C0EA8EA-3922-4B14-930B-309D57B01DD0}" dt="2024-12-13T04:53:17.260" v="122"/>
          <ac:picMkLst>
            <pc:docMk/>
            <pc:sldMk cId="298831310" sldId="268"/>
            <ac:picMk id="11" creationId="{0749B5DD-D625-403D-EFC3-1546BF2D1D8F}"/>
          </ac:picMkLst>
        </pc:picChg>
        <pc:picChg chg="mod">
          <ac:chgData name="Haley Brown" userId="GYQsg62q10JFikHcoI2Q69Na24R8Cm8yR4oHBvFBqr8=" providerId="None" clId="Web-{5C0EA8EA-3922-4B14-930B-309D57B01DD0}" dt="2024-12-13T04:53:24.089" v="124"/>
          <ac:picMkLst>
            <pc:docMk/>
            <pc:sldMk cId="298831310" sldId="268"/>
            <ac:picMk id="12" creationId="{28726B88-B2F3-DA5E-8E24-FE096CCACEE9}"/>
          </ac:picMkLst>
        </pc:picChg>
        <pc:picChg chg="mod">
          <ac:chgData name="Haley Brown" userId="GYQsg62q10JFikHcoI2Q69Na24R8Cm8yR4oHBvFBqr8=" providerId="None" clId="Web-{5C0EA8EA-3922-4B14-930B-309D57B01DD0}" dt="2024-12-13T04:51:50.461" v="117"/>
          <ac:picMkLst>
            <pc:docMk/>
            <pc:sldMk cId="298831310" sldId="268"/>
            <ac:picMk id="20" creationId="{3F7C21C5-1005-C650-64E1-7493FE95413E}"/>
          </ac:picMkLst>
        </pc:picChg>
      </pc:sldChg>
      <pc:sldChg chg="modSp">
        <pc:chgData name="Haley Brown" userId="GYQsg62q10JFikHcoI2Q69Na24R8Cm8yR4oHBvFBqr8=" providerId="None" clId="Web-{5C0EA8EA-3922-4B14-930B-309D57B01DD0}" dt="2024-12-13T04:40:34.440" v="9"/>
        <pc:sldMkLst>
          <pc:docMk/>
          <pc:sldMk cId="4249666503" sldId="272"/>
        </pc:sldMkLst>
        <pc:spChg chg="mod">
          <ac:chgData name="Haley Brown" userId="GYQsg62q10JFikHcoI2Q69Na24R8Cm8yR4oHBvFBqr8=" providerId="None" clId="Web-{5C0EA8EA-3922-4B14-930B-309D57B01DD0}" dt="2024-12-13T04:40:34.440" v="9"/>
          <ac:spMkLst>
            <pc:docMk/>
            <pc:sldMk cId="4249666503" sldId="272"/>
            <ac:spMk id="3" creationId="{21E26E70-6121-974D-852D-760B63CDB2A4}"/>
          </ac:spMkLst>
        </pc:spChg>
      </pc:sldChg>
      <pc:sldChg chg="modSp">
        <pc:chgData name="Haley Brown" userId="GYQsg62q10JFikHcoI2Q69Na24R8Cm8yR4oHBvFBqr8=" providerId="None" clId="Web-{5C0EA8EA-3922-4B14-930B-309D57B01DD0}" dt="2024-12-13T04:54:58.357" v="131"/>
        <pc:sldMkLst>
          <pc:docMk/>
          <pc:sldMk cId="0" sldId="274"/>
        </pc:sldMkLst>
        <pc:picChg chg="mod">
          <ac:chgData name="Haley Brown" userId="GYQsg62q10JFikHcoI2Q69Na24R8Cm8yR4oHBvFBqr8=" providerId="None" clId="Web-{5C0EA8EA-3922-4B14-930B-309D57B01DD0}" dt="2024-12-13T04:48:15.564" v="90"/>
          <ac:picMkLst>
            <pc:docMk/>
            <pc:sldMk cId="0" sldId="274"/>
            <ac:picMk id="4" creationId="{8166CBEC-2F47-5025-8C39-1BA62406B909}"/>
          </ac:picMkLst>
        </pc:picChg>
        <pc:picChg chg="mod">
          <ac:chgData name="Haley Brown" userId="GYQsg62q10JFikHcoI2Q69Na24R8Cm8yR4oHBvFBqr8=" providerId="None" clId="Web-{5C0EA8EA-3922-4B14-930B-309D57B01DD0}" dt="2024-12-13T04:54:58.357" v="131"/>
          <ac:picMkLst>
            <pc:docMk/>
            <pc:sldMk cId="0" sldId="274"/>
            <ac:picMk id="11272" creationId="{8EAAFDD7-7513-321F-2EA6-E827343DE388}"/>
          </ac:picMkLst>
        </pc:picChg>
        <pc:picChg chg="mod">
          <ac:chgData name="Haley Brown" userId="GYQsg62q10JFikHcoI2Q69Na24R8Cm8yR4oHBvFBqr8=" providerId="None" clId="Web-{5C0EA8EA-3922-4B14-930B-309D57B01DD0}" dt="2024-12-13T04:47:24.812" v="83"/>
          <ac:picMkLst>
            <pc:docMk/>
            <pc:sldMk cId="0" sldId="274"/>
            <ac:picMk id="11273" creationId="{BB126610-F6A4-AFAC-5329-11E42F8486B1}"/>
          </ac:picMkLst>
        </pc:picChg>
        <pc:picChg chg="mod">
          <ac:chgData name="Haley Brown" userId="GYQsg62q10JFikHcoI2Q69Na24R8Cm8yR4oHBvFBqr8=" providerId="None" clId="Web-{5C0EA8EA-3922-4B14-930B-309D57B01DD0}" dt="2024-12-13T04:47:31.859" v="84"/>
          <ac:picMkLst>
            <pc:docMk/>
            <pc:sldMk cId="0" sldId="274"/>
            <ac:picMk id="11274" creationId="{89498C27-6FF4-D45E-9992-06A992BFCCB4}"/>
          </ac:picMkLst>
        </pc:picChg>
        <pc:picChg chg="mod">
          <ac:chgData name="Haley Brown" userId="GYQsg62q10JFikHcoI2Q69Na24R8Cm8yR4oHBvFBqr8=" providerId="None" clId="Web-{5C0EA8EA-3922-4B14-930B-309D57B01DD0}" dt="2024-12-13T04:47:47.688" v="86"/>
          <ac:picMkLst>
            <pc:docMk/>
            <pc:sldMk cId="0" sldId="274"/>
            <ac:picMk id="11276" creationId="{BED77304-17AD-0BE3-00F4-33355E78A8C2}"/>
          </ac:picMkLst>
        </pc:picChg>
      </pc:sldChg>
      <pc:sldChg chg="modSp">
        <pc:chgData name="Haley Brown" userId="GYQsg62q10JFikHcoI2Q69Na24R8Cm8yR4oHBvFBqr8=" providerId="None" clId="Web-{5C0EA8EA-3922-4B14-930B-309D57B01DD0}" dt="2024-12-13T04:51:32.851" v="114"/>
        <pc:sldMkLst>
          <pc:docMk/>
          <pc:sldMk cId="3699371911" sldId="276"/>
        </pc:sldMkLst>
        <pc:grpChg chg="mod">
          <ac:chgData name="Haley Brown" userId="GYQsg62q10JFikHcoI2Q69Na24R8Cm8yR4oHBvFBqr8=" providerId="None" clId="Web-{5C0EA8EA-3922-4B14-930B-309D57B01DD0}" dt="2024-12-13T04:51:32.851" v="114"/>
          <ac:grpSpMkLst>
            <pc:docMk/>
            <pc:sldMk cId="3699371911" sldId="276"/>
            <ac:grpSpMk id="12" creationId="{1B95B680-AF3B-2E40-E771-CE960D9560E9}"/>
          </ac:grpSpMkLst>
        </pc:grpChg>
        <pc:picChg chg="mod">
          <ac:chgData name="Haley Brown" userId="GYQsg62q10JFikHcoI2Q69Na24R8Cm8yR4oHBvFBqr8=" providerId="None" clId="Web-{5C0EA8EA-3922-4B14-930B-309D57B01DD0}" dt="2024-12-13T04:51:16.085" v="112"/>
          <ac:picMkLst>
            <pc:docMk/>
            <pc:sldMk cId="3699371911" sldId="276"/>
            <ac:picMk id="6" creationId="{FF46126B-D0C2-5B4F-454A-9BFCFA9D3770}"/>
          </ac:picMkLst>
        </pc:picChg>
        <pc:picChg chg="mod">
          <ac:chgData name="Haley Brown" userId="GYQsg62q10JFikHcoI2Q69Na24R8Cm8yR4oHBvFBqr8=" providerId="None" clId="Web-{5C0EA8EA-3922-4B14-930B-309D57B01DD0}" dt="2024-12-13T04:51:22.960" v="113"/>
          <ac:picMkLst>
            <pc:docMk/>
            <pc:sldMk cId="3699371911" sldId="276"/>
            <ac:picMk id="7" creationId="{73BFA9A0-4296-EACB-D850-CF093DBBEA88}"/>
          </ac:picMkLst>
        </pc:picChg>
      </pc:sldChg>
      <pc:sldChg chg="modSp">
        <pc:chgData name="Haley Brown" userId="GYQsg62q10JFikHcoI2Q69Na24R8Cm8yR4oHBvFBqr8=" providerId="None" clId="Web-{5C0EA8EA-3922-4B14-930B-309D57B01DD0}" dt="2024-12-13T04:40:03.517" v="8"/>
        <pc:sldMkLst>
          <pc:docMk/>
          <pc:sldMk cId="162600169" sldId="280"/>
        </pc:sldMkLst>
        <pc:spChg chg="mod">
          <ac:chgData name="Haley Brown" userId="GYQsg62q10JFikHcoI2Q69Na24R8Cm8yR4oHBvFBqr8=" providerId="None" clId="Web-{5C0EA8EA-3922-4B14-930B-309D57B01DD0}" dt="2024-12-13T04:39:55.064" v="7"/>
          <ac:spMkLst>
            <pc:docMk/>
            <pc:sldMk cId="162600169" sldId="280"/>
            <ac:spMk id="9" creationId="{10D8818C-81E8-23D3-17EC-D50C24128A47}"/>
          </ac:spMkLst>
        </pc:spChg>
        <pc:spChg chg="mod">
          <ac:chgData name="Haley Brown" userId="GYQsg62q10JFikHcoI2Q69Na24R8Cm8yR4oHBvFBqr8=" providerId="None" clId="Web-{5C0EA8EA-3922-4B14-930B-309D57B01DD0}" dt="2024-12-13T04:40:03.517" v="8"/>
          <ac:spMkLst>
            <pc:docMk/>
            <pc:sldMk cId="162600169" sldId="280"/>
            <ac:spMk id="11" creationId="{BAB3E857-9583-C015-9473-EA702F86F9EE}"/>
          </ac:spMkLst>
        </pc:spChg>
      </pc:sldChg>
      <pc:sldChg chg="modSp">
        <pc:chgData name="Haley Brown" userId="GYQsg62q10JFikHcoI2Q69Na24R8Cm8yR4oHBvFBqr8=" providerId="None" clId="Web-{5C0EA8EA-3922-4B14-930B-309D57B01DD0}" dt="2024-12-13T04:43:32.024" v="46"/>
        <pc:sldMkLst>
          <pc:docMk/>
          <pc:sldMk cId="0" sldId="711"/>
        </pc:sldMkLst>
        <pc:grpChg chg="mod">
          <ac:chgData name="Haley Brown" userId="GYQsg62q10JFikHcoI2Q69Na24R8Cm8yR4oHBvFBqr8=" providerId="None" clId="Web-{5C0EA8EA-3922-4B14-930B-309D57B01DD0}" dt="2024-12-13T04:41:22.676" v="23"/>
          <ac:grpSpMkLst>
            <pc:docMk/>
            <pc:sldMk cId="0" sldId="711"/>
            <ac:grpSpMk id="64515" creationId="{180B9B7C-C128-4626-B273-0A403BF69187}"/>
          </ac:grpSpMkLst>
        </pc:grpChg>
        <pc:grpChg chg="mod">
          <ac:chgData name="Haley Brown" userId="GYQsg62q10JFikHcoI2Q69Na24R8Cm8yR4oHBvFBqr8=" providerId="None" clId="Web-{5C0EA8EA-3922-4B14-930B-309D57B01DD0}" dt="2024-12-13T04:42:37.553" v="37"/>
          <ac:grpSpMkLst>
            <pc:docMk/>
            <pc:sldMk cId="0" sldId="711"/>
            <ac:grpSpMk id="64517" creationId="{802057CD-1B36-4C26-BFA2-DCEA30C7E280}"/>
          </ac:grpSpMkLst>
        </pc:grpChg>
        <pc:grpChg chg="mod">
          <ac:chgData name="Haley Brown" userId="GYQsg62q10JFikHcoI2Q69Na24R8Cm8yR4oHBvFBqr8=" providerId="None" clId="Web-{5C0EA8EA-3922-4B14-930B-309D57B01DD0}" dt="2024-12-13T04:43:02.288" v="40"/>
          <ac:grpSpMkLst>
            <pc:docMk/>
            <pc:sldMk cId="0" sldId="711"/>
            <ac:grpSpMk id="64518" creationId="{EEB919B8-33FD-4A3D-8E55-452C0BE2CD27}"/>
          </ac:grpSpMkLst>
        </pc:grpChg>
        <pc:grpChg chg="mod">
          <ac:chgData name="Haley Brown" userId="GYQsg62q10JFikHcoI2Q69Na24R8Cm8yR4oHBvFBqr8=" providerId="None" clId="Web-{5C0EA8EA-3922-4B14-930B-309D57B01DD0}" dt="2024-12-13T04:43:32.024" v="46"/>
          <ac:grpSpMkLst>
            <pc:docMk/>
            <pc:sldMk cId="0" sldId="711"/>
            <ac:grpSpMk id="64519" creationId="{DF800B6E-F15C-457C-86AE-F71C1AF404BB}"/>
          </ac:grpSpMkLst>
        </pc:grpChg>
      </pc:sldChg>
      <pc:sldChg chg="modSp">
        <pc:chgData name="Haley Brown" userId="GYQsg62q10JFikHcoI2Q69Na24R8Cm8yR4oHBvFBqr8=" providerId="None" clId="Web-{5C0EA8EA-3922-4B14-930B-309D57B01DD0}" dt="2024-12-13T04:46:03.934" v="66"/>
        <pc:sldMkLst>
          <pc:docMk/>
          <pc:sldMk cId="0" sldId="870"/>
        </pc:sldMkLst>
        <pc:grpChg chg="mod">
          <ac:chgData name="Haley Brown" userId="GYQsg62q10JFikHcoI2Q69Na24R8Cm8yR4oHBvFBqr8=" providerId="None" clId="Web-{5C0EA8EA-3922-4B14-930B-309D57B01DD0}" dt="2024-12-13T04:46:03.934" v="66"/>
          <ac:grpSpMkLst>
            <pc:docMk/>
            <pc:sldMk cId="0" sldId="870"/>
            <ac:grpSpMk id="63492" creationId="{2F351DEB-9657-4CCF-8345-CE16050344F6}"/>
          </ac:grpSpMkLst>
        </pc:grpChg>
      </pc:sldChg>
      <pc:sldChg chg="modSp">
        <pc:chgData name="Haley Brown" userId="GYQsg62q10JFikHcoI2Q69Na24R8Cm8yR4oHBvFBqr8=" providerId="None" clId="Web-{5C0EA8EA-3922-4B14-930B-309D57B01DD0}" dt="2024-12-13T04:51:07.163" v="111"/>
        <pc:sldMkLst>
          <pc:docMk/>
          <pc:sldMk cId="1415417881" sldId="4562"/>
        </pc:sldMkLst>
        <pc:graphicFrameChg chg="mod">
          <ac:chgData name="Haley Brown" userId="GYQsg62q10JFikHcoI2Q69Na24R8Cm8yR4oHBvFBqr8=" providerId="None" clId="Web-{5C0EA8EA-3922-4B14-930B-309D57B01DD0}" dt="2024-12-13T04:51:07.163" v="111"/>
          <ac:graphicFrameMkLst>
            <pc:docMk/>
            <pc:sldMk cId="1415417881" sldId="4562"/>
            <ac:graphicFrameMk id="11" creationId="{027C4BAE-FAC3-02BE-2668-A82C70FE3FC3}"/>
          </ac:graphicFrameMkLst>
        </pc:graphicFrameChg>
      </pc:sldChg>
      <pc:sldChg chg="modSp">
        <pc:chgData name="Haley Brown" userId="GYQsg62q10JFikHcoI2Q69Na24R8Cm8yR4oHBvFBqr8=" providerId="None" clId="Web-{5C0EA8EA-3922-4B14-930B-309D57B01DD0}" dt="2024-12-13T04:56:09.453" v="142"/>
        <pc:sldMkLst>
          <pc:docMk/>
          <pc:sldMk cId="1836305526" sldId="4618"/>
        </pc:sldMkLst>
        <pc:picChg chg="mod">
          <ac:chgData name="Haley Brown" userId="GYQsg62q10JFikHcoI2Q69Na24R8Cm8yR4oHBvFBqr8=" providerId="None" clId="Web-{5C0EA8EA-3922-4B14-930B-309D57B01DD0}" dt="2024-12-13T04:48:31.314" v="91"/>
          <ac:picMkLst>
            <pc:docMk/>
            <pc:sldMk cId="1836305526" sldId="4618"/>
            <ac:picMk id="4" creationId="{46838EEE-625C-EAAD-65F7-44847076D8B3}"/>
          </ac:picMkLst>
        </pc:picChg>
        <pc:picChg chg="mod">
          <ac:chgData name="Haley Brown" userId="GYQsg62q10JFikHcoI2Q69Na24R8Cm8yR4oHBvFBqr8=" providerId="None" clId="Web-{5C0EA8EA-3922-4B14-930B-309D57B01DD0}" dt="2024-12-13T04:56:09.453" v="142"/>
          <ac:picMkLst>
            <pc:docMk/>
            <pc:sldMk cId="1836305526" sldId="4618"/>
            <ac:picMk id="6" creationId="{F7C1A19B-C376-8F9C-26C2-1330C96464D2}"/>
          </ac:picMkLst>
        </pc:picChg>
      </pc:sldChg>
      <pc:sldChg chg="modSp">
        <pc:chgData name="Haley Brown" userId="GYQsg62q10JFikHcoI2Q69Na24R8Cm8yR4oHBvFBqr8=" providerId="None" clId="Web-{5C0EA8EA-3922-4B14-930B-309D57B01DD0}" dt="2024-12-13T04:47:12.171" v="80"/>
        <pc:sldMkLst>
          <pc:docMk/>
          <pc:sldMk cId="1266927065" sldId="4620"/>
        </pc:sldMkLst>
        <pc:graphicFrameChg chg="mod">
          <ac:chgData name="Haley Brown" userId="GYQsg62q10JFikHcoI2Q69Na24R8Cm8yR4oHBvFBqr8=" providerId="None" clId="Web-{5C0EA8EA-3922-4B14-930B-309D57B01DD0}" dt="2024-12-13T04:47:12.171" v="80"/>
          <ac:graphicFrameMkLst>
            <pc:docMk/>
            <pc:sldMk cId="1266927065" sldId="4620"/>
            <ac:graphicFrameMk id="4" creationId="{FD50B17E-4153-F5D1-E393-DFEFE8D16EB8}"/>
          </ac:graphicFrameMkLst>
        </pc:graphicFrameChg>
      </pc:sldChg>
      <pc:sldChg chg="modSp">
        <pc:chgData name="Haley Brown" userId="GYQsg62q10JFikHcoI2Q69Na24R8Cm8yR4oHBvFBqr8=" providerId="None" clId="Web-{5C0EA8EA-3922-4B14-930B-309D57B01DD0}" dt="2024-12-13T04:54:48.888" v="130"/>
        <pc:sldMkLst>
          <pc:docMk/>
          <pc:sldMk cId="2567377967" sldId="4624"/>
        </pc:sldMkLst>
        <pc:picChg chg="mod">
          <ac:chgData name="Haley Brown" userId="GYQsg62q10JFikHcoI2Q69Na24R8Cm8yR4oHBvFBqr8=" providerId="None" clId="Web-{5C0EA8EA-3922-4B14-930B-309D57B01DD0}" dt="2024-12-13T04:54:48.888" v="130"/>
          <ac:picMkLst>
            <pc:docMk/>
            <pc:sldMk cId="2567377967" sldId="4624"/>
            <ac:picMk id="7" creationId="{7EF6B50D-5A06-C34A-363A-96F6E03F843B}"/>
          </ac:picMkLst>
        </pc:picChg>
      </pc:sldChg>
    </pc:docChg>
  </pc:docChgLst>
  <pc:docChgLst>
    <pc:chgData name="Erin Chaparro" userId="rro10kQW9fmYUadTkZhjyGDn5Pa2AwRODS6KbG+HkXY=" providerId="None" clId="Web-{595C3C7A-15D4-442A-9C89-38AC3C2CC360}"/>
    <pc:docChg chg="addSld modSld">
      <pc:chgData name="Erin Chaparro" userId="rro10kQW9fmYUadTkZhjyGDn5Pa2AwRODS6KbG+HkXY=" providerId="None" clId="Web-{595C3C7A-15D4-442A-9C89-38AC3C2CC360}" dt="2024-12-10T12:18:58.197" v="4" actId="20577"/>
      <pc:docMkLst>
        <pc:docMk/>
      </pc:docMkLst>
      <pc:sldChg chg="modSp">
        <pc:chgData name="Erin Chaparro" userId="rro10kQW9fmYUadTkZhjyGDn5Pa2AwRODS6KbG+HkXY=" providerId="None" clId="Web-{595C3C7A-15D4-442A-9C89-38AC3C2CC360}" dt="2024-12-10T12:18:58.197" v="4" actId="20577"/>
        <pc:sldMkLst>
          <pc:docMk/>
          <pc:sldMk cId="1698748407" sldId="4622"/>
        </pc:sldMkLst>
        <pc:spChg chg="mod">
          <ac:chgData name="Erin Chaparro" userId="rro10kQW9fmYUadTkZhjyGDn5Pa2AwRODS6KbG+HkXY=" providerId="None" clId="Web-{595C3C7A-15D4-442A-9C89-38AC3C2CC360}" dt="2024-12-10T12:18:58.197" v="4" actId="20577"/>
          <ac:spMkLst>
            <pc:docMk/>
            <pc:sldMk cId="1698748407" sldId="4622"/>
            <ac:spMk id="3" creationId="{646F15C1-2FEE-397C-FB48-74970501D8BF}"/>
          </ac:spMkLst>
        </pc:spChg>
      </pc:sldChg>
      <pc:sldChg chg="delSp add">
        <pc:chgData name="Erin Chaparro" userId="rro10kQW9fmYUadTkZhjyGDn5Pa2AwRODS6KbG+HkXY=" providerId="None" clId="Web-{595C3C7A-15D4-442A-9C89-38AC3C2CC360}" dt="2024-12-10T12:18:15.477" v="1"/>
        <pc:sldMkLst>
          <pc:docMk/>
          <pc:sldMk cId="2567377967" sldId="4624"/>
        </pc:sldMkLst>
        <pc:spChg chg="del">
          <ac:chgData name="Erin Chaparro" userId="rro10kQW9fmYUadTkZhjyGDn5Pa2AwRODS6KbG+HkXY=" providerId="None" clId="Web-{595C3C7A-15D4-442A-9C89-38AC3C2CC360}" dt="2024-12-10T12:18:15.477" v="1"/>
          <ac:spMkLst>
            <pc:docMk/>
            <pc:sldMk cId="2567377967" sldId="4624"/>
            <ac:spMk id="10" creationId="{4B6C03F5-50FB-87AD-FB1D-E1A4FA19E76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6B01CA-1464-4808-972C-C1B547AB6015}"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BA47445F-4CF3-4335-A6DC-7CD48C874C05}">
      <dgm:prSet phldrT="[Text]"/>
      <dgm:spPr>
        <a:solidFill>
          <a:schemeClr val="bg2">
            <a:lumMod val="75000"/>
          </a:schemeClr>
        </a:solidFill>
      </dgm:spPr>
      <dgm:t>
        <a:bodyPr/>
        <a:lstStyle/>
        <a:p>
          <a:pPr>
            <a:lnSpc>
              <a:spcPct val="100000"/>
            </a:lnSpc>
          </a:pPr>
          <a:r>
            <a:rPr lang="en-US" b="1" dirty="0"/>
            <a:t>Climate</a:t>
          </a:r>
        </a:p>
      </dgm:t>
      <dgm:extLst>
        <a:ext uri="{E40237B7-FDA0-4F09-8148-C483321AD2D9}">
          <dgm14:cNvPr xmlns:dgm14="http://schemas.microsoft.com/office/drawing/2010/diagram" id="0" name="" descr="Three words over shapes: Climate, Connectedness, Disclosure, citation Cornell et all (2016)"/>
        </a:ext>
      </dgm:extLst>
    </dgm:pt>
    <dgm:pt modelId="{82CF7F24-58E9-459B-A8E3-D63C15867782}" type="parTrans" cxnId="{2782BE7E-A96D-43F6-BE97-B0EDD7858FFC}">
      <dgm:prSet/>
      <dgm:spPr/>
      <dgm:t>
        <a:bodyPr/>
        <a:lstStyle/>
        <a:p>
          <a:endParaRPr lang="en-US"/>
        </a:p>
      </dgm:t>
    </dgm:pt>
    <dgm:pt modelId="{B8072A2A-AF0E-4C43-B9E4-DD15C2C7C18C}" type="sibTrans" cxnId="{2782BE7E-A96D-43F6-BE97-B0EDD7858FFC}">
      <dgm:prSet/>
      <dgm:spPr/>
      <dgm:t>
        <a:bodyPr/>
        <a:lstStyle/>
        <a:p>
          <a:endParaRPr lang="en-US"/>
        </a:p>
      </dgm:t>
    </dgm:pt>
    <dgm:pt modelId="{39E06F1F-6EBE-422B-B6A3-68663AFA98CD}">
      <dgm:prSet phldrT="[Text]"/>
      <dgm:spPr>
        <a:solidFill>
          <a:schemeClr val="bg2">
            <a:lumMod val="75000"/>
          </a:schemeClr>
        </a:solidFill>
      </dgm:spPr>
      <dgm:t>
        <a:bodyPr/>
        <a:lstStyle/>
        <a:p>
          <a:pPr>
            <a:lnSpc>
              <a:spcPct val="100000"/>
            </a:lnSpc>
          </a:pPr>
          <a:r>
            <a:rPr lang="en-US" b="1" dirty="0"/>
            <a:t>Connectedness</a:t>
          </a:r>
        </a:p>
      </dgm:t>
    </dgm:pt>
    <dgm:pt modelId="{8A3FA9C5-7ACC-4D8C-87C4-7D578F378CD4}" type="parTrans" cxnId="{504B6A57-FA4B-4166-A3D3-BA4E95722B12}">
      <dgm:prSet/>
      <dgm:spPr/>
      <dgm:t>
        <a:bodyPr/>
        <a:lstStyle/>
        <a:p>
          <a:endParaRPr lang="en-US"/>
        </a:p>
      </dgm:t>
    </dgm:pt>
    <dgm:pt modelId="{35482F1B-1358-4904-85D1-5C1C741CD367}" type="sibTrans" cxnId="{504B6A57-FA4B-4166-A3D3-BA4E95722B12}">
      <dgm:prSet/>
      <dgm:spPr/>
      <dgm:t>
        <a:bodyPr/>
        <a:lstStyle/>
        <a:p>
          <a:endParaRPr lang="en-US"/>
        </a:p>
      </dgm:t>
    </dgm:pt>
    <dgm:pt modelId="{D13263EA-EEC7-44CD-9EB0-6EDCB3B4F306}">
      <dgm:prSet phldrT="[Text]"/>
      <dgm:spPr>
        <a:solidFill>
          <a:schemeClr val="bg2">
            <a:lumMod val="75000"/>
          </a:schemeClr>
        </a:solidFill>
      </dgm:spPr>
      <dgm:t>
        <a:bodyPr/>
        <a:lstStyle/>
        <a:p>
          <a:pPr>
            <a:lnSpc>
              <a:spcPct val="100000"/>
            </a:lnSpc>
          </a:pPr>
          <a:r>
            <a:rPr lang="en-US" b="1" dirty="0"/>
            <a:t>Disclosure</a:t>
          </a:r>
        </a:p>
      </dgm:t>
    </dgm:pt>
    <dgm:pt modelId="{B3FC294E-563E-4914-89DD-7BC02E0E67C8}" type="parTrans" cxnId="{3E387497-FCBE-48BB-85B2-EBA96BC12838}">
      <dgm:prSet/>
      <dgm:spPr/>
      <dgm:t>
        <a:bodyPr/>
        <a:lstStyle/>
        <a:p>
          <a:endParaRPr lang="en-US"/>
        </a:p>
      </dgm:t>
    </dgm:pt>
    <dgm:pt modelId="{D4788184-D170-41E9-A6A3-7E9B3A96CC7C}" type="sibTrans" cxnId="{3E387497-FCBE-48BB-85B2-EBA96BC12838}">
      <dgm:prSet/>
      <dgm:spPr/>
      <dgm:t>
        <a:bodyPr/>
        <a:lstStyle/>
        <a:p>
          <a:endParaRPr lang="en-US"/>
        </a:p>
      </dgm:t>
    </dgm:pt>
    <dgm:pt modelId="{FFA0C805-BBBC-40A6-8E52-FEA1FE2F6C19}" type="pres">
      <dgm:prSet presAssocID="{A66B01CA-1464-4808-972C-C1B547AB6015}" presName="Name0" presStyleCnt="0">
        <dgm:presLayoutVars>
          <dgm:dir/>
          <dgm:animLvl val="lvl"/>
          <dgm:resizeHandles val="exact"/>
        </dgm:presLayoutVars>
      </dgm:prSet>
      <dgm:spPr/>
    </dgm:pt>
    <dgm:pt modelId="{4EC74D22-9CDF-4D0E-BBB6-403135B91E15}" type="pres">
      <dgm:prSet presAssocID="{BA47445F-4CF3-4335-A6DC-7CD48C874C05}" presName="parTxOnly" presStyleLbl="node1" presStyleIdx="0" presStyleCnt="3">
        <dgm:presLayoutVars>
          <dgm:chMax val="0"/>
          <dgm:chPref val="0"/>
          <dgm:bulletEnabled val="1"/>
        </dgm:presLayoutVars>
      </dgm:prSet>
      <dgm:spPr/>
    </dgm:pt>
    <dgm:pt modelId="{19332C4D-43C0-4B92-85DB-AECB8484396E}" type="pres">
      <dgm:prSet presAssocID="{B8072A2A-AF0E-4C43-B9E4-DD15C2C7C18C}" presName="parTxOnlySpace" presStyleCnt="0"/>
      <dgm:spPr/>
    </dgm:pt>
    <dgm:pt modelId="{299E3140-CEF6-490B-87CC-D0501BCC458B}" type="pres">
      <dgm:prSet presAssocID="{39E06F1F-6EBE-422B-B6A3-68663AFA98CD}" presName="parTxOnly" presStyleLbl="node1" presStyleIdx="1" presStyleCnt="3">
        <dgm:presLayoutVars>
          <dgm:chMax val="0"/>
          <dgm:chPref val="0"/>
          <dgm:bulletEnabled val="1"/>
        </dgm:presLayoutVars>
      </dgm:prSet>
      <dgm:spPr/>
    </dgm:pt>
    <dgm:pt modelId="{54A47FE8-2287-489B-A92A-5EC8C46BE762}" type="pres">
      <dgm:prSet presAssocID="{35482F1B-1358-4904-85D1-5C1C741CD367}" presName="parTxOnlySpace" presStyleCnt="0"/>
      <dgm:spPr/>
    </dgm:pt>
    <dgm:pt modelId="{8374EA51-95F4-4147-B723-C8ACBAC276DD}" type="pres">
      <dgm:prSet presAssocID="{D13263EA-EEC7-44CD-9EB0-6EDCB3B4F306}" presName="parTxOnly" presStyleLbl="node1" presStyleIdx="2" presStyleCnt="3">
        <dgm:presLayoutVars>
          <dgm:chMax val="0"/>
          <dgm:chPref val="0"/>
          <dgm:bulletEnabled val="1"/>
        </dgm:presLayoutVars>
      </dgm:prSet>
      <dgm:spPr/>
    </dgm:pt>
  </dgm:ptLst>
  <dgm:cxnLst>
    <dgm:cxn modelId="{504B6A57-FA4B-4166-A3D3-BA4E95722B12}" srcId="{A66B01CA-1464-4808-972C-C1B547AB6015}" destId="{39E06F1F-6EBE-422B-B6A3-68663AFA98CD}" srcOrd="1" destOrd="0" parTransId="{8A3FA9C5-7ACC-4D8C-87C4-7D578F378CD4}" sibTransId="{35482F1B-1358-4904-85D1-5C1C741CD367}"/>
    <dgm:cxn modelId="{2782BE7E-A96D-43F6-BE97-B0EDD7858FFC}" srcId="{A66B01CA-1464-4808-972C-C1B547AB6015}" destId="{BA47445F-4CF3-4335-A6DC-7CD48C874C05}" srcOrd="0" destOrd="0" parTransId="{82CF7F24-58E9-459B-A8E3-D63C15867782}" sibTransId="{B8072A2A-AF0E-4C43-B9E4-DD15C2C7C18C}"/>
    <dgm:cxn modelId="{3E387497-FCBE-48BB-85B2-EBA96BC12838}" srcId="{A66B01CA-1464-4808-972C-C1B547AB6015}" destId="{D13263EA-EEC7-44CD-9EB0-6EDCB3B4F306}" srcOrd="2" destOrd="0" parTransId="{B3FC294E-563E-4914-89DD-7BC02E0E67C8}" sibTransId="{D4788184-D170-41E9-A6A3-7E9B3A96CC7C}"/>
    <dgm:cxn modelId="{BBD68DB4-A3C2-416E-8B4C-97350E602350}" type="presOf" srcId="{D13263EA-EEC7-44CD-9EB0-6EDCB3B4F306}" destId="{8374EA51-95F4-4147-B723-C8ACBAC276DD}" srcOrd="0" destOrd="0" presId="urn:microsoft.com/office/officeart/2005/8/layout/chevron1"/>
    <dgm:cxn modelId="{F4E722B9-FB4D-41F8-8B3B-FB06C83036C0}" type="presOf" srcId="{39E06F1F-6EBE-422B-B6A3-68663AFA98CD}" destId="{299E3140-CEF6-490B-87CC-D0501BCC458B}" srcOrd="0" destOrd="0" presId="urn:microsoft.com/office/officeart/2005/8/layout/chevron1"/>
    <dgm:cxn modelId="{951F14DC-E181-4BCF-B54B-78CDCC6526FC}" type="presOf" srcId="{BA47445F-4CF3-4335-A6DC-7CD48C874C05}" destId="{4EC74D22-9CDF-4D0E-BBB6-403135B91E15}" srcOrd="0" destOrd="0" presId="urn:microsoft.com/office/officeart/2005/8/layout/chevron1"/>
    <dgm:cxn modelId="{24598AF7-2D73-4081-83B8-792F7EDF7257}" type="presOf" srcId="{A66B01CA-1464-4808-972C-C1B547AB6015}" destId="{FFA0C805-BBBC-40A6-8E52-FEA1FE2F6C19}" srcOrd="0" destOrd="0" presId="urn:microsoft.com/office/officeart/2005/8/layout/chevron1"/>
    <dgm:cxn modelId="{89FE9715-789C-4BAC-9592-9FE779C27F59}" type="presParOf" srcId="{FFA0C805-BBBC-40A6-8E52-FEA1FE2F6C19}" destId="{4EC74D22-9CDF-4D0E-BBB6-403135B91E15}" srcOrd="0" destOrd="0" presId="urn:microsoft.com/office/officeart/2005/8/layout/chevron1"/>
    <dgm:cxn modelId="{23AE4FFA-D061-4F45-A2A3-95F2ACC16BE7}" type="presParOf" srcId="{FFA0C805-BBBC-40A6-8E52-FEA1FE2F6C19}" destId="{19332C4D-43C0-4B92-85DB-AECB8484396E}" srcOrd="1" destOrd="0" presId="urn:microsoft.com/office/officeart/2005/8/layout/chevron1"/>
    <dgm:cxn modelId="{7354AA16-C21A-44E8-8ED3-854409E241AC}" type="presParOf" srcId="{FFA0C805-BBBC-40A6-8E52-FEA1FE2F6C19}" destId="{299E3140-CEF6-490B-87CC-D0501BCC458B}" srcOrd="2" destOrd="0" presId="urn:microsoft.com/office/officeart/2005/8/layout/chevron1"/>
    <dgm:cxn modelId="{5C8D59F1-0111-4383-A1B6-7F904A56C17D}" type="presParOf" srcId="{FFA0C805-BBBC-40A6-8E52-FEA1FE2F6C19}" destId="{54A47FE8-2287-489B-A92A-5EC8C46BE762}" srcOrd="3" destOrd="0" presId="urn:microsoft.com/office/officeart/2005/8/layout/chevron1"/>
    <dgm:cxn modelId="{E7902DD4-5E91-4F66-8719-C48D7011C8A1}" type="presParOf" srcId="{FFA0C805-BBBC-40A6-8E52-FEA1FE2F6C19}" destId="{8374EA51-95F4-4147-B723-C8ACBAC276DD}" srcOrd="4" destOrd="0" presId="urn:microsoft.com/office/officeart/2005/8/layout/chevron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80DEC5-D805-4D7F-A61A-BE4CC745C907}" type="doc">
      <dgm:prSet loTypeId="urn:microsoft.com/office/officeart/2005/8/layout/hierarchy3" loCatId="hierarchy" qsTypeId="urn:microsoft.com/office/officeart/2005/8/quickstyle/simple1" qsCatId="simple" csTypeId="urn:microsoft.com/office/officeart/2005/8/colors/colorful1" csCatId="colorful" phldr="1"/>
      <dgm:spPr/>
      <dgm:t>
        <a:bodyPr/>
        <a:lstStyle/>
        <a:p>
          <a:endParaRPr lang="en-US"/>
        </a:p>
      </dgm:t>
    </dgm:pt>
    <dgm:pt modelId="{1590E2D5-23BA-442E-BC37-87F9C5FA7A03}">
      <dgm:prSet phldrT="[Text]"/>
      <dgm:spPr>
        <a:solidFill>
          <a:schemeClr val="bg2">
            <a:lumMod val="75000"/>
          </a:schemeClr>
        </a:solidFill>
      </dgm:spPr>
      <dgm:t>
        <a:bodyPr/>
        <a:lstStyle/>
        <a:p>
          <a:r>
            <a:rPr lang="en-US"/>
            <a:t>Educator well-being influences how staff feel:</a:t>
          </a:r>
        </a:p>
      </dgm:t>
    </dgm:pt>
    <dgm:pt modelId="{7EEDED43-41C9-4E1B-955F-86D32B4B2E6F}" type="parTrans" cxnId="{A4159DE3-C954-4EF0-8D28-A11BEC1BAEEF}">
      <dgm:prSet/>
      <dgm:spPr/>
      <dgm:t>
        <a:bodyPr/>
        <a:lstStyle/>
        <a:p>
          <a:endParaRPr lang="en-US"/>
        </a:p>
      </dgm:t>
    </dgm:pt>
    <dgm:pt modelId="{676C2CE9-3468-443D-9A21-CA05F18C51A8}" type="sibTrans" cxnId="{A4159DE3-C954-4EF0-8D28-A11BEC1BAEEF}">
      <dgm:prSet/>
      <dgm:spPr/>
      <dgm:t>
        <a:bodyPr/>
        <a:lstStyle/>
        <a:p>
          <a:endParaRPr lang="en-US"/>
        </a:p>
      </dgm:t>
    </dgm:pt>
    <dgm:pt modelId="{69A62FA0-B08A-44F2-99C2-CCD28326BE5B}">
      <dgm:prSet phldrT="[Text]" custT="1"/>
      <dgm:spPr/>
      <dgm:t>
        <a:bodyPr/>
        <a:lstStyle/>
        <a:p>
          <a:r>
            <a:rPr lang="en-US" sz="2000"/>
            <a:t>Day to day</a:t>
          </a:r>
        </a:p>
      </dgm:t>
      <dgm:extLst>
        <a:ext uri="{E40237B7-FDA0-4F09-8148-C483321AD2D9}">
          <dgm14:cNvPr xmlns:dgm14="http://schemas.microsoft.com/office/drawing/2010/diagram" id="0" name="" descr="Description of educator well being"/>
        </a:ext>
      </dgm:extLst>
    </dgm:pt>
    <dgm:pt modelId="{BE7043C3-94B2-4572-8A1B-693CA1E7C81C}" type="parTrans" cxnId="{655E9009-2AE7-41B0-B1EC-07679F776FC8}">
      <dgm:prSet/>
      <dgm:spPr/>
      <dgm:t>
        <a:bodyPr/>
        <a:lstStyle/>
        <a:p>
          <a:endParaRPr lang="en-US"/>
        </a:p>
      </dgm:t>
    </dgm:pt>
    <dgm:pt modelId="{6C82A61C-A90E-4291-BAE6-9B29BA0DD0C4}" type="sibTrans" cxnId="{655E9009-2AE7-41B0-B1EC-07679F776FC8}">
      <dgm:prSet/>
      <dgm:spPr/>
      <dgm:t>
        <a:bodyPr/>
        <a:lstStyle/>
        <a:p>
          <a:endParaRPr lang="en-US"/>
        </a:p>
      </dgm:t>
    </dgm:pt>
    <dgm:pt modelId="{3A803666-59C0-42A7-838D-E1B5F9875595}">
      <dgm:prSet phldrT="[Text]" custT="1"/>
      <dgm:spPr/>
      <dgm:t>
        <a:bodyPr/>
        <a:lstStyle/>
        <a:p>
          <a:r>
            <a:rPr lang="en-US" sz="2000" dirty="0"/>
            <a:t>About their ability to do </a:t>
          </a:r>
        </a:p>
        <a:p>
          <a:r>
            <a:rPr lang="en-US" sz="2000" dirty="0"/>
            <a:t>their job</a:t>
          </a:r>
        </a:p>
      </dgm:t>
    </dgm:pt>
    <dgm:pt modelId="{E3BCD77F-8911-4800-B7CE-EDA6BB0EF6C3}" type="parTrans" cxnId="{FF1869AC-DC0B-4081-87A6-41C7325E6D16}">
      <dgm:prSet/>
      <dgm:spPr/>
      <dgm:t>
        <a:bodyPr/>
        <a:lstStyle/>
        <a:p>
          <a:endParaRPr lang="en-US"/>
        </a:p>
      </dgm:t>
    </dgm:pt>
    <dgm:pt modelId="{8551482F-1EF2-411C-903F-70A94A9AEB81}" type="sibTrans" cxnId="{FF1869AC-DC0B-4081-87A6-41C7325E6D16}">
      <dgm:prSet/>
      <dgm:spPr/>
      <dgm:t>
        <a:bodyPr/>
        <a:lstStyle/>
        <a:p>
          <a:endParaRPr lang="en-US"/>
        </a:p>
      </dgm:t>
    </dgm:pt>
    <dgm:pt modelId="{9A7EE45E-925E-4989-BC48-8CE726E837DC}">
      <dgm:prSet phldrT="[Text]" custT="1"/>
      <dgm:spPr/>
      <dgm:t>
        <a:bodyPr/>
        <a:lstStyle/>
        <a:p>
          <a:r>
            <a:rPr lang="en-US" sz="2000"/>
            <a:t>About their overall physical and mental health</a:t>
          </a:r>
        </a:p>
      </dgm:t>
    </dgm:pt>
    <dgm:pt modelId="{A3B4CE6E-1F53-4EA8-AF6C-1F16384785D2}" type="parTrans" cxnId="{48AA5B90-C167-4FD5-83E9-CAB4F18C46B9}">
      <dgm:prSet/>
      <dgm:spPr/>
      <dgm:t>
        <a:bodyPr/>
        <a:lstStyle/>
        <a:p>
          <a:endParaRPr lang="en-US"/>
        </a:p>
      </dgm:t>
    </dgm:pt>
    <dgm:pt modelId="{96FD1933-1CCB-4187-B47B-033B81F9CD84}" type="sibTrans" cxnId="{48AA5B90-C167-4FD5-83E9-CAB4F18C46B9}">
      <dgm:prSet/>
      <dgm:spPr/>
      <dgm:t>
        <a:bodyPr/>
        <a:lstStyle/>
        <a:p>
          <a:endParaRPr lang="en-US"/>
        </a:p>
      </dgm:t>
    </dgm:pt>
    <dgm:pt modelId="{92B94686-162E-4762-B160-C42D6F0F59E7}" type="pres">
      <dgm:prSet presAssocID="{4E80DEC5-D805-4D7F-A61A-BE4CC745C907}" presName="diagram" presStyleCnt="0">
        <dgm:presLayoutVars>
          <dgm:chPref val="1"/>
          <dgm:dir/>
          <dgm:animOne val="branch"/>
          <dgm:animLvl val="lvl"/>
          <dgm:resizeHandles/>
        </dgm:presLayoutVars>
      </dgm:prSet>
      <dgm:spPr/>
    </dgm:pt>
    <dgm:pt modelId="{FC0E6312-19DC-495F-BE8E-D74B0095E53E}" type="pres">
      <dgm:prSet presAssocID="{1590E2D5-23BA-442E-BC37-87F9C5FA7A03}" presName="root" presStyleCnt="0"/>
      <dgm:spPr/>
    </dgm:pt>
    <dgm:pt modelId="{74393C21-75AB-4810-9CA2-7D62A877F149}" type="pres">
      <dgm:prSet presAssocID="{1590E2D5-23BA-442E-BC37-87F9C5FA7A03}" presName="rootComposite" presStyleCnt="0"/>
      <dgm:spPr/>
    </dgm:pt>
    <dgm:pt modelId="{BF2459CE-90B3-4C67-941E-E8D7B38BAC88}" type="pres">
      <dgm:prSet presAssocID="{1590E2D5-23BA-442E-BC37-87F9C5FA7A03}" presName="rootText" presStyleLbl="node1" presStyleIdx="0" presStyleCnt="1" custScaleX="170956"/>
      <dgm:spPr/>
    </dgm:pt>
    <dgm:pt modelId="{C62CAE97-2236-41B6-A17E-3A331C62772F}" type="pres">
      <dgm:prSet presAssocID="{1590E2D5-23BA-442E-BC37-87F9C5FA7A03}" presName="rootConnector" presStyleLbl="node1" presStyleIdx="0" presStyleCnt="1"/>
      <dgm:spPr/>
    </dgm:pt>
    <dgm:pt modelId="{CE418CE1-C09A-40CC-B251-B7B9F2B423D1}" type="pres">
      <dgm:prSet presAssocID="{1590E2D5-23BA-442E-BC37-87F9C5FA7A03}" presName="childShape" presStyleCnt="0"/>
      <dgm:spPr/>
    </dgm:pt>
    <dgm:pt modelId="{1BC144F9-2035-4DE5-AC65-0DCD60B95B6D}" type="pres">
      <dgm:prSet presAssocID="{BE7043C3-94B2-4572-8A1B-693CA1E7C81C}" presName="Name13" presStyleLbl="parChTrans1D2" presStyleIdx="0" presStyleCnt="3"/>
      <dgm:spPr/>
    </dgm:pt>
    <dgm:pt modelId="{2BF9BC06-DF9E-4008-BAFD-E3CD3AB2CF3A}" type="pres">
      <dgm:prSet presAssocID="{69A62FA0-B08A-44F2-99C2-CCD28326BE5B}" presName="childText" presStyleLbl="bgAcc1" presStyleIdx="0" presStyleCnt="3" custScaleX="230371">
        <dgm:presLayoutVars>
          <dgm:bulletEnabled val="1"/>
        </dgm:presLayoutVars>
      </dgm:prSet>
      <dgm:spPr/>
    </dgm:pt>
    <dgm:pt modelId="{754E98CC-66CA-4439-AB42-6DE019F65740}" type="pres">
      <dgm:prSet presAssocID="{E3BCD77F-8911-4800-B7CE-EDA6BB0EF6C3}" presName="Name13" presStyleLbl="parChTrans1D2" presStyleIdx="1" presStyleCnt="3"/>
      <dgm:spPr/>
    </dgm:pt>
    <dgm:pt modelId="{945F44EB-31CC-40A5-A91B-DE885A433542}" type="pres">
      <dgm:prSet presAssocID="{3A803666-59C0-42A7-838D-E1B5F9875595}" presName="childText" presStyleLbl="bgAcc1" presStyleIdx="1" presStyleCnt="3" custScaleX="230371">
        <dgm:presLayoutVars>
          <dgm:bulletEnabled val="1"/>
        </dgm:presLayoutVars>
      </dgm:prSet>
      <dgm:spPr/>
    </dgm:pt>
    <dgm:pt modelId="{0FE0F753-464D-4406-B1A5-2F1AC2D399F3}" type="pres">
      <dgm:prSet presAssocID="{A3B4CE6E-1F53-4EA8-AF6C-1F16384785D2}" presName="Name13" presStyleLbl="parChTrans1D2" presStyleIdx="2" presStyleCnt="3"/>
      <dgm:spPr/>
    </dgm:pt>
    <dgm:pt modelId="{F4C46CE6-C683-4CC9-BFD4-D0AAD9A8FB59}" type="pres">
      <dgm:prSet presAssocID="{9A7EE45E-925E-4989-BC48-8CE726E837DC}" presName="childText" presStyleLbl="bgAcc1" presStyleIdx="2" presStyleCnt="3" custScaleX="230371">
        <dgm:presLayoutVars>
          <dgm:bulletEnabled val="1"/>
        </dgm:presLayoutVars>
      </dgm:prSet>
      <dgm:spPr/>
    </dgm:pt>
  </dgm:ptLst>
  <dgm:cxnLst>
    <dgm:cxn modelId="{655E9009-2AE7-41B0-B1EC-07679F776FC8}" srcId="{1590E2D5-23BA-442E-BC37-87F9C5FA7A03}" destId="{69A62FA0-B08A-44F2-99C2-CCD28326BE5B}" srcOrd="0" destOrd="0" parTransId="{BE7043C3-94B2-4572-8A1B-693CA1E7C81C}" sibTransId="{6C82A61C-A90E-4291-BAE6-9B29BA0DD0C4}"/>
    <dgm:cxn modelId="{2E0C8C21-7DBA-44EE-A290-70891002484C}" type="presOf" srcId="{4E80DEC5-D805-4D7F-A61A-BE4CC745C907}" destId="{92B94686-162E-4762-B160-C42D6F0F59E7}" srcOrd="0" destOrd="0" presId="urn:microsoft.com/office/officeart/2005/8/layout/hierarchy3"/>
    <dgm:cxn modelId="{ADFA853F-A27E-424E-894B-CD731E596BD3}" type="presOf" srcId="{3A803666-59C0-42A7-838D-E1B5F9875595}" destId="{945F44EB-31CC-40A5-A91B-DE885A433542}" srcOrd="0" destOrd="0" presId="urn:microsoft.com/office/officeart/2005/8/layout/hierarchy3"/>
    <dgm:cxn modelId="{7ED1396B-7B63-4E3D-B6CF-786A4E8D89B4}" type="presOf" srcId="{A3B4CE6E-1F53-4EA8-AF6C-1F16384785D2}" destId="{0FE0F753-464D-4406-B1A5-2F1AC2D399F3}" srcOrd="0" destOrd="0" presId="urn:microsoft.com/office/officeart/2005/8/layout/hierarchy3"/>
    <dgm:cxn modelId="{A262CE6E-E406-4241-B42F-39EAF1714BF4}" type="presOf" srcId="{BE7043C3-94B2-4572-8A1B-693CA1E7C81C}" destId="{1BC144F9-2035-4DE5-AC65-0DCD60B95B6D}" srcOrd="0" destOrd="0" presId="urn:microsoft.com/office/officeart/2005/8/layout/hierarchy3"/>
    <dgm:cxn modelId="{2A8D4472-E701-4076-94AE-FDD561BB6A37}" type="presOf" srcId="{69A62FA0-B08A-44F2-99C2-CCD28326BE5B}" destId="{2BF9BC06-DF9E-4008-BAFD-E3CD3AB2CF3A}" srcOrd="0" destOrd="0" presId="urn:microsoft.com/office/officeart/2005/8/layout/hierarchy3"/>
    <dgm:cxn modelId="{E093DB8C-CB7F-441C-9FA5-80E927F29766}" type="presOf" srcId="{1590E2D5-23BA-442E-BC37-87F9C5FA7A03}" destId="{BF2459CE-90B3-4C67-941E-E8D7B38BAC88}" srcOrd="0" destOrd="0" presId="urn:microsoft.com/office/officeart/2005/8/layout/hierarchy3"/>
    <dgm:cxn modelId="{48AA5B90-C167-4FD5-83E9-CAB4F18C46B9}" srcId="{1590E2D5-23BA-442E-BC37-87F9C5FA7A03}" destId="{9A7EE45E-925E-4989-BC48-8CE726E837DC}" srcOrd="2" destOrd="0" parTransId="{A3B4CE6E-1F53-4EA8-AF6C-1F16384785D2}" sibTransId="{96FD1933-1CCB-4187-B47B-033B81F9CD84}"/>
    <dgm:cxn modelId="{FF1869AC-DC0B-4081-87A6-41C7325E6D16}" srcId="{1590E2D5-23BA-442E-BC37-87F9C5FA7A03}" destId="{3A803666-59C0-42A7-838D-E1B5F9875595}" srcOrd="1" destOrd="0" parTransId="{E3BCD77F-8911-4800-B7CE-EDA6BB0EF6C3}" sibTransId="{8551482F-1EF2-411C-903F-70A94A9AEB81}"/>
    <dgm:cxn modelId="{A4159DE3-C954-4EF0-8D28-A11BEC1BAEEF}" srcId="{4E80DEC5-D805-4D7F-A61A-BE4CC745C907}" destId="{1590E2D5-23BA-442E-BC37-87F9C5FA7A03}" srcOrd="0" destOrd="0" parTransId="{7EEDED43-41C9-4E1B-955F-86D32B4B2E6F}" sibTransId="{676C2CE9-3468-443D-9A21-CA05F18C51A8}"/>
    <dgm:cxn modelId="{E42D3FF1-4E6C-4960-9404-91E36E358176}" type="presOf" srcId="{9A7EE45E-925E-4989-BC48-8CE726E837DC}" destId="{F4C46CE6-C683-4CC9-BFD4-D0AAD9A8FB59}" srcOrd="0" destOrd="0" presId="urn:microsoft.com/office/officeart/2005/8/layout/hierarchy3"/>
    <dgm:cxn modelId="{A1815AF5-CFA7-4BA2-8CFC-FBA9A4F60EF6}" type="presOf" srcId="{1590E2D5-23BA-442E-BC37-87F9C5FA7A03}" destId="{C62CAE97-2236-41B6-A17E-3A331C62772F}" srcOrd="1" destOrd="0" presId="urn:microsoft.com/office/officeart/2005/8/layout/hierarchy3"/>
    <dgm:cxn modelId="{CB2410F8-8CB8-4974-B585-81DF4D224CD1}" type="presOf" srcId="{E3BCD77F-8911-4800-B7CE-EDA6BB0EF6C3}" destId="{754E98CC-66CA-4439-AB42-6DE019F65740}" srcOrd="0" destOrd="0" presId="urn:microsoft.com/office/officeart/2005/8/layout/hierarchy3"/>
    <dgm:cxn modelId="{2541A8EC-E6C6-4DC7-B310-9DE383D6F2B1}" type="presParOf" srcId="{92B94686-162E-4762-B160-C42D6F0F59E7}" destId="{FC0E6312-19DC-495F-BE8E-D74B0095E53E}" srcOrd="0" destOrd="0" presId="urn:microsoft.com/office/officeart/2005/8/layout/hierarchy3"/>
    <dgm:cxn modelId="{F5F19181-1392-46D6-98CD-63E91940CBC2}" type="presParOf" srcId="{FC0E6312-19DC-495F-BE8E-D74B0095E53E}" destId="{74393C21-75AB-4810-9CA2-7D62A877F149}" srcOrd="0" destOrd="0" presId="urn:microsoft.com/office/officeart/2005/8/layout/hierarchy3"/>
    <dgm:cxn modelId="{D63711A8-2450-48AE-B93B-C66C393147B4}" type="presParOf" srcId="{74393C21-75AB-4810-9CA2-7D62A877F149}" destId="{BF2459CE-90B3-4C67-941E-E8D7B38BAC88}" srcOrd="0" destOrd="0" presId="urn:microsoft.com/office/officeart/2005/8/layout/hierarchy3"/>
    <dgm:cxn modelId="{567E2877-EBF8-451D-8A2E-F0623A59B833}" type="presParOf" srcId="{74393C21-75AB-4810-9CA2-7D62A877F149}" destId="{C62CAE97-2236-41B6-A17E-3A331C62772F}" srcOrd="1" destOrd="0" presId="urn:microsoft.com/office/officeart/2005/8/layout/hierarchy3"/>
    <dgm:cxn modelId="{813D1427-E82C-4862-A7B8-11396E5240A8}" type="presParOf" srcId="{FC0E6312-19DC-495F-BE8E-D74B0095E53E}" destId="{CE418CE1-C09A-40CC-B251-B7B9F2B423D1}" srcOrd="1" destOrd="0" presId="urn:microsoft.com/office/officeart/2005/8/layout/hierarchy3"/>
    <dgm:cxn modelId="{5BD1F0D6-130F-4EB2-9818-8B72B03BAFFF}" type="presParOf" srcId="{CE418CE1-C09A-40CC-B251-B7B9F2B423D1}" destId="{1BC144F9-2035-4DE5-AC65-0DCD60B95B6D}" srcOrd="0" destOrd="0" presId="urn:microsoft.com/office/officeart/2005/8/layout/hierarchy3"/>
    <dgm:cxn modelId="{90FA817F-B4E0-4130-8AF5-8A764836AEBD}" type="presParOf" srcId="{CE418CE1-C09A-40CC-B251-B7B9F2B423D1}" destId="{2BF9BC06-DF9E-4008-BAFD-E3CD3AB2CF3A}" srcOrd="1" destOrd="0" presId="urn:microsoft.com/office/officeart/2005/8/layout/hierarchy3"/>
    <dgm:cxn modelId="{44C8CCAA-5906-4562-82C4-F37CABA280D8}" type="presParOf" srcId="{CE418CE1-C09A-40CC-B251-B7B9F2B423D1}" destId="{754E98CC-66CA-4439-AB42-6DE019F65740}" srcOrd="2" destOrd="0" presId="urn:microsoft.com/office/officeart/2005/8/layout/hierarchy3"/>
    <dgm:cxn modelId="{37521764-EEFE-4B20-9D51-D5A1654E0331}" type="presParOf" srcId="{CE418CE1-C09A-40CC-B251-B7B9F2B423D1}" destId="{945F44EB-31CC-40A5-A91B-DE885A433542}" srcOrd="3" destOrd="0" presId="urn:microsoft.com/office/officeart/2005/8/layout/hierarchy3"/>
    <dgm:cxn modelId="{E104DE2A-2331-4B0D-9AC3-AF0C9B00FB5A}" type="presParOf" srcId="{CE418CE1-C09A-40CC-B251-B7B9F2B423D1}" destId="{0FE0F753-464D-4406-B1A5-2F1AC2D399F3}" srcOrd="4" destOrd="0" presId="urn:microsoft.com/office/officeart/2005/8/layout/hierarchy3"/>
    <dgm:cxn modelId="{E5FB433A-8E19-49D1-B2BE-2A07B629B2C0}" type="presParOf" srcId="{CE418CE1-C09A-40CC-B251-B7B9F2B423D1}" destId="{F4C46CE6-C683-4CC9-BFD4-D0AAD9A8FB59}" srcOrd="5"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41FF47-0681-473E-B27E-7A0409D075CF}" type="doc">
      <dgm:prSet loTypeId="urn:microsoft.com/office/officeart/2005/8/layout/gear1" loCatId="relationship" qsTypeId="urn:microsoft.com/office/officeart/2005/8/quickstyle/simple1" qsCatId="simple" csTypeId="urn:microsoft.com/office/officeart/2005/8/colors/accent1_2" csCatId="accent1" phldr="1"/>
      <dgm:spPr/>
      <dgm:t>
        <a:bodyPr/>
        <a:lstStyle/>
        <a:p>
          <a:endParaRPr lang="en-US"/>
        </a:p>
      </dgm:t>
    </dgm:pt>
    <dgm:pt modelId="{EEB7FA6C-C572-4CA3-B9AF-DDAE27A34C65}">
      <dgm:prSet phldrT="[Text]" custT="1"/>
      <dgm:spPr>
        <a:solidFill>
          <a:schemeClr val="bg2">
            <a:lumMod val="75000"/>
          </a:schemeClr>
        </a:solidFill>
      </dgm:spPr>
      <dgm:t>
        <a:bodyPr/>
        <a:lstStyle/>
        <a:p>
          <a:r>
            <a:rPr lang="en-US" sz="1800"/>
            <a:t>Staff</a:t>
          </a:r>
          <a:br>
            <a:rPr lang="en-US" sz="1800"/>
          </a:br>
          <a:r>
            <a:rPr lang="en-US" sz="1800"/>
            <a:t>Wellbeing</a:t>
          </a:r>
        </a:p>
      </dgm:t>
      <dgm:extLst>
        <a:ext uri="{E40237B7-FDA0-4F09-8148-C483321AD2D9}">
          <dgm14:cNvPr xmlns:dgm14="http://schemas.microsoft.com/office/drawing/2010/diagram" id="0" name="" descr="Image of gears with the words Retention, equity, and staff wellbeing"/>
        </a:ext>
      </dgm:extLst>
    </dgm:pt>
    <dgm:pt modelId="{493E3056-5248-415F-955F-D63969C10628}" type="parTrans" cxnId="{A9A1E2A4-C1CC-4F9C-9DE3-0BCB96295C6A}">
      <dgm:prSet/>
      <dgm:spPr/>
      <dgm:t>
        <a:bodyPr/>
        <a:lstStyle/>
        <a:p>
          <a:endParaRPr lang="en-US" sz="1800"/>
        </a:p>
      </dgm:t>
    </dgm:pt>
    <dgm:pt modelId="{14225B5A-0D25-45A2-8685-DAD3DE069B05}" type="sibTrans" cxnId="{A9A1E2A4-C1CC-4F9C-9DE3-0BCB96295C6A}">
      <dgm:prSet/>
      <dgm:spPr/>
      <dgm:t>
        <a:bodyPr/>
        <a:lstStyle/>
        <a:p>
          <a:endParaRPr lang="en-US" sz="1800"/>
        </a:p>
      </dgm:t>
    </dgm:pt>
    <dgm:pt modelId="{71C0ADC9-E00A-42A6-A6D9-B8CF72E022DA}">
      <dgm:prSet phldrT="[Text]" custT="1"/>
      <dgm:spPr>
        <a:solidFill>
          <a:schemeClr val="bg2">
            <a:lumMod val="75000"/>
          </a:schemeClr>
        </a:solidFill>
      </dgm:spPr>
      <dgm:t>
        <a:bodyPr/>
        <a:lstStyle/>
        <a:p>
          <a:r>
            <a:rPr lang="en-US" sz="1800"/>
            <a:t>Recruitment &amp; Retention</a:t>
          </a:r>
        </a:p>
      </dgm:t>
    </dgm:pt>
    <dgm:pt modelId="{8725D40E-EF38-459C-8E65-E53790FA162E}" type="parTrans" cxnId="{0A6E84E2-51D8-434A-B9BC-57AC8B793296}">
      <dgm:prSet/>
      <dgm:spPr/>
      <dgm:t>
        <a:bodyPr/>
        <a:lstStyle/>
        <a:p>
          <a:endParaRPr lang="en-US" sz="1800"/>
        </a:p>
      </dgm:t>
    </dgm:pt>
    <dgm:pt modelId="{3DBA0286-C595-4DBF-B267-5C612560009F}" type="sibTrans" cxnId="{0A6E84E2-51D8-434A-B9BC-57AC8B793296}">
      <dgm:prSet/>
      <dgm:spPr/>
      <dgm:t>
        <a:bodyPr/>
        <a:lstStyle/>
        <a:p>
          <a:endParaRPr lang="en-US" sz="1800"/>
        </a:p>
      </dgm:t>
    </dgm:pt>
    <dgm:pt modelId="{E27B1E08-C6DB-418F-9A1C-71290724E9A5}">
      <dgm:prSet phldrT="[Text]" custT="1"/>
      <dgm:spPr>
        <a:solidFill>
          <a:schemeClr val="bg2">
            <a:lumMod val="75000"/>
          </a:schemeClr>
        </a:solidFill>
      </dgm:spPr>
      <dgm:t>
        <a:bodyPr/>
        <a:lstStyle/>
        <a:p>
          <a:r>
            <a:rPr lang="en-US" sz="1800" dirty="0"/>
            <a:t>Equity</a:t>
          </a:r>
        </a:p>
      </dgm:t>
      <dgm:extLst>
        <a:ext uri="{E40237B7-FDA0-4F09-8148-C483321AD2D9}">
          <dgm14:cNvPr xmlns:dgm14="http://schemas.microsoft.com/office/drawing/2010/diagram" id="0" name="" descr="Image of gears with the words Retention, equity, and staff wellbeing"/>
        </a:ext>
      </dgm:extLst>
    </dgm:pt>
    <dgm:pt modelId="{2443F6FA-CF60-415F-9CC4-89C01C995A69}" type="parTrans" cxnId="{40629D66-C067-4A86-9F8A-CADE908683CF}">
      <dgm:prSet/>
      <dgm:spPr/>
      <dgm:t>
        <a:bodyPr/>
        <a:lstStyle/>
        <a:p>
          <a:endParaRPr lang="en-US"/>
        </a:p>
      </dgm:t>
    </dgm:pt>
    <dgm:pt modelId="{A6B94B55-588B-4040-BC5E-0A09DAE2CAA3}" type="sibTrans" cxnId="{40629D66-C067-4A86-9F8A-CADE908683CF}">
      <dgm:prSet/>
      <dgm:spPr/>
      <dgm:t>
        <a:bodyPr/>
        <a:lstStyle/>
        <a:p>
          <a:endParaRPr lang="en-US"/>
        </a:p>
      </dgm:t>
    </dgm:pt>
    <dgm:pt modelId="{5CB0B9E9-8F7D-452E-8233-F18BE1764F1A}">
      <dgm:prSet/>
      <dgm:spPr/>
      <dgm:t>
        <a:bodyPr/>
        <a:lstStyle/>
        <a:p>
          <a:endParaRPr lang="en-US"/>
        </a:p>
      </dgm:t>
    </dgm:pt>
    <dgm:pt modelId="{4C17EFB9-6A07-46C4-9E83-F20FF61B473F}" type="parTrans" cxnId="{A77A0F78-4D8C-4C76-9AD4-BC5CA2AA9F44}">
      <dgm:prSet/>
      <dgm:spPr/>
      <dgm:t>
        <a:bodyPr/>
        <a:lstStyle/>
        <a:p>
          <a:endParaRPr lang="en-US"/>
        </a:p>
      </dgm:t>
    </dgm:pt>
    <dgm:pt modelId="{D7EEB575-A4A2-4EED-8DD0-8DA211E45188}" type="sibTrans" cxnId="{A77A0F78-4D8C-4C76-9AD4-BC5CA2AA9F44}">
      <dgm:prSet/>
      <dgm:spPr/>
      <dgm:t>
        <a:bodyPr/>
        <a:lstStyle/>
        <a:p>
          <a:endParaRPr lang="en-US"/>
        </a:p>
      </dgm:t>
    </dgm:pt>
    <dgm:pt modelId="{AA0F2830-DC48-4505-94D9-08F71727CE0E}">
      <dgm:prSet/>
      <dgm:spPr/>
      <dgm:t>
        <a:bodyPr/>
        <a:lstStyle/>
        <a:p>
          <a:endParaRPr lang="en-US"/>
        </a:p>
      </dgm:t>
    </dgm:pt>
    <dgm:pt modelId="{32CB829A-7671-49B9-8F05-FDBCEAD9E807}" type="parTrans" cxnId="{192B2686-EE7F-42E5-80DA-D156CB6D3036}">
      <dgm:prSet/>
      <dgm:spPr/>
      <dgm:t>
        <a:bodyPr/>
        <a:lstStyle/>
        <a:p>
          <a:endParaRPr lang="en-US"/>
        </a:p>
      </dgm:t>
    </dgm:pt>
    <dgm:pt modelId="{7952AD68-1F87-4D8E-A051-79159004D572}" type="sibTrans" cxnId="{192B2686-EE7F-42E5-80DA-D156CB6D3036}">
      <dgm:prSet/>
      <dgm:spPr/>
      <dgm:t>
        <a:bodyPr/>
        <a:lstStyle/>
        <a:p>
          <a:endParaRPr lang="en-US"/>
        </a:p>
      </dgm:t>
    </dgm:pt>
    <dgm:pt modelId="{DABF820D-14BA-42B2-8A20-E28C6AD1F372}" type="pres">
      <dgm:prSet presAssocID="{A641FF47-0681-473E-B27E-7A0409D075CF}" presName="composite" presStyleCnt="0">
        <dgm:presLayoutVars>
          <dgm:chMax val="3"/>
          <dgm:animLvl val="lvl"/>
          <dgm:resizeHandles val="exact"/>
        </dgm:presLayoutVars>
      </dgm:prSet>
      <dgm:spPr/>
    </dgm:pt>
    <dgm:pt modelId="{DFAD78D4-CC62-4DB5-8266-48C4C733D0E7}" type="pres">
      <dgm:prSet presAssocID="{EEB7FA6C-C572-4CA3-B9AF-DDAE27A34C65}" presName="gear1" presStyleLbl="node1" presStyleIdx="0" presStyleCnt="3">
        <dgm:presLayoutVars>
          <dgm:chMax val="1"/>
          <dgm:bulletEnabled val="1"/>
        </dgm:presLayoutVars>
      </dgm:prSet>
      <dgm:spPr/>
    </dgm:pt>
    <dgm:pt modelId="{3AA53CBC-7798-4474-A34E-7B8BE48054C2}" type="pres">
      <dgm:prSet presAssocID="{EEB7FA6C-C572-4CA3-B9AF-DDAE27A34C65}" presName="gear1srcNode" presStyleLbl="node1" presStyleIdx="0" presStyleCnt="3"/>
      <dgm:spPr/>
    </dgm:pt>
    <dgm:pt modelId="{1D1DA1A8-E750-4D6B-8EA0-D777A2C2A216}" type="pres">
      <dgm:prSet presAssocID="{EEB7FA6C-C572-4CA3-B9AF-DDAE27A34C65}" presName="gear1dstNode" presStyleLbl="node1" presStyleIdx="0" presStyleCnt="3"/>
      <dgm:spPr/>
    </dgm:pt>
    <dgm:pt modelId="{522061DB-D1DE-44C7-99B4-21C1041EAAC2}" type="pres">
      <dgm:prSet presAssocID="{E27B1E08-C6DB-418F-9A1C-71290724E9A5}" presName="gear2" presStyleLbl="node1" presStyleIdx="1" presStyleCnt="3">
        <dgm:presLayoutVars>
          <dgm:chMax val="1"/>
          <dgm:bulletEnabled val="1"/>
        </dgm:presLayoutVars>
      </dgm:prSet>
      <dgm:spPr/>
    </dgm:pt>
    <dgm:pt modelId="{524A51C2-EF7D-48B1-A338-F9E725F24DA0}" type="pres">
      <dgm:prSet presAssocID="{E27B1E08-C6DB-418F-9A1C-71290724E9A5}" presName="gear2srcNode" presStyleLbl="node1" presStyleIdx="1" presStyleCnt="3"/>
      <dgm:spPr/>
    </dgm:pt>
    <dgm:pt modelId="{90125712-8A96-4EF8-BEB0-8A6844111FFA}" type="pres">
      <dgm:prSet presAssocID="{E27B1E08-C6DB-418F-9A1C-71290724E9A5}" presName="gear2dstNode" presStyleLbl="node1" presStyleIdx="1" presStyleCnt="3"/>
      <dgm:spPr/>
    </dgm:pt>
    <dgm:pt modelId="{E344C78E-C582-4A87-9410-86455198E81A}" type="pres">
      <dgm:prSet presAssocID="{71C0ADC9-E00A-42A6-A6D9-B8CF72E022DA}" presName="gear3" presStyleLbl="node1" presStyleIdx="2" presStyleCnt="3"/>
      <dgm:spPr/>
    </dgm:pt>
    <dgm:pt modelId="{417F6383-DE0E-496B-9465-8AFC5AFC0CF9}" type="pres">
      <dgm:prSet presAssocID="{71C0ADC9-E00A-42A6-A6D9-B8CF72E022DA}" presName="gear3tx" presStyleLbl="node1" presStyleIdx="2" presStyleCnt="3">
        <dgm:presLayoutVars>
          <dgm:chMax val="1"/>
          <dgm:bulletEnabled val="1"/>
        </dgm:presLayoutVars>
      </dgm:prSet>
      <dgm:spPr/>
    </dgm:pt>
    <dgm:pt modelId="{94C4574F-2181-45D8-AB20-6EFD0D5E291F}" type="pres">
      <dgm:prSet presAssocID="{71C0ADC9-E00A-42A6-A6D9-B8CF72E022DA}" presName="gear3srcNode" presStyleLbl="node1" presStyleIdx="2" presStyleCnt="3"/>
      <dgm:spPr/>
    </dgm:pt>
    <dgm:pt modelId="{ABA0860E-9FBD-4816-B3B6-577C8FAB8957}" type="pres">
      <dgm:prSet presAssocID="{71C0ADC9-E00A-42A6-A6D9-B8CF72E022DA}" presName="gear3dstNode" presStyleLbl="node1" presStyleIdx="2" presStyleCnt="3"/>
      <dgm:spPr/>
    </dgm:pt>
    <dgm:pt modelId="{8B2236B8-4566-49F5-92B6-D0A5C518552E}" type="pres">
      <dgm:prSet presAssocID="{14225B5A-0D25-45A2-8685-DAD3DE069B05}" presName="connector1" presStyleLbl="sibTrans2D1" presStyleIdx="0" presStyleCnt="3"/>
      <dgm:spPr/>
    </dgm:pt>
    <dgm:pt modelId="{3E80F026-FBE1-45D1-B31A-189B1E2F6DB2}" type="pres">
      <dgm:prSet presAssocID="{A6B94B55-588B-4040-BC5E-0A09DAE2CAA3}" presName="connector2" presStyleLbl="sibTrans2D1" presStyleIdx="1" presStyleCnt="3"/>
      <dgm:spPr/>
    </dgm:pt>
    <dgm:pt modelId="{E6028FE4-1AC6-4E67-AA3F-19C45592A3BB}" type="pres">
      <dgm:prSet presAssocID="{3DBA0286-C595-4DBF-B267-5C612560009F}" presName="connector3" presStyleLbl="sibTrans2D1" presStyleIdx="2" presStyleCnt="3"/>
      <dgm:spPr/>
    </dgm:pt>
  </dgm:ptLst>
  <dgm:cxnLst>
    <dgm:cxn modelId="{32727F11-D752-4617-84D5-300A4B85E33C}" type="presOf" srcId="{71C0ADC9-E00A-42A6-A6D9-B8CF72E022DA}" destId="{417F6383-DE0E-496B-9465-8AFC5AFC0CF9}" srcOrd="1" destOrd="0" presId="urn:microsoft.com/office/officeart/2005/8/layout/gear1"/>
    <dgm:cxn modelId="{D55D7F20-95E2-4B10-A597-E6A3BE956061}" type="presOf" srcId="{E27B1E08-C6DB-418F-9A1C-71290724E9A5}" destId="{524A51C2-EF7D-48B1-A338-F9E725F24DA0}" srcOrd="1" destOrd="0" presId="urn:microsoft.com/office/officeart/2005/8/layout/gear1"/>
    <dgm:cxn modelId="{585EC149-3384-4E2C-AEAC-AC6391BF1385}" type="presOf" srcId="{A641FF47-0681-473E-B27E-7A0409D075CF}" destId="{DABF820D-14BA-42B2-8A20-E28C6AD1F372}" srcOrd="0" destOrd="0" presId="urn:microsoft.com/office/officeart/2005/8/layout/gear1"/>
    <dgm:cxn modelId="{B89CD05B-5C74-410D-B005-D2CDADD15D84}" type="presOf" srcId="{A6B94B55-588B-4040-BC5E-0A09DAE2CAA3}" destId="{3E80F026-FBE1-45D1-B31A-189B1E2F6DB2}" srcOrd="0" destOrd="0" presId="urn:microsoft.com/office/officeart/2005/8/layout/gear1"/>
    <dgm:cxn modelId="{40629D66-C067-4A86-9F8A-CADE908683CF}" srcId="{A641FF47-0681-473E-B27E-7A0409D075CF}" destId="{E27B1E08-C6DB-418F-9A1C-71290724E9A5}" srcOrd="1" destOrd="0" parTransId="{2443F6FA-CF60-415F-9CC4-89C01C995A69}" sibTransId="{A6B94B55-588B-4040-BC5E-0A09DAE2CAA3}"/>
    <dgm:cxn modelId="{15177069-5BFD-4051-901E-81E582A08A72}" type="presOf" srcId="{EEB7FA6C-C572-4CA3-B9AF-DDAE27A34C65}" destId="{1D1DA1A8-E750-4D6B-8EA0-D777A2C2A216}" srcOrd="2" destOrd="0" presId="urn:microsoft.com/office/officeart/2005/8/layout/gear1"/>
    <dgm:cxn modelId="{A77A0F78-4D8C-4C76-9AD4-BC5CA2AA9F44}" srcId="{A641FF47-0681-473E-B27E-7A0409D075CF}" destId="{5CB0B9E9-8F7D-452E-8233-F18BE1764F1A}" srcOrd="3" destOrd="0" parTransId="{4C17EFB9-6A07-46C4-9E83-F20FF61B473F}" sibTransId="{D7EEB575-A4A2-4EED-8DD0-8DA211E45188}"/>
    <dgm:cxn modelId="{192B2686-EE7F-42E5-80DA-D156CB6D3036}" srcId="{5CB0B9E9-8F7D-452E-8233-F18BE1764F1A}" destId="{AA0F2830-DC48-4505-94D9-08F71727CE0E}" srcOrd="0" destOrd="0" parTransId="{32CB829A-7671-49B9-8F05-FDBCEAD9E807}" sibTransId="{7952AD68-1F87-4D8E-A051-79159004D572}"/>
    <dgm:cxn modelId="{00538F93-0874-486D-B07A-5F4C411F56FF}" type="presOf" srcId="{71C0ADC9-E00A-42A6-A6D9-B8CF72E022DA}" destId="{94C4574F-2181-45D8-AB20-6EFD0D5E291F}" srcOrd="2" destOrd="0" presId="urn:microsoft.com/office/officeart/2005/8/layout/gear1"/>
    <dgm:cxn modelId="{96FB0F9D-C3E7-4CF1-A9CB-AAE47FC9334B}" type="presOf" srcId="{71C0ADC9-E00A-42A6-A6D9-B8CF72E022DA}" destId="{E344C78E-C582-4A87-9410-86455198E81A}" srcOrd="0" destOrd="0" presId="urn:microsoft.com/office/officeart/2005/8/layout/gear1"/>
    <dgm:cxn modelId="{8B71F1A2-B406-4A44-9D15-2D80B1277070}" type="presOf" srcId="{E27B1E08-C6DB-418F-9A1C-71290724E9A5}" destId="{522061DB-D1DE-44C7-99B4-21C1041EAAC2}" srcOrd="0" destOrd="0" presId="urn:microsoft.com/office/officeart/2005/8/layout/gear1"/>
    <dgm:cxn modelId="{A9A1E2A4-C1CC-4F9C-9DE3-0BCB96295C6A}" srcId="{A641FF47-0681-473E-B27E-7A0409D075CF}" destId="{EEB7FA6C-C572-4CA3-B9AF-DDAE27A34C65}" srcOrd="0" destOrd="0" parTransId="{493E3056-5248-415F-955F-D63969C10628}" sibTransId="{14225B5A-0D25-45A2-8685-DAD3DE069B05}"/>
    <dgm:cxn modelId="{4D86B9B9-40A8-4AEA-BDB1-4537280341AC}" type="presOf" srcId="{71C0ADC9-E00A-42A6-A6D9-B8CF72E022DA}" destId="{ABA0860E-9FBD-4816-B3B6-577C8FAB8957}" srcOrd="3" destOrd="0" presId="urn:microsoft.com/office/officeart/2005/8/layout/gear1"/>
    <dgm:cxn modelId="{9DFF56CA-245B-4943-B28B-DB44BEE30894}" type="presOf" srcId="{14225B5A-0D25-45A2-8685-DAD3DE069B05}" destId="{8B2236B8-4566-49F5-92B6-D0A5C518552E}" srcOrd="0" destOrd="0" presId="urn:microsoft.com/office/officeart/2005/8/layout/gear1"/>
    <dgm:cxn modelId="{EA1DC2CC-EFFD-49E6-86D7-BAF91E7513F8}" type="presOf" srcId="{3DBA0286-C595-4DBF-B267-5C612560009F}" destId="{E6028FE4-1AC6-4E67-AA3F-19C45592A3BB}" srcOrd="0" destOrd="0" presId="urn:microsoft.com/office/officeart/2005/8/layout/gear1"/>
    <dgm:cxn modelId="{B39BADDC-521F-4365-BDE9-5B4689700FFD}" type="presOf" srcId="{EEB7FA6C-C572-4CA3-B9AF-DDAE27A34C65}" destId="{DFAD78D4-CC62-4DB5-8266-48C4C733D0E7}" srcOrd="0" destOrd="0" presId="urn:microsoft.com/office/officeart/2005/8/layout/gear1"/>
    <dgm:cxn modelId="{0A6E84E2-51D8-434A-B9BC-57AC8B793296}" srcId="{A641FF47-0681-473E-B27E-7A0409D075CF}" destId="{71C0ADC9-E00A-42A6-A6D9-B8CF72E022DA}" srcOrd="2" destOrd="0" parTransId="{8725D40E-EF38-459C-8E65-E53790FA162E}" sibTransId="{3DBA0286-C595-4DBF-B267-5C612560009F}"/>
    <dgm:cxn modelId="{572D73E4-6DD7-4569-B6E1-DDBBFEE17201}" type="presOf" srcId="{E27B1E08-C6DB-418F-9A1C-71290724E9A5}" destId="{90125712-8A96-4EF8-BEB0-8A6844111FFA}" srcOrd="2" destOrd="0" presId="urn:microsoft.com/office/officeart/2005/8/layout/gear1"/>
    <dgm:cxn modelId="{9DD8EAF0-7EDC-4D6F-A76A-0C787962BDDA}" type="presOf" srcId="{EEB7FA6C-C572-4CA3-B9AF-DDAE27A34C65}" destId="{3AA53CBC-7798-4474-A34E-7B8BE48054C2}" srcOrd="1" destOrd="0" presId="urn:microsoft.com/office/officeart/2005/8/layout/gear1"/>
    <dgm:cxn modelId="{59398336-35A1-4CC8-BA56-FCE20BF38D75}" type="presParOf" srcId="{DABF820D-14BA-42B2-8A20-E28C6AD1F372}" destId="{DFAD78D4-CC62-4DB5-8266-48C4C733D0E7}" srcOrd="0" destOrd="0" presId="urn:microsoft.com/office/officeart/2005/8/layout/gear1"/>
    <dgm:cxn modelId="{CFE6F11A-FB18-4848-BEDD-E6A568307E67}" type="presParOf" srcId="{DABF820D-14BA-42B2-8A20-E28C6AD1F372}" destId="{3AA53CBC-7798-4474-A34E-7B8BE48054C2}" srcOrd="1" destOrd="0" presId="urn:microsoft.com/office/officeart/2005/8/layout/gear1"/>
    <dgm:cxn modelId="{7E7B9F12-092F-4409-8DB3-43AAC49971EE}" type="presParOf" srcId="{DABF820D-14BA-42B2-8A20-E28C6AD1F372}" destId="{1D1DA1A8-E750-4D6B-8EA0-D777A2C2A216}" srcOrd="2" destOrd="0" presId="urn:microsoft.com/office/officeart/2005/8/layout/gear1"/>
    <dgm:cxn modelId="{D78D90D3-D812-48DB-9516-3315DCE9930F}" type="presParOf" srcId="{DABF820D-14BA-42B2-8A20-E28C6AD1F372}" destId="{522061DB-D1DE-44C7-99B4-21C1041EAAC2}" srcOrd="3" destOrd="0" presId="urn:microsoft.com/office/officeart/2005/8/layout/gear1"/>
    <dgm:cxn modelId="{C2DA4CD8-D0CB-4F39-A24E-4D893CF74589}" type="presParOf" srcId="{DABF820D-14BA-42B2-8A20-E28C6AD1F372}" destId="{524A51C2-EF7D-48B1-A338-F9E725F24DA0}" srcOrd="4" destOrd="0" presId="urn:microsoft.com/office/officeart/2005/8/layout/gear1"/>
    <dgm:cxn modelId="{3EDE7EC1-C8A8-435A-9267-81161BB8CEFB}" type="presParOf" srcId="{DABF820D-14BA-42B2-8A20-E28C6AD1F372}" destId="{90125712-8A96-4EF8-BEB0-8A6844111FFA}" srcOrd="5" destOrd="0" presId="urn:microsoft.com/office/officeart/2005/8/layout/gear1"/>
    <dgm:cxn modelId="{E193B258-47EF-4E5D-9B91-62D7143BF0EA}" type="presParOf" srcId="{DABF820D-14BA-42B2-8A20-E28C6AD1F372}" destId="{E344C78E-C582-4A87-9410-86455198E81A}" srcOrd="6" destOrd="0" presId="urn:microsoft.com/office/officeart/2005/8/layout/gear1"/>
    <dgm:cxn modelId="{C0BE1CDE-4861-4C9D-80E1-11200E46B29B}" type="presParOf" srcId="{DABF820D-14BA-42B2-8A20-E28C6AD1F372}" destId="{417F6383-DE0E-496B-9465-8AFC5AFC0CF9}" srcOrd="7" destOrd="0" presId="urn:microsoft.com/office/officeart/2005/8/layout/gear1"/>
    <dgm:cxn modelId="{0D17DF59-33B1-4642-A37C-A04E1B427B78}" type="presParOf" srcId="{DABF820D-14BA-42B2-8A20-E28C6AD1F372}" destId="{94C4574F-2181-45D8-AB20-6EFD0D5E291F}" srcOrd="8" destOrd="0" presId="urn:microsoft.com/office/officeart/2005/8/layout/gear1"/>
    <dgm:cxn modelId="{208BD805-99DC-4059-B749-B5C0CDCB57D5}" type="presParOf" srcId="{DABF820D-14BA-42B2-8A20-E28C6AD1F372}" destId="{ABA0860E-9FBD-4816-B3B6-577C8FAB8957}" srcOrd="9" destOrd="0" presId="urn:microsoft.com/office/officeart/2005/8/layout/gear1"/>
    <dgm:cxn modelId="{8C1C6F42-88F0-4560-AA66-50D3D3B18A4F}" type="presParOf" srcId="{DABF820D-14BA-42B2-8A20-E28C6AD1F372}" destId="{8B2236B8-4566-49F5-92B6-D0A5C518552E}" srcOrd="10" destOrd="0" presId="urn:microsoft.com/office/officeart/2005/8/layout/gear1"/>
    <dgm:cxn modelId="{10423D6D-F4A8-40C2-9161-116386C9C403}" type="presParOf" srcId="{DABF820D-14BA-42B2-8A20-E28C6AD1F372}" destId="{3E80F026-FBE1-45D1-B31A-189B1E2F6DB2}" srcOrd="11" destOrd="0" presId="urn:microsoft.com/office/officeart/2005/8/layout/gear1"/>
    <dgm:cxn modelId="{998756F8-2FAA-43CC-815D-F6BFD8E71A38}" type="presParOf" srcId="{DABF820D-14BA-42B2-8A20-E28C6AD1F372}" destId="{E6028FE4-1AC6-4E67-AA3F-19C45592A3BB}"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C74D22-9CDF-4D0E-BBB6-403135B91E15}">
      <dsp:nvSpPr>
        <dsp:cNvPr id="0" name=""/>
        <dsp:cNvSpPr/>
      </dsp:nvSpPr>
      <dsp:spPr>
        <a:xfrm>
          <a:off x="2762" y="958710"/>
          <a:ext cx="3366195" cy="1346478"/>
        </a:xfrm>
        <a:prstGeom prst="chevron">
          <a:avLst/>
        </a:prstGeom>
        <a:solidFill>
          <a:schemeClr val="bg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100000"/>
            </a:lnSpc>
            <a:spcBef>
              <a:spcPct val="0"/>
            </a:spcBef>
            <a:spcAft>
              <a:spcPct val="35000"/>
            </a:spcAft>
            <a:buNone/>
          </a:pPr>
          <a:r>
            <a:rPr lang="en-US" sz="2300" b="1" kern="1200" dirty="0"/>
            <a:t>Climate</a:t>
          </a:r>
        </a:p>
      </dsp:txBody>
      <dsp:txXfrm>
        <a:off x="676001" y="958710"/>
        <a:ext cx="2019717" cy="1346478"/>
      </dsp:txXfrm>
    </dsp:sp>
    <dsp:sp modelId="{299E3140-CEF6-490B-87CC-D0501BCC458B}">
      <dsp:nvSpPr>
        <dsp:cNvPr id="0" name=""/>
        <dsp:cNvSpPr/>
      </dsp:nvSpPr>
      <dsp:spPr>
        <a:xfrm>
          <a:off x="3032338" y="958710"/>
          <a:ext cx="3366195" cy="1346478"/>
        </a:xfrm>
        <a:prstGeom prst="chevron">
          <a:avLst/>
        </a:prstGeom>
        <a:solidFill>
          <a:schemeClr val="bg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100000"/>
            </a:lnSpc>
            <a:spcBef>
              <a:spcPct val="0"/>
            </a:spcBef>
            <a:spcAft>
              <a:spcPct val="35000"/>
            </a:spcAft>
            <a:buNone/>
          </a:pPr>
          <a:r>
            <a:rPr lang="en-US" sz="2300" b="1" kern="1200" dirty="0"/>
            <a:t>Connectedness</a:t>
          </a:r>
        </a:p>
      </dsp:txBody>
      <dsp:txXfrm>
        <a:off x="3705577" y="958710"/>
        <a:ext cx="2019717" cy="1346478"/>
      </dsp:txXfrm>
    </dsp:sp>
    <dsp:sp modelId="{8374EA51-95F4-4147-B723-C8ACBAC276DD}">
      <dsp:nvSpPr>
        <dsp:cNvPr id="0" name=""/>
        <dsp:cNvSpPr/>
      </dsp:nvSpPr>
      <dsp:spPr>
        <a:xfrm>
          <a:off x="6061914" y="958710"/>
          <a:ext cx="3366195" cy="1346478"/>
        </a:xfrm>
        <a:prstGeom prst="chevron">
          <a:avLst/>
        </a:prstGeom>
        <a:solidFill>
          <a:schemeClr val="bg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100000"/>
            </a:lnSpc>
            <a:spcBef>
              <a:spcPct val="0"/>
            </a:spcBef>
            <a:spcAft>
              <a:spcPct val="35000"/>
            </a:spcAft>
            <a:buNone/>
          </a:pPr>
          <a:r>
            <a:rPr lang="en-US" sz="2300" b="1" kern="1200" dirty="0"/>
            <a:t>Disclosure</a:t>
          </a:r>
        </a:p>
      </dsp:txBody>
      <dsp:txXfrm>
        <a:off x="6735153" y="958710"/>
        <a:ext cx="2019717" cy="13464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2459CE-90B3-4C67-941E-E8D7B38BAC88}">
      <dsp:nvSpPr>
        <dsp:cNvPr id="0" name=""/>
        <dsp:cNvSpPr/>
      </dsp:nvSpPr>
      <dsp:spPr>
        <a:xfrm>
          <a:off x="782687" y="2526"/>
          <a:ext cx="3118235" cy="911999"/>
        </a:xfrm>
        <a:prstGeom prst="roundRect">
          <a:avLst>
            <a:gd name="adj" fmla="val 10000"/>
          </a:avLst>
        </a:prstGeom>
        <a:solidFill>
          <a:schemeClr val="bg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n-US" sz="2300" kern="1200"/>
            <a:t>Educator well-being influences how staff feel:</a:t>
          </a:r>
        </a:p>
      </dsp:txBody>
      <dsp:txXfrm>
        <a:off x="809399" y="29238"/>
        <a:ext cx="3064811" cy="858575"/>
      </dsp:txXfrm>
    </dsp:sp>
    <dsp:sp modelId="{1BC144F9-2035-4DE5-AC65-0DCD60B95B6D}">
      <dsp:nvSpPr>
        <dsp:cNvPr id="0" name=""/>
        <dsp:cNvSpPr/>
      </dsp:nvSpPr>
      <dsp:spPr>
        <a:xfrm>
          <a:off x="1094511" y="914525"/>
          <a:ext cx="311823" cy="683999"/>
        </a:xfrm>
        <a:custGeom>
          <a:avLst/>
          <a:gdLst/>
          <a:ahLst/>
          <a:cxnLst/>
          <a:rect l="0" t="0" r="0" b="0"/>
          <a:pathLst>
            <a:path>
              <a:moveTo>
                <a:pt x="0" y="0"/>
              </a:moveTo>
              <a:lnTo>
                <a:pt x="0" y="683999"/>
              </a:lnTo>
              <a:lnTo>
                <a:pt x="311823" y="683999"/>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F9BC06-DF9E-4008-BAFD-E3CD3AB2CF3A}">
      <dsp:nvSpPr>
        <dsp:cNvPr id="0" name=""/>
        <dsp:cNvSpPr/>
      </dsp:nvSpPr>
      <dsp:spPr>
        <a:xfrm>
          <a:off x="1406334" y="1142525"/>
          <a:ext cx="3361571" cy="911999"/>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a:t>Day to day</a:t>
          </a:r>
        </a:p>
      </dsp:txBody>
      <dsp:txXfrm>
        <a:off x="1433046" y="1169237"/>
        <a:ext cx="3308147" cy="858575"/>
      </dsp:txXfrm>
    </dsp:sp>
    <dsp:sp modelId="{754E98CC-66CA-4439-AB42-6DE019F65740}">
      <dsp:nvSpPr>
        <dsp:cNvPr id="0" name=""/>
        <dsp:cNvSpPr/>
      </dsp:nvSpPr>
      <dsp:spPr>
        <a:xfrm>
          <a:off x="1094511" y="914525"/>
          <a:ext cx="311823" cy="1823998"/>
        </a:xfrm>
        <a:custGeom>
          <a:avLst/>
          <a:gdLst/>
          <a:ahLst/>
          <a:cxnLst/>
          <a:rect l="0" t="0" r="0" b="0"/>
          <a:pathLst>
            <a:path>
              <a:moveTo>
                <a:pt x="0" y="0"/>
              </a:moveTo>
              <a:lnTo>
                <a:pt x="0" y="1823998"/>
              </a:lnTo>
              <a:lnTo>
                <a:pt x="311823" y="1823998"/>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5F44EB-31CC-40A5-A91B-DE885A433542}">
      <dsp:nvSpPr>
        <dsp:cNvPr id="0" name=""/>
        <dsp:cNvSpPr/>
      </dsp:nvSpPr>
      <dsp:spPr>
        <a:xfrm>
          <a:off x="1406334" y="2282524"/>
          <a:ext cx="3361571" cy="911999"/>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About their ability to do </a:t>
          </a:r>
        </a:p>
        <a:p>
          <a:pPr marL="0" lvl="0" indent="0" algn="ctr" defTabSz="889000">
            <a:lnSpc>
              <a:spcPct val="90000"/>
            </a:lnSpc>
            <a:spcBef>
              <a:spcPct val="0"/>
            </a:spcBef>
            <a:spcAft>
              <a:spcPct val="35000"/>
            </a:spcAft>
            <a:buNone/>
          </a:pPr>
          <a:r>
            <a:rPr lang="en-US" sz="2000" kern="1200" dirty="0"/>
            <a:t>their job</a:t>
          </a:r>
        </a:p>
      </dsp:txBody>
      <dsp:txXfrm>
        <a:off x="1433046" y="2309236"/>
        <a:ext cx="3308147" cy="858575"/>
      </dsp:txXfrm>
    </dsp:sp>
    <dsp:sp modelId="{0FE0F753-464D-4406-B1A5-2F1AC2D399F3}">
      <dsp:nvSpPr>
        <dsp:cNvPr id="0" name=""/>
        <dsp:cNvSpPr/>
      </dsp:nvSpPr>
      <dsp:spPr>
        <a:xfrm>
          <a:off x="1094511" y="914525"/>
          <a:ext cx="311823" cy="2963998"/>
        </a:xfrm>
        <a:custGeom>
          <a:avLst/>
          <a:gdLst/>
          <a:ahLst/>
          <a:cxnLst/>
          <a:rect l="0" t="0" r="0" b="0"/>
          <a:pathLst>
            <a:path>
              <a:moveTo>
                <a:pt x="0" y="0"/>
              </a:moveTo>
              <a:lnTo>
                <a:pt x="0" y="2963998"/>
              </a:lnTo>
              <a:lnTo>
                <a:pt x="311823" y="2963998"/>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C46CE6-C683-4CC9-BFD4-D0AAD9A8FB59}">
      <dsp:nvSpPr>
        <dsp:cNvPr id="0" name=""/>
        <dsp:cNvSpPr/>
      </dsp:nvSpPr>
      <dsp:spPr>
        <a:xfrm>
          <a:off x="1406334" y="3422524"/>
          <a:ext cx="3361571" cy="911999"/>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a:t>About their overall physical and mental health</a:t>
          </a:r>
        </a:p>
      </dsp:txBody>
      <dsp:txXfrm>
        <a:off x="1433046" y="3449236"/>
        <a:ext cx="3308147" cy="8585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AD78D4-CC62-4DB5-8266-48C4C733D0E7}">
      <dsp:nvSpPr>
        <dsp:cNvPr id="0" name=""/>
        <dsp:cNvSpPr/>
      </dsp:nvSpPr>
      <dsp:spPr>
        <a:xfrm>
          <a:off x="6062660" y="2659824"/>
          <a:ext cx="3250896" cy="3250896"/>
        </a:xfrm>
        <a:prstGeom prst="gear9">
          <a:avLst/>
        </a:prstGeom>
        <a:solidFill>
          <a:schemeClr val="bg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Staff</a:t>
          </a:r>
          <a:br>
            <a:rPr lang="en-US" sz="1800" kern="1200"/>
          </a:br>
          <a:r>
            <a:rPr lang="en-US" sz="1800" kern="1200"/>
            <a:t>Wellbeing</a:t>
          </a:r>
        </a:p>
      </dsp:txBody>
      <dsp:txXfrm>
        <a:off x="6716235" y="3421331"/>
        <a:ext cx="1943746" cy="1671028"/>
      </dsp:txXfrm>
    </dsp:sp>
    <dsp:sp modelId="{522061DB-D1DE-44C7-99B4-21C1041EAAC2}">
      <dsp:nvSpPr>
        <dsp:cNvPr id="0" name=""/>
        <dsp:cNvSpPr/>
      </dsp:nvSpPr>
      <dsp:spPr>
        <a:xfrm>
          <a:off x="4171230" y="1891430"/>
          <a:ext cx="2364288" cy="2364288"/>
        </a:xfrm>
        <a:prstGeom prst="gear6">
          <a:avLst/>
        </a:prstGeom>
        <a:solidFill>
          <a:schemeClr val="bg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Equity</a:t>
          </a:r>
        </a:p>
      </dsp:txBody>
      <dsp:txXfrm>
        <a:off x="4766447" y="2490244"/>
        <a:ext cx="1173854" cy="1166660"/>
      </dsp:txXfrm>
    </dsp:sp>
    <dsp:sp modelId="{E344C78E-C582-4A87-9410-86455198E81A}">
      <dsp:nvSpPr>
        <dsp:cNvPr id="0" name=""/>
        <dsp:cNvSpPr/>
      </dsp:nvSpPr>
      <dsp:spPr>
        <a:xfrm rot="20700000">
          <a:off x="5495473" y="260312"/>
          <a:ext cx="2316519" cy="2316519"/>
        </a:xfrm>
        <a:prstGeom prst="gear6">
          <a:avLst/>
        </a:prstGeom>
        <a:solidFill>
          <a:schemeClr val="bg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Recruitment &amp; Retention</a:t>
          </a:r>
        </a:p>
      </dsp:txBody>
      <dsp:txXfrm rot="-20700000">
        <a:off x="6003553" y="768393"/>
        <a:ext cx="1300358" cy="1300358"/>
      </dsp:txXfrm>
    </dsp:sp>
    <dsp:sp modelId="{8B2236B8-4566-49F5-92B6-D0A5C518552E}">
      <dsp:nvSpPr>
        <dsp:cNvPr id="0" name=""/>
        <dsp:cNvSpPr/>
      </dsp:nvSpPr>
      <dsp:spPr>
        <a:xfrm>
          <a:off x="5831969" y="2158225"/>
          <a:ext cx="4161146" cy="4161146"/>
        </a:xfrm>
        <a:prstGeom prst="circularArrow">
          <a:avLst>
            <a:gd name="adj1" fmla="val 4688"/>
            <a:gd name="adj2" fmla="val 299029"/>
            <a:gd name="adj3" fmla="val 2546124"/>
            <a:gd name="adj4" fmla="val 15798186"/>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E80F026-FBE1-45D1-B31A-189B1E2F6DB2}">
      <dsp:nvSpPr>
        <dsp:cNvPr id="0" name=""/>
        <dsp:cNvSpPr/>
      </dsp:nvSpPr>
      <dsp:spPr>
        <a:xfrm>
          <a:off x="3752519" y="1360936"/>
          <a:ext cx="3023333" cy="3023333"/>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6028FE4-1AC6-4E67-AA3F-19C45592A3BB}">
      <dsp:nvSpPr>
        <dsp:cNvPr id="0" name=""/>
        <dsp:cNvSpPr/>
      </dsp:nvSpPr>
      <dsp:spPr>
        <a:xfrm>
          <a:off x="4959638" y="-254458"/>
          <a:ext cx="3259762" cy="3259762"/>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0FD4DD-3C3A-4040-AA52-26552A3AD5FC}" type="datetimeFigureOut">
              <a:rPr lang="en-US" smtClean="0"/>
              <a:t>12/18/24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342A56-27B6-6D46-9B26-E5A82035BBBA}" type="slidenum">
              <a:rPr lang="en-US" smtClean="0"/>
              <a:t>‹#›</a:t>
            </a:fld>
            <a:endParaRPr lang="en-US"/>
          </a:p>
        </p:txBody>
      </p:sp>
    </p:spTree>
    <p:extLst>
      <p:ext uri="{BB962C8B-B14F-4D97-AF65-F5344CB8AC3E}">
        <p14:creationId xmlns:p14="http://schemas.microsoft.com/office/powerpoint/2010/main" val="456762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3342A56-27B6-6D46-9B26-E5A82035BBBA}" type="slidenum">
              <a:rPr lang="en-US" smtClean="0"/>
              <a:t>1</a:t>
            </a:fld>
            <a:endParaRPr lang="en-US"/>
          </a:p>
        </p:txBody>
      </p:sp>
    </p:spTree>
    <p:extLst>
      <p:ext uri="{BB962C8B-B14F-4D97-AF65-F5344CB8AC3E}">
        <p14:creationId xmlns:p14="http://schemas.microsoft.com/office/powerpoint/2010/main" val="3254824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ctr">
              <a:spcBef>
                <a:spcPts val="0"/>
              </a:spcBef>
              <a:spcAft>
                <a:spcPts val="0"/>
              </a:spcAft>
              <a:tabLst>
                <a:tab pos="3219450" algn="l"/>
                <a:tab pos="3429000" algn="ctr"/>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Active Implementation Hub, AI Modules and AI Lessons are developed by the</a:t>
            </a:r>
          </a:p>
          <a:p>
            <a:pPr marL="0" marR="0" algn="ctr">
              <a:spcBef>
                <a:spcPts val="0"/>
              </a:spcBef>
              <a:spcAft>
                <a:spcPts val="0"/>
              </a:spcAft>
              <a:tabLst>
                <a:tab pos="3219450" algn="l"/>
                <a:tab pos="3429000" algn="ctr"/>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State Implementation &amp; Scaling-up of Evidence-based Practices Center (SISEP) and The National Implementation Research Network (NIRN)</a:t>
            </a:r>
          </a:p>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located at The University of North Carolina at Chapel Hill’s FPG Child Development Institute.</a:t>
            </a:r>
            <a:r>
              <a:rPr lang="en-US" dirty="0">
                <a:effectLst/>
              </a:rPr>
              <a:t> </a:t>
            </a:r>
            <a:endParaRPr lang="en-US" dirty="0"/>
          </a:p>
        </p:txBody>
      </p:sp>
      <p:sp>
        <p:nvSpPr>
          <p:cNvPr id="4" name="Slide Number Placeholder 3"/>
          <p:cNvSpPr>
            <a:spLocks noGrp="1"/>
          </p:cNvSpPr>
          <p:nvPr>
            <p:ph type="sldNum" sz="quarter" idx="5"/>
          </p:nvPr>
        </p:nvSpPr>
        <p:spPr/>
        <p:txBody>
          <a:bodyPr/>
          <a:lstStyle/>
          <a:p>
            <a:fld id="{E3342A56-27B6-6D46-9B26-E5A82035BBBA}" type="slidenum">
              <a:rPr lang="en-US" smtClean="0"/>
              <a:t>11</a:t>
            </a:fld>
            <a:endParaRPr lang="en-US"/>
          </a:p>
        </p:txBody>
      </p:sp>
    </p:spTree>
    <p:extLst>
      <p:ext uri="{BB962C8B-B14F-4D97-AF65-F5344CB8AC3E}">
        <p14:creationId xmlns:p14="http://schemas.microsoft.com/office/powerpoint/2010/main" val="2687782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ym typeface="XB Yas"/>
              </a:rPr>
              <a:t>Prevent</a:t>
            </a:r>
            <a:r>
              <a:rPr kumimoji="0" lang="en-US" sz="1200" b="0" i="0" u="none" strike="noStrike" cap="none" spc="0" normalizeH="0" baseline="0" noProof="0" dirty="0">
                <a:ln>
                  <a:noFill/>
                </a:ln>
                <a:effectLst/>
                <a:uLnTx/>
                <a:uFillTx/>
                <a:sym typeface="XB Yas"/>
              </a:rPr>
              <a:t> abandonment of valued practices by facilitating drivers, determinants, and implementation strategies such as funding, leadership, coaching and training (</a:t>
            </a:r>
            <a:r>
              <a:rPr kumimoji="0" lang="en-US" sz="1200" b="0" i="0" u="none" strike="noStrike" cap="none" spc="0" normalizeH="0" baseline="0" noProof="0" dirty="0" err="1">
                <a:ln>
                  <a:noFill/>
                </a:ln>
                <a:effectLst/>
                <a:uLnTx/>
                <a:uFillTx/>
                <a:sym typeface="XB Yas"/>
              </a:rPr>
              <a:t>Carnine</a:t>
            </a:r>
            <a:r>
              <a:rPr kumimoji="0" lang="en-US" sz="1200" b="0" i="0" u="none" strike="noStrike" cap="none" spc="0" normalizeH="0" baseline="0" noProof="0" dirty="0">
                <a:ln>
                  <a:noFill/>
                </a:ln>
                <a:effectLst/>
                <a:uLnTx/>
                <a:uFillTx/>
                <a:sym typeface="XB Yas"/>
              </a:rPr>
              <a:t>, 1997; Han &amp; Weiss, 2005; Herman et al., 2021; McIntosh et al., 2016)</a:t>
            </a:r>
          </a:p>
          <a:p>
            <a:endParaRPr lang="en-US" dirty="0"/>
          </a:p>
        </p:txBody>
      </p:sp>
      <p:sp>
        <p:nvSpPr>
          <p:cNvPr id="4" name="Slide Number Placeholder 3"/>
          <p:cNvSpPr>
            <a:spLocks noGrp="1"/>
          </p:cNvSpPr>
          <p:nvPr>
            <p:ph type="sldNum" sz="quarter" idx="5"/>
          </p:nvPr>
        </p:nvSpPr>
        <p:spPr/>
        <p:txBody>
          <a:bodyPr/>
          <a:lstStyle/>
          <a:p>
            <a:fld id="{E3342A56-27B6-6D46-9B26-E5A82035BBBA}" type="slidenum">
              <a:rPr lang="en-US" smtClean="0"/>
              <a:t>12</a:t>
            </a:fld>
            <a:endParaRPr lang="en-US"/>
          </a:p>
        </p:txBody>
      </p:sp>
    </p:spTree>
    <p:extLst>
      <p:ext uri="{BB962C8B-B14F-4D97-AF65-F5344CB8AC3E}">
        <p14:creationId xmlns:p14="http://schemas.microsoft.com/office/powerpoint/2010/main" val="4240832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5F736-E304-2FF0-D9D6-340D336822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ADA03C-2A33-B1CE-1699-48582EC602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10557C-FEEC-04BF-0BDD-425D1F2B993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261D78F-91D0-8E6A-BCA3-302B233FAC04}"/>
              </a:ext>
            </a:extLst>
          </p:cNvPr>
          <p:cNvSpPr>
            <a:spLocks noGrp="1"/>
          </p:cNvSpPr>
          <p:nvPr>
            <p:ph type="sldNum" sz="quarter" idx="5"/>
          </p:nvPr>
        </p:nvSpPr>
        <p:spPr/>
        <p:txBody>
          <a:bodyPr/>
          <a:lstStyle/>
          <a:p>
            <a:fld id="{E3342A56-27B6-6D46-9B26-E5A82035BBBA}" type="slidenum">
              <a:rPr lang="en-US" smtClean="0"/>
              <a:t>14</a:t>
            </a:fld>
            <a:endParaRPr lang="en-US"/>
          </a:p>
        </p:txBody>
      </p:sp>
    </p:spTree>
    <p:extLst>
      <p:ext uri="{BB962C8B-B14F-4D97-AF65-F5344CB8AC3E}">
        <p14:creationId xmlns:p14="http://schemas.microsoft.com/office/powerpoint/2010/main" val="1118211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Can add this information verbally:  Rural communities geographic isolation and scarce resources has resulted in limited mental health service options for rural youth and their families.</a:t>
            </a:r>
          </a:p>
          <a:p>
            <a:endParaRPr lang="en-US" dirty="0"/>
          </a:p>
        </p:txBody>
      </p:sp>
      <p:sp>
        <p:nvSpPr>
          <p:cNvPr id="4" name="Slide Number Placeholder 3"/>
          <p:cNvSpPr>
            <a:spLocks noGrp="1"/>
          </p:cNvSpPr>
          <p:nvPr>
            <p:ph type="sldNum" sz="quarter" idx="10"/>
          </p:nvPr>
        </p:nvSpPr>
        <p:spPr/>
        <p:txBody>
          <a:bodyPr/>
          <a:lstStyle/>
          <a:p>
            <a:fld id="{13874A64-C919-4683-8C8C-DE64E668B7E6}" type="slidenum">
              <a:rPr lang="en-US" smtClean="0"/>
              <a:t>15</a:t>
            </a:fld>
            <a:endParaRPr lang="en-US"/>
          </a:p>
        </p:txBody>
      </p:sp>
    </p:spTree>
    <p:extLst>
      <p:ext uri="{BB962C8B-B14F-4D97-AF65-F5344CB8AC3E}">
        <p14:creationId xmlns:p14="http://schemas.microsoft.com/office/powerpoint/2010/main" val="1769338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AF8E2A30-230F-455E-BD5D-AFBD0C06FD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imes New Roman" panose="02020603050405020304" pitchFamily="18" charset="0"/>
              </a:defRPr>
            </a:lvl1pPr>
            <a:lvl2pPr marL="742950" indent="-285750" defTabSz="931863">
              <a:defRPr>
                <a:solidFill>
                  <a:schemeClr val="tx1"/>
                </a:solidFill>
                <a:latin typeface="Times New Roman" panose="02020603050405020304" pitchFamily="18" charset="0"/>
              </a:defRPr>
            </a:lvl2pPr>
            <a:lvl3pPr marL="1143000" indent="-228600" defTabSz="931863">
              <a:defRPr>
                <a:solidFill>
                  <a:schemeClr val="tx1"/>
                </a:solidFill>
                <a:latin typeface="Times New Roman" panose="02020603050405020304" pitchFamily="18" charset="0"/>
              </a:defRPr>
            </a:lvl3pPr>
            <a:lvl4pPr marL="1600200" indent="-228600" defTabSz="931863">
              <a:defRPr>
                <a:solidFill>
                  <a:schemeClr val="tx1"/>
                </a:solidFill>
                <a:latin typeface="Times New Roman" panose="02020603050405020304" pitchFamily="18" charset="0"/>
              </a:defRPr>
            </a:lvl4pPr>
            <a:lvl5pPr marL="2057400" indent="-228600" defTabSz="931863">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fld id="{4C172197-62A6-4510-85E1-00D19D449FCC}" type="slidenum">
              <a:rPr lang="en-US" altLang="en-US" smtClean="0">
                <a:latin typeface="Calibri" panose="020F0502020204030204" pitchFamily="34" charset="0"/>
                <a:ea typeface="ＭＳ Ｐゴシック" panose="020B0600070205080204" pitchFamily="34" charset="-128"/>
              </a:rPr>
              <a:pPr/>
              <a:t>18</a:t>
            </a:fld>
            <a:endParaRPr lang="en-US" altLang="en-US">
              <a:latin typeface="Calibri" panose="020F0502020204030204" pitchFamily="34" charset="0"/>
              <a:ea typeface="ＭＳ Ｐゴシック" panose="020B0600070205080204" pitchFamily="34" charset="-128"/>
            </a:endParaRPr>
          </a:p>
        </p:txBody>
      </p:sp>
      <p:sp>
        <p:nvSpPr>
          <p:cNvPr id="65539" name="Rectangle 7">
            <a:extLst>
              <a:ext uri="{FF2B5EF4-FFF2-40B4-BE49-F238E27FC236}">
                <a16:creationId xmlns:a16="http://schemas.microsoft.com/office/drawing/2014/main" id="{0FA6588E-28F0-44F8-B5F0-609127727FDC}"/>
              </a:ext>
            </a:extLst>
          </p:cNvPr>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7" tIns="46585" rIns="93167" bIns="46585" anchor="b"/>
          <a:lstStyle>
            <a:lvl1pPr defTabSz="454025">
              <a:defRPr>
                <a:solidFill>
                  <a:schemeClr val="tx1"/>
                </a:solidFill>
                <a:latin typeface="Times New Roman" panose="02020603050405020304" pitchFamily="18" charset="0"/>
              </a:defRPr>
            </a:lvl1pPr>
            <a:lvl2pPr marL="742950" indent="-285750" defTabSz="454025">
              <a:defRPr>
                <a:solidFill>
                  <a:schemeClr val="tx1"/>
                </a:solidFill>
                <a:latin typeface="Times New Roman" panose="02020603050405020304" pitchFamily="18" charset="0"/>
              </a:defRPr>
            </a:lvl2pPr>
            <a:lvl3pPr marL="1143000" indent="-228600" defTabSz="454025">
              <a:defRPr>
                <a:solidFill>
                  <a:schemeClr val="tx1"/>
                </a:solidFill>
                <a:latin typeface="Times New Roman" panose="02020603050405020304" pitchFamily="18" charset="0"/>
              </a:defRPr>
            </a:lvl3pPr>
            <a:lvl4pPr marL="1600200" indent="-228600" defTabSz="454025">
              <a:defRPr>
                <a:solidFill>
                  <a:schemeClr val="tx1"/>
                </a:solidFill>
                <a:latin typeface="Times New Roman" panose="02020603050405020304" pitchFamily="18" charset="0"/>
              </a:defRPr>
            </a:lvl4pPr>
            <a:lvl5pPr marL="2057400" indent="-228600" defTabSz="454025">
              <a:defRPr>
                <a:solidFill>
                  <a:schemeClr val="tx1"/>
                </a:solidFill>
                <a:latin typeface="Times New Roman" panose="02020603050405020304" pitchFamily="18" charset="0"/>
              </a:defRPr>
            </a:lvl5pPr>
            <a:lvl6pPr marL="2514600" indent="-228600" defTabSz="454025"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4025"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4025"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4025"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fld id="{9734B0E4-20E9-4A8D-A9DA-9B50067006A8}" type="slidenum">
              <a:rPr lang="en-US" altLang="en-US" sz="1200">
                <a:latin typeface="Times" panose="02020603050405020304" pitchFamily="18" charset="0"/>
                <a:ea typeface="ＭＳ Ｐゴシック" panose="020B0600070205080204" pitchFamily="34" charset="-128"/>
              </a:rPr>
              <a:pPr algn="r" eaLnBrk="1" hangingPunct="1"/>
              <a:t>18</a:t>
            </a:fld>
            <a:endParaRPr lang="en-US" altLang="en-US" sz="1200">
              <a:latin typeface="Times" panose="02020603050405020304" pitchFamily="18" charset="0"/>
              <a:ea typeface="ＭＳ Ｐゴシック" panose="020B0600070205080204" pitchFamily="34" charset="-128"/>
            </a:endParaRPr>
          </a:p>
        </p:txBody>
      </p:sp>
      <p:sp>
        <p:nvSpPr>
          <p:cNvPr id="65540" name="Rectangle 2">
            <a:extLst>
              <a:ext uri="{FF2B5EF4-FFF2-40B4-BE49-F238E27FC236}">
                <a16:creationId xmlns:a16="http://schemas.microsoft.com/office/drawing/2014/main" id="{7F8A2884-6BB6-4D33-A244-CF371D87AE69}"/>
              </a:ext>
            </a:extLst>
          </p:cNvPr>
          <p:cNvSpPr>
            <a:spLocks noGrp="1" noRot="1" noChangeAspect="1" noChangeArrowheads="1" noTextEdit="1"/>
          </p:cNvSpPr>
          <p:nvPr>
            <p:ph type="sldImg"/>
          </p:nvPr>
        </p:nvSpPr>
        <p:spPr>
          <a:ln/>
        </p:spPr>
      </p:sp>
      <p:sp>
        <p:nvSpPr>
          <p:cNvPr id="65541" name="Rectangle 3">
            <a:extLst>
              <a:ext uri="{FF2B5EF4-FFF2-40B4-BE49-F238E27FC236}">
                <a16:creationId xmlns:a16="http://schemas.microsoft.com/office/drawing/2014/main" id="{E4F083B9-7BA3-4632-9749-F354AD57A40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4025" eaLnBrk="1" hangingPunct="1">
              <a:spcBef>
                <a:spcPct val="0"/>
              </a:spcBef>
            </a:pPr>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91CCA4-BFC4-894A-A358-1282D22393FD}" type="slidenum">
              <a:rPr lang="en-US" smtClean="0"/>
              <a:t>20</a:t>
            </a:fld>
            <a:endParaRPr lang="en-US"/>
          </a:p>
        </p:txBody>
      </p:sp>
    </p:spTree>
    <p:extLst>
      <p:ext uri="{BB962C8B-B14F-4D97-AF65-F5344CB8AC3E}">
        <p14:creationId xmlns:p14="http://schemas.microsoft.com/office/powerpoint/2010/main" val="37986389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91CCA4-BFC4-894A-A358-1282D22393FD}" type="slidenum">
              <a:rPr lang="en-US" smtClean="0"/>
              <a:t>22</a:t>
            </a:fld>
            <a:endParaRPr lang="en-US"/>
          </a:p>
        </p:txBody>
      </p:sp>
    </p:spTree>
    <p:extLst>
      <p:ext uri="{BB962C8B-B14F-4D97-AF65-F5344CB8AC3E}">
        <p14:creationId xmlns:p14="http://schemas.microsoft.com/office/powerpoint/2010/main" val="21705740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91CCA4-BFC4-894A-A358-1282D22393FD}" type="slidenum">
              <a:rPr lang="en-US" smtClean="0"/>
              <a:t>23</a:t>
            </a:fld>
            <a:endParaRPr lang="en-US"/>
          </a:p>
        </p:txBody>
      </p:sp>
    </p:spTree>
    <p:extLst>
      <p:ext uri="{BB962C8B-B14F-4D97-AF65-F5344CB8AC3E}">
        <p14:creationId xmlns:p14="http://schemas.microsoft.com/office/powerpoint/2010/main" val="14041696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3414D064-D5D5-A9D4-B353-F725FC5211DC}"/>
              </a:ext>
            </a:extLst>
          </p:cNvPr>
          <p:cNvSpPr>
            <a:spLocks noGrp="1" noRot="1" noChangeAspect="1" noChangeArrowheads="1" noTextEdit="1"/>
          </p:cNvSpPr>
          <p:nvPr>
            <p:ph type="sldImg"/>
          </p:nvPr>
        </p:nvSpPr>
        <p:spPr>
          <a:ln/>
        </p:spPr>
      </p:sp>
      <p:sp>
        <p:nvSpPr>
          <p:cNvPr id="12291" name="Notes Placeholder 2">
            <a:extLst>
              <a:ext uri="{FF2B5EF4-FFF2-40B4-BE49-F238E27FC236}">
                <a16:creationId xmlns:a16="http://schemas.microsoft.com/office/drawing/2014/main" id="{489B6C09-CFD8-9868-3CDF-1FDC69EBB15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2292" name="Slide Number Placeholder 3">
            <a:extLst>
              <a:ext uri="{FF2B5EF4-FFF2-40B4-BE49-F238E27FC236}">
                <a16:creationId xmlns:a16="http://schemas.microsoft.com/office/drawing/2014/main" id="{D5B90C5C-987C-CE78-E736-372868DE517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28663" indent="-279400">
              <a:defRPr>
                <a:solidFill>
                  <a:schemeClr val="tx1"/>
                </a:solidFill>
                <a:latin typeface="Times New Roman" panose="02020603050405020304" pitchFamily="18" charset="0"/>
              </a:defRPr>
            </a:lvl2pPr>
            <a:lvl3pPr marL="1120775" indent="-223838">
              <a:defRPr>
                <a:solidFill>
                  <a:schemeClr val="tx1"/>
                </a:solidFill>
                <a:latin typeface="Times New Roman" panose="02020603050405020304" pitchFamily="18" charset="0"/>
              </a:defRPr>
            </a:lvl3pPr>
            <a:lvl4pPr marL="1570038" indent="-223838">
              <a:defRPr>
                <a:solidFill>
                  <a:schemeClr val="tx1"/>
                </a:solidFill>
                <a:latin typeface="Times New Roman" panose="02020603050405020304" pitchFamily="18" charset="0"/>
              </a:defRPr>
            </a:lvl4pPr>
            <a:lvl5pPr marL="2017713" indent="-223838">
              <a:defRPr>
                <a:solidFill>
                  <a:schemeClr val="tx1"/>
                </a:solidFill>
                <a:latin typeface="Times New Roman" panose="02020603050405020304" pitchFamily="18" charset="0"/>
              </a:defRPr>
            </a:lvl5pPr>
            <a:lvl6pPr marL="2474913" indent="-223838" eaLnBrk="0" fontAlgn="base" hangingPunct="0">
              <a:spcBef>
                <a:spcPct val="0"/>
              </a:spcBef>
              <a:spcAft>
                <a:spcPct val="0"/>
              </a:spcAft>
              <a:defRPr>
                <a:solidFill>
                  <a:schemeClr val="tx1"/>
                </a:solidFill>
                <a:latin typeface="Times New Roman" panose="02020603050405020304" pitchFamily="18" charset="0"/>
              </a:defRPr>
            </a:lvl6pPr>
            <a:lvl7pPr marL="2932113" indent="-223838" eaLnBrk="0" fontAlgn="base" hangingPunct="0">
              <a:spcBef>
                <a:spcPct val="0"/>
              </a:spcBef>
              <a:spcAft>
                <a:spcPct val="0"/>
              </a:spcAft>
              <a:defRPr>
                <a:solidFill>
                  <a:schemeClr val="tx1"/>
                </a:solidFill>
                <a:latin typeface="Times New Roman" panose="02020603050405020304" pitchFamily="18" charset="0"/>
              </a:defRPr>
            </a:lvl7pPr>
            <a:lvl8pPr marL="3389313" indent="-223838" eaLnBrk="0" fontAlgn="base" hangingPunct="0">
              <a:spcBef>
                <a:spcPct val="0"/>
              </a:spcBef>
              <a:spcAft>
                <a:spcPct val="0"/>
              </a:spcAft>
              <a:defRPr>
                <a:solidFill>
                  <a:schemeClr val="tx1"/>
                </a:solidFill>
                <a:latin typeface="Times New Roman" panose="02020603050405020304" pitchFamily="18" charset="0"/>
              </a:defRPr>
            </a:lvl8pPr>
            <a:lvl9pPr marL="3846513" indent="-223838" eaLnBrk="0" fontAlgn="base" hangingPunct="0">
              <a:spcBef>
                <a:spcPct val="0"/>
              </a:spcBef>
              <a:spcAft>
                <a:spcPct val="0"/>
              </a:spcAft>
              <a:defRPr>
                <a:solidFill>
                  <a:schemeClr val="tx1"/>
                </a:solidFill>
                <a:latin typeface="Times New Roman" panose="02020603050405020304" pitchFamily="18" charset="0"/>
              </a:defRPr>
            </a:lvl9pPr>
          </a:lstStyle>
          <a:p>
            <a:pPr defTabSz="914400"/>
            <a:fld id="{330A8DA9-62C0-48BA-8051-7A05AECC23AD}" type="slidenum">
              <a:rPr lang="en-US" altLang="en-US" smtClean="0">
                <a:latin typeface="Arial" panose="020B0604020202020204" pitchFamily="34" charset="0"/>
              </a:rPr>
              <a:pPr defTabSz="914400"/>
              <a:t>24</a:t>
            </a:fld>
            <a:endParaRPr lang="en-US"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B1D079-D01F-255D-45C1-2AD30F4CE3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ED3157-9E53-3696-5FE7-4828A7894A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6C9457-48C0-B8A1-9A2F-1DBFC9609D4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350BC1-A159-8335-17C8-F342BB1C3E73}"/>
              </a:ext>
            </a:extLst>
          </p:cNvPr>
          <p:cNvSpPr>
            <a:spLocks noGrp="1"/>
          </p:cNvSpPr>
          <p:nvPr>
            <p:ph type="sldNum" sz="quarter" idx="5"/>
          </p:nvPr>
        </p:nvSpPr>
        <p:spPr/>
        <p:txBody>
          <a:bodyPr/>
          <a:lstStyle/>
          <a:p>
            <a:fld id="{E3342A56-27B6-6D46-9B26-E5A82035BBBA}" type="slidenum">
              <a:rPr lang="en-US" smtClean="0"/>
              <a:t>26</a:t>
            </a:fld>
            <a:endParaRPr lang="en-US"/>
          </a:p>
        </p:txBody>
      </p:sp>
    </p:spTree>
    <p:extLst>
      <p:ext uri="{BB962C8B-B14F-4D97-AF65-F5344CB8AC3E}">
        <p14:creationId xmlns:p14="http://schemas.microsoft.com/office/powerpoint/2010/main" val="2859892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0" marR="0" lvl="2" indent="-228600">
              <a:buFont typeface="Wingdings" pitchFamily="2" charset="2"/>
              <a:buChar char=""/>
            </a:pPr>
            <a:r>
              <a:rPr lang="en-US" sz="1200" kern="100" dirty="0">
                <a:effectLst/>
                <a:latin typeface="Calibri Light" panose="020F0302020204030204" pitchFamily="34" charset="0"/>
                <a:ea typeface="Aptos" panose="020B0004020202020204" pitchFamily="34" charset="0"/>
                <a:cs typeface="Times New Roman" panose="02020603050405020304" pitchFamily="18" charset="0"/>
              </a:rPr>
              <a:t>Overview of </a:t>
            </a:r>
            <a:r>
              <a:rPr lang="en-US" sz="1200" b="1" kern="100" dirty="0">
                <a:effectLst/>
                <a:latin typeface="Calibri Light" panose="020F0302020204030204" pitchFamily="34" charset="0"/>
                <a:ea typeface="Aptos" panose="020B0004020202020204" pitchFamily="34" charset="0"/>
                <a:cs typeface="Times New Roman" panose="02020603050405020304" pitchFamily="18" charset="0"/>
              </a:rPr>
              <a:t>core features</a:t>
            </a:r>
            <a:r>
              <a:rPr lang="en-US" sz="1200" kern="100" dirty="0">
                <a:effectLst/>
                <a:latin typeface="Calibri Light" panose="020F0302020204030204" pitchFamily="34" charset="0"/>
                <a:ea typeface="Aptos" panose="020B0004020202020204" pitchFamily="34" charset="0"/>
                <a:cs typeface="Times New Roman" panose="02020603050405020304" pitchFamily="18" charset="0"/>
              </a:rPr>
              <a:t> related to topic</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1143000" marR="0" lvl="2" indent="-228600">
              <a:buFont typeface="Wingdings" pitchFamily="2" charset="2"/>
              <a:buChar char=""/>
            </a:pPr>
            <a:r>
              <a:rPr lang="en-US" sz="1200" kern="100" dirty="0">
                <a:effectLst/>
                <a:latin typeface="Calibri Light" panose="020F0302020204030204" pitchFamily="34" charset="0"/>
                <a:ea typeface="Aptos" panose="020B0004020202020204" pitchFamily="34" charset="0"/>
                <a:cs typeface="Times New Roman" panose="02020603050405020304" pitchFamily="18" charset="0"/>
              </a:rPr>
              <a:t>Share </a:t>
            </a:r>
            <a:r>
              <a:rPr lang="en-US" sz="1200" b="1" kern="100" dirty="0">
                <a:effectLst/>
                <a:latin typeface="Calibri Light" panose="020F0302020204030204" pitchFamily="34" charset="0"/>
                <a:ea typeface="Aptos" panose="020B0004020202020204" pitchFamily="34" charset="0"/>
                <a:cs typeface="Times New Roman" panose="02020603050405020304" pitchFamily="18" charset="0"/>
              </a:rPr>
              <a:t>data </a:t>
            </a:r>
            <a:r>
              <a:rPr lang="en-US" sz="1200" kern="100" dirty="0">
                <a:effectLst/>
                <a:latin typeface="Calibri Light" panose="020F0302020204030204" pitchFamily="34" charset="0"/>
                <a:ea typeface="Aptos" panose="020B0004020202020204" pitchFamily="34" charset="0"/>
                <a:cs typeface="Times New Roman" panose="02020603050405020304" pitchFamily="18" charset="0"/>
              </a:rPr>
              <a:t>to frame the conversation</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1143000" marR="0" lvl="2" indent="-228600">
              <a:buFont typeface="Wingdings" pitchFamily="2" charset="2"/>
              <a:buChar char=""/>
            </a:pPr>
            <a:r>
              <a:rPr lang="en-US" sz="1200" b="1" kern="100" dirty="0">
                <a:effectLst/>
                <a:latin typeface="Calibri Light" panose="020F0302020204030204" pitchFamily="34" charset="0"/>
                <a:ea typeface="Aptos" panose="020B0004020202020204" pitchFamily="34" charset="0"/>
                <a:cs typeface="Times New Roman" panose="02020603050405020304" pitchFamily="18" charset="0"/>
              </a:rPr>
              <a:t>Big idea(s)</a:t>
            </a:r>
            <a:r>
              <a:rPr lang="en-US" sz="1200" kern="100" dirty="0">
                <a:effectLst/>
                <a:latin typeface="Calibri Light" panose="020F0302020204030204" pitchFamily="34" charset="0"/>
                <a:ea typeface="Aptos" panose="020B0004020202020204" pitchFamily="34" charset="0"/>
                <a:cs typeface="Times New Roman" panose="02020603050405020304" pitchFamily="18" charset="0"/>
              </a:rPr>
              <a:t> about needed actions to inform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1600200" marR="0" lvl="3" indent="-228600">
              <a:buFont typeface="Symbol" pitchFamily="2" charset="2"/>
              <a:buChar char=""/>
            </a:pPr>
            <a:r>
              <a:rPr lang="en-US" sz="1200" kern="100" dirty="0">
                <a:effectLst/>
                <a:latin typeface="Calibri Light" panose="020F0302020204030204" pitchFamily="34" charset="0"/>
                <a:ea typeface="Aptos" panose="020B0004020202020204" pitchFamily="34" charset="0"/>
                <a:cs typeface="Times New Roman" panose="02020603050405020304" pitchFamily="18" charset="0"/>
              </a:rPr>
              <a:t>Policy,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1600200" marR="0" lvl="3" indent="-228600">
              <a:buFont typeface="Symbol" pitchFamily="2" charset="2"/>
              <a:buChar char=""/>
            </a:pPr>
            <a:r>
              <a:rPr lang="en-US" sz="1200" kern="100" dirty="0">
                <a:effectLst/>
                <a:latin typeface="Calibri Light" panose="020F0302020204030204" pitchFamily="34" charset="0"/>
                <a:ea typeface="Aptos" panose="020B0004020202020204" pitchFamily="34" charset="0"/>
                <a:cs typeface="Times New Roman" panose="02020603050405020304" pitchFamily="18" charset="0"/>
              </a:rPr>
              <a:t>Research, and/or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1600200" marR="0" lvl="3" indent="-228600">
              <a:buFont typeface="Symbol" pitchFamily="2" charset="2"/>
              <a:buChar char=""/>
            </a:pPr>
            <a:r>
              <a:rPr lang="en-US" sz="1200" kern="100" dirty="0">
                <a:effectLst/>
                <a:latin typeface="Calibri Light" panose="020F0302020204030204" pitchFamily="34" charset="0"/>
                <a:ea typeface="Aptos" panose="020B0004020202020204" pitchFamily="34" charset="0"/>
                <a:cs typeface="Times New Roman" panose="02020603050405020304" pitchFamily="18" charset="0"/>
              </a:rPr>
              <a:t>TA</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1143000" marR="0" lvl="2" indent="-228600">
              <a:buFont typeface="Wingdings" pitchFamily="2" charset="2"/>
              <a:buChar char=""/>
            </a:pPr>
            <a:r>
              <a:rPr lang="en-US" sz="1200" b="1" kern="100" dirty="0">
                <a:effectLst/>
                <a:latin typeface="Calibri Light" panose="020F0302020204030204" pitchFamily="34" charset="0"/>
                <a:ea typeface="Aptos" panose="020B0004020202020204" pitchFamily="34" charset="0"/>
                <a:cs typeface="Times New Roman" panose="02020603050405020304" pitchFamily="18" charset="0"/>
              </a:rPr>
              <a:t>Resources</a:t>
            </a:r>
            <a:r>
              <a:rPr lang="en-US" sz="1200" kern="100" dirty="0">
                <a:effectLst/>
                <a:latin typeface="Calibri Light" panose="020F0302020204030204" pitchFamily="34" charset="0"/>
                <a:ea typeface="Aptos" panose="020B0004020202020204" pitchFamily="34" charset="0"/>
                <a:cs typeface="Times New Roman" panose="02020603050405020304" pitchFamily="18" charset="0"/>
              </a:rPr>
              <a:t> to inform next actionably steps for policy, research, and/or TA</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1143000" marR="0" lvl="2" indent="-228600">
              <a:buFont typeface="Wingdings" pitchFamily="2" charset="2"/>
              <a:buChar char=""/>
            </a:pPr>
            <a:r>
              <a:rPr lang="en-US" sz="1200" b="1" kern="100" dirty="0">
                <a:effectLst/>
                <a:latin typeface="Calibri Light" panose="020F0302020204030204" pitchFamily="34" charset="0"/>
                <a:ea typeface="Aptos" panose="020B0004020202020204" pitchFamily="34" charset="0"/>
                <a:cs typeface="Times New Roman" panose="02020603050405020304" pitchFamily="18" charset="0"/>
              </a:rPr>
              <a:t>Take away message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1143000" marR="0" lvl="2" indent="-228600">
              <a:buFont typeface="Wingdings" pitchFamily="2" charset="2"/>
              <a:buChar char=""/>
            </a:pPr>
            <a:r>
              <a:rPr lang="en-US" sz="1200" b="1" kern="100" dirty="0">
                <a:effectLst/>
                <a:latin typeface="Calibri Light" panose="020F0302020204030204" pitchFamily="34" charset="0"/>
                <a:ea typeface="Aptos" panose="020B0004020202020204" pitchFamily="34" charset="0"/>
                <a:cs typeface="Times New Roman" panose="02020603050405020304" pitchFamily="18" charset="0"/>
              </a:rPr>
              <a:t>Big question</a:t>
            </a:r>
            <a:r>
              <a:rPr lang="en-US" sz="1200" kern="100" dirty="0">
                <a:effectLst/>
                <a:latin typeface="Calibri Light" panose="020F0302020204030204" pitchFamily="34" charset="0"/>
                <a:ea typeface="Aptos" panose="020B0004020202020204" pitchFamily="34" charset="0"/>
                <a:cs typeface="Times New Roman" panose="02020603050405020304" pitchFamily="18" charset="0"/>
              </a:rPr>
              <a:t> to frame the table conversation</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3342A56-27B6-6D46-9B26-E5A82035BBBA}" type="slidenum">
              <a:rPr lang="en-US" smtClean="0"/>
              <a:t>2</a:t>
            </a:fld>
            <a:endParaRPr lang="en-US"/>
          </a:p>
        </p:txBody>
      </p:sp>
    </p:spTree>
    <p:extLst>
      <p:ext uri="{BB962C8B-B14F-4D97-AF65-F5344CB8AC3E}">
        <p14:creationId xmlns:p14="http://schemas.microsoft.com/office/powerpoint/2010/main" val="6501722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92075"/>
            <a:ext cx="2438400" cy="13716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4DC83E-89B8-4806-9A94-7D2BAA520DC6}" type="slidenum">
              <a:rPr lang="en-US" smtClean="0"/>
              <a:pPr/>
              <a:t>27</a:t>
            </a:fld>
            <a:endParaRPr lang="en-US"/>
          </a:p>
        </p:txBody>
      </p:sp>
    </p:spTree>
    <p:extLst>
      <p:ext uri="{BB962C8B-B14F-4D97-AF65-F5344CB8AC3E}">
        <p14:creationId xmlns:p14="http://schemas.microsoft.com/office/powerpoint/2010/main" val="9711958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92075"/>
            <a:ext cx="2438400" cy="13716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4DC83E-89B8-4806-9A94-7D2BAA520DC6}" type="slidenum">
              <a:rPr lang="en-US" smtClean="0"/>
              <a:pPr/>
              <a:t>28</a:t>
            </a:fld>
            <a:endParaRPr lang="en-US"/>
          </a:p>
        </p:txBody>
      </p:sp>
    </p:spTree>
    <p:extLst>
      <p:ext uri="{BB962C8B-B14F-4D97-AF65-F5344CB8AC3E}">
        <p14:creationId xmlns:p14="http://schemas.microsoft.com/office/powerpoint/2010/main" val="8295110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342A56-27B6-6D46-9B26-E5A82035BBBA}" type="slidenum">
              <a:rPr lang="en-US" smtClean="0"/>
              <a:t>30</a:t>
            </a:fld>
            <a:endParaRPr lang="en-US"/>
          </a:p>
        </p:txBody>
      </p:sp>
    </p:spTree>
    <p:extLst>
      <p:ext uri="{BB962C8B-B14F-4D97-AF65-F5344CB8AC3E}">
        <p14:creationId xmlns:p14="http://schemas.microsoft.com/office/powerpoint/2010/main" val="245870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38F80-6430-6BDB-75BE-83B2A36D15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316896-FC1B-14E9-71BD-B28F0B897F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C43C68-DBB5-74E9-1282-000F1369388A}"/>
              </a:ext>
            </a:extLst>
          </p:cNvPr>
          <p:cNvSpPr>
            <a:spLocks noGrp="1"/>
          </p:cNvSpPr>
          <p:nvPr>
            <p:ph type="body" idx="1"/>
          </p:nvPr>
        </p:nvSpPr>
        <p:spPr/>
        <p:txBody>
          <a:bodyPr/>
          <a:lstStyle/>
          <a:p>
            <a:pPr marL="1143000" marR="0" lvl="2" indent="-228600">
              <a:buFont typeface="Wingdings" pitchFamily="2" charset="2"/>
              <a:buChar char=""/>
            </a:pPr>
            <a:r>
              <a:rPr lang="en-US" sz="1200" kern="100" dirty="0">
                <a:effectLst/>
                <a:latin typeface="Calibri Light" panose="020F0302020204030204" pitchFamily="34" charset="0"/>
                <a:ea typeface="Aptos" panose="020B0004020202020204" pitchFamily="34" charset="0"/>
                <a:cs typeface="Times New Roman" panose="02020603050405020304" pitchFamily="18" charset="0"/>
              </a:rPr>
              <a:t>Overview of </a:t>
            </a:r>
            <a:r>
              <a:rPr lang="en-US" sz="1200" b="1" kern="100" dirty="0">
                <a:effectLst/>
                <a:latin typeface="Calibri Light" panose="020F0302020204030204" pitchFamily="34" charset="0"/>
                <a:ea typeface="Aptos" panose="020B0004020202020204" pitchFamily="34" charset="0"/>
                <a:cs typeface="Times New Roman" panose="02020603050405020304" pitchFamily="18" charset="0"/>
              </a:rPr>
              <a:t>core features</a:t>
            </a:r>
            <a:r>
              <a:rPr lang="en-US" sz="1200" kern="100" dirty="0">
                <a:effectLst/>
                <a:latin typeface="Calibri Light" panose="020F0302020204030204" pitchFamily="34" charset="0"/>
                <a:ea typeface="Aptos" panose="020B0004020202020204" pitchFamily="34" charset="0"/>
                <a:cs typeface="Times New Roman" panose="02020603050405020304" pitchFamily="18" charset="0"/>
              </a:rPr>
              <a:t> related to topic</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1143000" marR="0" lvl="2" indent="-228600">
              <a:buFont typeface="Wingdings" pitchFamily="2" charset="2"/>
              <a:buChar char=""/>
            </a:pPr>
            <a:r>
              <a:rPr lang="en-US" sz="1200" kern="100" dirty="0">
                <a:effectLst/>
                <a:latin typeface="Calibri Light" panose="020F0302020204030204" pitchFamily="34" charset="0"/>
                <a:ea typeface="Aptos" panose="020B0004020202020204" pitchFamily="34" charset="0"/>
                <a:cs typeface="Times New Roman" panose="02020603050405020304" pitchFamily="18" charset="0"/>
              </a:rPr>
              <a:t>Share </a:t>
            </a:r>
            <a:r>
              <a:rPr lang="en-US" sz="1200" b="1" kern="100" dirty="0">
                <a:effectLst/>
                <a:latin typeface="Calibri Light" panose="020F0302020204030204" pitchFamily="34" charset="0"/>
                <a:ea typeface="Aptos" panose="020B0004020202020204" pitchFamily="34" charset="0"/>
                <a:cs typeface="Times New Roman" panose="02020603050405020304" pitchFamily="18" charset="0"/>
              </a:rPr>
              <a:t>data </a:t>
            </a:r>
            <a:r>
              <a:rPr lang="en-US" sz="1200" kern="100" dirty="0">
                <a:effectLst/>
                <a:latin typeface="Calibri Light" panose="020F0302020204030204" pitchFamily="34" charset="0"/>
                <a:ea typeface="Aptos" panose="020B0004020202020204" pitchFamily="34" charset="0"/>
                <a:cs typeface="Times New Roman" panose="02020603050405020304" pitchFamily="18" charset="0"/>
              </a:rPr>
              <a:t>to frame the conversation</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1143000" marR="0" lvl="2" indent="-228600">
              <a:buFont typeface="Wingdings" pitchFamily="2" charset="2"/>
              <a:buChar char=""/>
            </a:pPr>
            <a:r>
              <a:rPr lang="en-US" sz="1200" b="1" kern="100" dirty="0">
                <a:effectLst/>
                <a:latin typeface="Calibri Light" panose="020F0302020204030204" pitchFamily="34" charset="0"/>
                <a:ea typeface="Aptos" panose="020B0004020202020204" pitchFamily="34" charset="0"/>
                <a:cs typeface="Times New Roman" panose="02020603050405020304" pitchFamily="18" charset="0"/>
              </a:rPr>
              <a:t>Big idea(s)</a:t>
            </a:r>
            <a:r>
              <a:rPr lang="en-US" sz="1200" kern="100" dirty="0">
                <a:effectLst/>
                <a:latin typeface="Calibri Light" panose="020F0302020204030204" pitchFamily="34" charset="0"/>
                <a:ea typeface="Aptos" panose="020B0004020202020204" pitchFamily="34" charset="0"/>
                <a:cs typeface="Times New Roman" panose="02020603050405020304" pitchFamily="18" charset="0"/>
              </a:rPr>
              <a:t> about needed actions to inform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1600200" marR="0" lvl="3" indent="-228600">
              <a:buFont typeface="Symbol" pitchFamily="2" charset="2"/>
              <a:buChar char=""/>
            </a:pPr>
            <a:r>
              <a:rPr lang="en-US" sz="1200" kern="100" dirty="0">
                <a:effectLst/>
                <a:latin typeface="Calibri Light" panose="020F0302020204030204" pitchFamily="34" charset="0"/>
                <a:ea typeface="Aptos" panose="020B0004020202020204" pitchFamily="34" charset="0"/>
                <a:cs typeface="Times New Roman" panose="02020603050405020304" pitchFamily="18" charset="0"/>
              </a:rPr>
              <a:t>Policy,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1600200" marR="0" lvl="3" indent="-228600">
              <a:buFont typeface="Symbol" pitchFamily="2" charset="2"/>
              <a:buChar char=""/>
            </a:pPr>
            <a:r>
              <a:rPr lang="en-US" sz="1200" kern="100" dirty="0">
                <a:effectLst/>
                <a:latin typeface="Calibri Light" panose="020F0302020204030204" pitchFamily="34" charset="0"/>
                <a:ea typeface="Aptos" panose="020B0004020202020204" pitchFamily="34" charset="0"/>
                <a:cs typeface="Times New Roman" panose="02020603050405020304" pitchFamily="18" charset="0"/>
              </a:rPr>
              <a:t>Research, and/or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1600200" marR="0" lvl="3" indent="-228600">
              <a:buFont typeface="Symbol" pitchFamily="2" charset="2"/>
              <a:buChar char=""/>
            </a:pPr>
            <a:r>
              <a:rPr lang="en-US" sz="1200" kern="100" dirty="0">
                <a:effectLst/>
                <a:latin typeface="Calibri Light" panose="020F0302020204030204" pitchFamily="34" charset="0"/>
                <a:ea typeface="Aptos" panose="020B0004020202020204" pitchFamily="34" charset="0"/>
                <a:cs typeface="Times New Roman" panose="02020603050405020304" pitchFamily="18" charset="0"/>
              </a:rPr>
              <a:t>TA</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1143000" marR="0" lvl="2" indent="-228600">
              <a:buFont typeface="Wingdings" pitchFamily="2" charset="2"/>
              <a:buChar char=""/>
            </a:pPr>
            <a:r>
              <a:rPr lang="en-US" sz="1200" b="1" kern="100" dirty="0">
                <a:effectLst/>
                <a:latin typeface="Calibri Light" panose="020F0302020204030204" pitchFamily="34" charset="0"/>
                <a:ea typeface="Aptos" panose="020B0004020202020204" pitchFamily="34" charset="0"/>
                <a:cs typeface="Times New Roman" panose="02020603050405020304" pitchFamily="18" charset="0"/>
              </a:rPr>
              <a:t>Resources</a:t>
            </a:r>
            <a:r>
              <a:rPr lang="en-US" sz="1200" kern="100" dirty="0">
                <a:effectLst/>
                <a:latin typeface="Calibri Light" panose="020F0302020204030204" pitchFamily="34" charset="0"/>
                <a:ea typeface="Aptos" panose="020B0004020202020204" pitchFamily="34" charset="0"/>
                <a:cs typeface="Times New Roman" panose="02020603050405020304" pitchFamily="18" charset="0"/>
              </a:rPr>
              <a:t> to inform next actionably steps for policy, research, and/or TA</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1143000" marR="0" lvl="2" indent="-228600">
              <a:buFont typeface="Wingdings" pitchFamily="2" charset="2"/>
              <a:buChar char=""/>
            </a:pPr>
            <a:r>
              <a:rPr lang="en-US" sz="1200" b="1" kern="100" dirty="0">
                <a:effectLst/>
                <a:latin typeface="Calibri Light" panose="020F0302020204030204" pitchFamily="34" charset="0"/>
                <a:ea typeface="Aptos" panose="020B0004020202020204" pitchFamily="34" charset="0"/>
                <a:cs typeface="Times New Roman" panose="02020603050405020304" pitchFamily="18" charset="0"/>
              </a:rPr>
              <a:t>Take away message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1143000" marR="0" lvl="2" indent="-228600">
              <a:buFont typeface="Wingdings" pitchFamily="2" charset="2"/>
              <a:buChar char=""/>
            </a:pPr>
            <a:r>
              <a:rPr lang="en-US" sz="1200" b="1" kern="100" dirty="0">
                <a:effectLst/>
                <a:latin typeface="Calibri Light" panose="020F0302020204030204" pitchFamily="34" charset="0"/>
                <a:ea typeface="Aptos" panose="020B0004020202020204" pitchFamily="34" charset="0"/>
                <a:cs typeface="Times New Roman" panose="02020603050405020304" pitchFamily="18" charset="0"/>
              </a:rPr>
              <a:t>Big question</a:t>
            </a:r>
            <a:r>
              <a:rPr lang="en-US" sz="1200" kern="100" dirty="0">
                <a:effectLst/>
                <a:latin typeface="Calibri Light" panose="020F0302020204030204" pitchFamily="34" charset="0"/>
                <a:ea typeface="Aptos" panose="020B0004020202020204" pitchFamily="34" charset="0"/>
                <a:cs typeface="Times New Roman" panose="02020603050405020304" pitchFamily="18" charset="0"/>
              </a:rPr>
              <a:t> to frame the table conversation</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42A8EBBF-68DB-0586-7AA4-E22C9F7617A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342A56-27B6-6D46-9B26-E5A82035BB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3231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342A56-27B6-6D46-9B26-E5A82035BBBA}" type="slidenum">
              <a:rPr lang="en-US" smtClean="0"/>
              <a:t>3</a:t>
            </a:fld>
            <a:endParaRPr lang="en-US"/>
          </a:p>
        </p:txBody>
      </p:sp>
    </p:spTree>
    <p:extLst>
      <p:ext uri="{BB962C8B-B14F-4D97-AF65-F5344CB8AC3E}">
        <p14:creationId xmlns:p14="http://schemas.microsoft.com/office/powerpoint/2010/main" val="1107069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notion can combat many of the misunderstandings about MTSS</a:t>
            </a:r>
          </a:p>
        </p:txBody>
      </p:sp>
      <p:sp>
        <p:nvSpPr>
          <p:cNvPr id="4" name="Slide Number Placeholder 3"/>
          <p:cNvSpPr>
            <a:spLocks noGrp="1"/>
          </p:cNvSpPr>
          <p:nvPr>
            <p:ph type="sldNum" sz="quarter" idx="5"/>
          </p:nvPr>
        </p:nvSpPr>
        <p:spPr/>
        <p:txBody>
          <a:bodyPr/>
          <a:lstStyle/>
          <a:p>
            <a:fld id="{E3342A56-27B6-6D46-9B26-E5A82035BBBA}" type="slidenum">
              <a:rPr lang="en-US" smtClean="0"/>
              <a:t>4</a:t>
            </a:fld>
            <a:endParaRPr lang="en-US"/>
          </a:p>
        </p:txBody>
      </p:sp>
    </p:spTree>
    <p:extLst>
      <p:ext uri="{BB962C8B-B14F-4D97-AF65-F5344CB8AC3E}">
        <p14:creationId xmlns:p14="http://schemas.microsoft.com/office/powerpoint/2010/main" val="1845436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3342A56-27B6-6D46-9B26-E5A82035BBBA}" type="slidenum">
              <a:rPr lang="en-US" smtClean="0"/>
              <a:t>6</a:t>
            </a:fld>
            <a:endParaRPr lang="en-US"/>
          </a:p>
        </p:txBody>
      </p:sp>
    </p:spTree>
    <p:extLst>
      <p:ext uri="{BB962C8B-B14F-4D97-AF65-F5344CB8AC3E}">
        <p14:creationId xmlns:p14="http://schemas.microsoft.com/office/powerpoint/2010/main" val="2364775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As </a:t>
            </a:r>
            <a:r>
              <a:rPr lang="en-US" sz="1800" dirty="0" err="1">
                <a:effectLst/>
                <a:latin typeface="Times New Roman" panose="02020603050405020304" pitchFamily="18" charset="0"/>
                <a:ea typeface="Calibri" panose="020F0502020204030204" pitchFamily="34" charset="0"/>
              </a:rPr>
              <a:t>Fixsen</a:t>
            </a:r>
            <a:r>
              <a:rPr lang="en-US" sz="1800" dirty="0">
                <a:effectLst/>
                <a:latin typeface="Times New Roman" panose="02020603050405020304" pitchFamily="18" charset="0"/>
                <a:ea typeface="Calibri" panose="020F0502020204030204" pitchFamily="34" charset="0"/>
              </a:rPr>
              <a:t> et al. (2019) stated, “Populations benefit when effective innovations are supported by effective implementation in enabling contexts that facilitate their use on a socially significant scale” (p. 1). </a:t>
            </a:r>
            <a:endParaRPr lang="en-US" dirty="0"/>
          </a:p>
        </p:txBody>
      </p:sp>
      <p:sp>
        <p:nvSpPr>
          <p:cNvPr id="4" name="Slide Number Placeholder 3"/>
          <p:cNvSpPr>
            <a:spLocks noGrp="1"/>
          </p:cNvSpPr>
          <p:nvPr>
            <p:ph type="sldNum" sz="quarter" idx="5"/>
          </p:nvPr>
        </p:nvSpPr>
        <p:spPr/>
        <p:txBody>
          <a:bodyPr/>
          <a:lstStyle/>
          <a:p>
            <a:fld id="{E3342A56-27B6-6D46-9B26-E5A82035BBBA}" type="slidenum">
              <a:rPr lang="en-US" smtClean="0"/>
              <a:t>7</a:t>
            </a:fld>
            <a:endParaRPr lang="en-US"/>
          </a:p>
        </p:txBody>
      </p:sp>
    </p:spTree>
    <p:extLst>
      <p:ext uri="{BB962C8B-B14F-4D97-AF65-F5344CB8AC3E}">
        <p14:creationId xmlns:p14="http://schemas.microsoft.com/office/powerpoint/2010/main" val="1506908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Coaching is an essential implementation driver and strategy to facilitate systems alignment</a:t>
            </a:r>
            <a:endParaRPr lang="en-US" dirty="0"/>
          </a:p>
        </p:txBody>
      </p:sp>
      <p:sp>
        <p:nvSpPr>
          <p:cNvPr id="4" name="Slide Number Placeholder 3"/>
          <p:cNvSpPr>
            <a:spLocks noGrp="1"/>
          </p:cNvSpPr>
          <p:nvPr>
            <p:ph type="sldNum" sz="quarter" idx="5"/>
          </p:nvPr>
        </p:nvSpPr>
        <p:spPr/>
        <p:txBody>
          <a:bodyPr/>
          <a:lstStyle/>
          <a:p>
            <a:fld id="{E3342A56-27B6-6D46-9B26-E5A82035BBBA}" type="slidenum">
              <a:rPr lang="en-US" smtClean="0"/>
              <a:t>8</a:t>
            </a:fld>
            <a:endParaRPr lang="en-US"/>
          </a:p>
        </p:txBody>
      </p:sp>
    </p:spTree>
    <p:extLst>
      <p:ext uri="{BB962C8B-B14F-4D97-AF65-F5344CB8AC3E}">
        <p14:creationId xmlns:p14="http://schemas.microsoft.com/office/powerpoint/2010/main" val="1929864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Coaching is an essential implementation driver and strategy to facilitate systems alignment</a:t>
            </a:r>
            <a:endParaRPr lang="en-US" dirty="0"/>
          </a:p>
        </p:txBody>
      </p:sp>
      <p:sp>
        <p:nvSpPr>
          <p:cNvPr id="4" name="Slide Number Placeholder 3"/>
          <p:cNvSpPr>
            <a:spLocks noGrp="1"/>
          </p:cNvSpPr>
          <p:nvPr>
            <p:ph type="sldNum" sz="quarter" idx="5"/>
          </p:nvPr>
        </p:nvSpPr>
        <p:spPr/>
        <p:txBody>
          <a:bodyPr/>
          <a:lstStyle/>
          <a:p>
            <a:fld id="{E3342A56-27B6-6D46-9B26-E5A82035BBBA}" type="slidenum">
              <a:rPr lang="en-US" smtClean="0"/>
              <a:t>9</a:t>
            </a:fld>
            <a:endParaRPr lang="en-US"/>
          </a:p>
        </p:txBody>
      </p:sp>
    </p:spTree>
    <p:extLst>
      <p:ext uri="{BB962C8B-B14F-4D97-AF65-F5344CB8AC3E}">
        <p14:creationId xmlns:p14="http://schemas.microsoft.com/office/powerpoint/2010/main" val="3627631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342A56-27B6-6D46-9B26-E5A82035BBBA}" type="slidenum">
              <a:rPr lang="en-US" smtClean="0"/>
              <a:t>10</a:t>
            </a:fld>
            <a:endParaRPr lang="en-US"/>
          </a:p>
        </p:txBody>
      </p:sp>
    </p:spTree>
    <p:extLst>
      <p:ext uri="{BB962C8B-B14F-4D97-AF65-F5344CB8AC3E}">
        <p14:creationId xmlns:p14="http://schemas.microsoft.com/office/powerpoint/2010/main" val="21507399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tiff"/><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3"/>
            <a:ext cx="10058400" cy="3158937"/>
          </a:xfrm>
        </p:spPr>
        <p:txBody>
          <a:bodyPr anchor="b">
            <a:normAutofit/>
          </a:bodyPr>
          <a:lstStyle>
            <a:lvl1pPr algn="ctr">
              <a:lnSpc>
                <a:spcPct val="85000"/>
              </a:lnSpc>
              <a:defRPr sz="8000" b="1" spc="-50" baseline="0">
                <a:solidFill>
                  <a:srgbClr val="515254"/>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ctr">
              <a:buNone/>
              <a:defRPr sz="2400" cap="all" spc="200" baseline="0">
                <a:solidFill>
                  <a:srgbClr val="515254"/>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16" name="Straight Connector 15">
            <a:extLst>
              <a:ext uri="{FF2B5EF4-FFF2-40B4-BE49-F238E27FC236}">
                <a16:creationId xmlns:a16="http://schemas.microsoft.com/office/drawing/2014/main" id="{F7BCFE73-9D18-5B4E-9875-C4FDAAA611EF}"/>
              </a:ext>
            </a:extLst>
          </p:cNvPr>
          <p:cNvCxnSpPr>
            <a:cxnSpLocks/>
          </p:cNvCxnSpPr>
          <p:nvPr userDrawn="1"/>
        </p:nvCxnSpPr>
        <p:spPr>
          <a:xfrm>
            <a:off x="0" y="4128902"/>
            <a:ext cx="11424355" cy="0"/>
          </a:xfrm>
          <a:prstGeom prst="line">
            <a:avLst/>
          </a:prstGeom>
          <a:ln w="57150">
            <a:solidFill>
              <a:srgbClr val="51525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954C5BF-14EA-4142-95DC-7732779F11D7}"/>
              </a:ext>
            </a:extLst>
          </p:cNvPr>
          <p:cNvCxnSpPr>
            <a:cxnSpLocks/>
          </p:cNvCxnSpPr>
          <p:nvPr userDrawn="1"/>
        </p:nvCxnSpPr>
        <p:spPr>
          <a:xfrm>
            <a:off x="-6628" y="4244609"/>
            <a:ext cx="11318095" cy="0"/>
          </a:xfrm>
          <a:prstGeom prst="line">
            <a:avLst/>
          </a:prstGeom>
          <a:ln w="57150">
            <a:solidFill>
              <a:srgbClr val="4FA6BF"/>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E0DC6FC3-3C16-C14A-BDCC-3080E2768ACA}"/>
              </a:ext>
            </a:extLst>
          </p:cNvPr>
          <p:cNvPicPr>
            <a:picLocks noChangeAspect="1"/>
          </p:cNvPicPr>
          <p:nvPr userDrawn="1"/>
        </p:nvPicPr>
        <p:blipFill>
          <a:blip r:embed="rId2"/>
          <a:srcRect r="67390"/>
          <a:stretch/>
        </p:blipFill>
        <p:spPr>
          <a:xfrm>
            <a:off x="11424355" y="3864538"/>
            <a:ext cx="767645" cy="633428"/>
          </a:xfrm>
          <a:prstGeom prst="rect">
            <a:avLst/>
          </a:prstGeom>
        </p:spPr>
      </p:pic>
      <p:pic>
        <p:nvPicPr>
          <p:cNvPr id="7" name="Picture 6">
            <a:extLst>
              <a:ext uri="{FF2B5EF4-FFF2-40B4-BE49-F238E27FC236}">
                <a16:creationId xmlns:a16="http://schemas.microsoft.com/office/drawing/2014/main" id="{02B5DC32-E559-D051-AC5D-00ABB8A2194D}"/>
              </a:ext>
            </a:extLst>
          </p:cNvPr>
          <p:cNvPicPr>
            <a:picLocks noChangeAspect="1"/>
          </p:cNvPicPr>
          <p:nvPr userDrawn="1"/>
        </p:nvPicPr>
        <p:blipFill>
          <a:blip r:embed="rId2"/>
          <a:stretch>
            <a:fillRect/>
          </a:stretch>
        </p:blipFill>
        <p:spPr>
          <a:xfrm>
            <a:off x="1097280" y="5909641"/>
            <a:ext cx="2599201" cy="699399"/>
          </a:xfrm>
          <a:prstGeom prst="rect">
            <a:avLst/>
          </a:prstGeom>
        </p:spPr>
      </p:pic>
      <p:pic>
        <p:nvPicPr>
          <p:cNvPr id="14" name="Picture 13">
            <a:extLst>
              <a:ext uri="{FF2B5EF4-FFF2-40B4-BE49-F238E27FC236}">
                <a16:creationId xmlns:a16="http://schemas.microsoft.com/office/drawing/2014/main" id="{6727EA6E-3174-C0AB-D032-1BBABC7E8E6F}"/>
              </a:ext>
            </a:extLst>
          </p:cNvPr>
          <p:cNvPicPr>
            <a:picLocks noChangeAspect="1"/>
          </p:cNvPicPr>
          <p:nvPr userDrawn="1"/>
        </p:nvPicPr>
        <p:blipFill>
          <a:blip r:embed="rId3"/>
          <a:stretch>
            <a:fillRect/>
          </a:stretch>
        </p:blipFill>
        <p:spPr>
          <a:xfrm>
            <a:off x="7744560" y="5909641"/>
            <a:ext cx="3411119" cy="796758"/>
          </a:xfrm>
          <a:prstGeom prst="rect">
            <a:avLst/>
          </a:prstGeom>
        </p:spPr>
      </p:pic>
      <p:pic>
        <p:nvPicPr>
          <p:cNvPr id="15" name="Picture 14">
            <a:extLst>
              <a:ext uri="{FF2B5EF4-FFF2-40B4-BE49-F238E27FC236}">
                <a16:creationId xmlns:a16="http://schemas.microsoft.com/office/drawing/2014/main" id="{9A90DD19-0540-06B0-BE29-7518BE34BF50}"/>
              </a:ext>
            </a:extLst>
          </p:cNvPr>
          <p:cNvPicPr>
            <a:picLocks noChangeAspect="1"/>
          </p:cNvPicPr>
          <p:nvPr userDrawn="1"/>
        </p:nvPicPr>
        <p:blipFill>
          <a:blip r:embed="rId4"/>
          <a:stretch>
            <a:fillRect/>
          </a:stretch>
        </p:blipFill>
        <p:spPr>
          <a:xfrm>
            <a:off x="5388334" y="5795068"/>
            <a:ext cx="1415331" cy="1025905"/>
          </a:xfrm>
          <a:prstGeom prst="rect">
            <a:avLst/>
          </a:prstGeom>
        </p:spPr>
      </p:pic>
    </p:spTree>
    <p:extLst>
      <p:ext uri="{BB962C8B-B14F-4D97-AF65-F5344CB8AC3E}">
        <p14:creationId xmlns:p14="http://schemas.microsoft.com/office/powerpoint/2010/main" val="3233825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30251" y="311944"/>
            <a:ext cx="11461749" cy="747713"/>
          </a:xfrm>
        </p:spPr>
        <p:txBody>
          <a:bodyPr/>
          <a:lstStyle/>
          <a:p>
            <a:r>
              <a:rPr lang="en-US"/>
              <a:t>Click to edit Master title style</a:t>
            </a:r>
          </a:p>
        </p:txBody>
      </p:sp>
      <p:sp>
        <p:nvSpPr>
          <p:cNvPr id="3" name="Table Placeholder 2"/>
          <p:cNvSpPr>
            <a:spLocks noGrp="1"/>
          </p:cNvSpPr>
          <p:nvPr>
            <p:ph type="tbl" idx="1"/>
          </p:nvPr>
        </p:nvSpPr>
        <p:spPr>
          <a:xfrm>
            <a:off x="812800" y="1563756"/>
            <a:ext cx="10972800" cy="4608443"/>
          </a:xfrm>
        </p:spPr>
        <p:txBody>
          <a:bodyPr rtlCol="0">
            <a:normAutofit/>
          </a:bodyPr>
          <a:lstStyle/>
          <a:p>
            <a:pPr lvl="0"/>
            <a:r>
              <a:rPr lang="en-US" noProof="0"/>
              <a:t>Click icon to add table</a:t>
            </a:r>
          </a:p>
        </p:txBody>
      </p:sp>
      <p:sp>
        <p:nvSpPr>
          <p:cNvPr id="4" name="Date Placeholder 3"/>
          <p:cNvSpPr>
            <a:spLocks noGrp="1"/>
          </p:cNvSpPr>
          <p:nvPr>
            <p:ph type="dt" sz="half" idx="10"/>
          </p:nvPr>
        </p:nvSpPr>
        <p:spPr>
          <a:xfrm>
            <a:off x="1422400" y="6324600"/>
            <a:ext cx="2540000" cy="45720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4673600" y="6324600"/>
            <a:ext cx="3860800" cy="45720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9245600" y="6324600"/>
            <a:ext cx="2540000" cy="457200"/>
          </a:xfrm>
        </p:spPr>
        <p:txBody>
          <a:bodyPr/>
          <a:lstStyle>
            <a:lvl1pPr>
              <a:defRPr/>
            </a:lvl1pPr>
          </a:lstStyle>
          <a:p>
            <a:fld id="{CC3C1D5D-7EBD-344E-A47F-B898AD3C5980}" type="slidenum">
              <a:rPr lang="en-US" altLang="x-none"/>
              <a:pPr/>
              <a:t>‹#›</a:t>
            </a:fld>
            <a:endParaRPr lang="en-US" altLang="x-none"/>
          </a:p>
        </p:txBody>
      </p:sp>
    </p:spTree>
    <p:extLst>
      <p:ext uri="{BB962C8B-B14F-4D97-AF65-F5344CB8AC3E}">
        <p14:creationId xmlns:p14="http://schemas.microsoft.com/office/powerpoint/2010/main" val="807289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108799F-74BD-420F-AB59-4429AA46261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3135F63F-1717-4D65-82A4-B1C026AFB07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6479749F-9035-4C0F-8991-8D42992E03CC}"/>
              </a:ext>
            </a:extLst>
          </p:cNvPr>
          <p:cNvSpPr>
            <a:spLocks noGrp="1" noChangeArrowheads="1"/>
          </p:cNvSpPr>
          <p:nvPr>
            <p:ph type="sldNum" sz="quarter" idx="12"/>
          </p:nvPr>
        </p:nvSpPr>
        <p:spPr>
          <a:ln/>
        </p:spPr>
        <p:txBody>
          <a:bodyPr/>
          <a:lstStyle>
            <a:lvl1pPr>
              <a:defRPr/>
            </a:lvl1pPr>
          </a:lstStyle>
          <a:p>
            <a:pPr>
              <a:defRPr/>
            </a:pPr>
            <a:fld id="{C4964C2B-CE9C-4CFA-AD15-2B21D6278B43}" type="slidenum">
              <a:rPr lang="en-US" altLang="en-US"/>
              <a:pPr>
                <a:defRPr/>
              </a:pPr>
              <a:t>‹#›</a:t>
            </a:fld>
            <a:endParaRPr lang="en-US" altLang="en-US"/>
          </a:p>
        </p:txBody>
      </p:sp>
    </p:spTree>
    <p:extLst>
      <p:ext uri="{BB962C8B-B14F-4D97-AF65-F5344CB8AC3E}">
        <p14:creationId xmlns:p14="http://schemas.microsoft.com/office/powerpoint/2010/main" val="2405718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wo Content-Bullets">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11E8408-D75E-4235-A827-9A07E2D2E8C8}"/>
              </a:ext>
            </a:extLst>
          </p:cNvPr>
          <p:cNvSpPr>
            <a:spLocks noGrp="1"/>
          </p:cNvSpPr>
          <p:nvPr>
            <p:ph type="title"/>
          </p:nvPr>
        </p:nvSpPr>
        <p:spPr/>
        <p:txBody>
          <a:bodyPr/>
          <a:lstStyle/>
          <a:p>
            <a:r>
              <a:rPr lang="en-US"/>
              <a:t>Click to edit Master title style</a:t>
            </a:r>
          </a:p>
        </p:txBody>
      </p:sp>
      <p:sp>
        <p:nvSpPr>
          <p:cNvPr id="3" name="Content Left"/>
          <p:cNvSpPr>
            <a:spLocks noGrp="1"/>
          </p:cNvSpPr>
          <p:nvPr>
            <p:ph sz="half" idx="1" hasCustomPrompt="1"/>
          </p:nvPr>
        </p:nvSpPr>
        <p:spPr>
          <a:xfrm>
            <a:off x="606552" y="1377951"/>
            <a:ext cx="5422900" cy="4337050"/>
          </a:xfrm>
          <a:ln>
            <a:noFill/>
          </a:ln>
        </p:spPr>
        <p:txBody>
          <a:bodyPr vert="horz" lIns="0" tIns="0" rIns="0" bIns="0" rtlCol="0">
            <a:normAutofit/>
          </a:bodyPr>
          <a:lstStyle>
            <a:lvl2pPr>
              <a:defRPr lang="en-US" dirty="0"/>
            </a:lvl2pPr>
            <a:lvl3pPr>
              <a:defRPr lang="en-US" dirty="0"/>
            </a:lvl3pPr>
            <a:lvl4pPr>
              <a:defRPr lang="en-US" dirty="0"/>
            </a:lvl4pPr>
            <a:lvl5pPr>
              <a:defRPr lang="en-US" dirty="0"/>
            </a:lvl5pPr>
          </a:lstStyle>
          <a:p>
            <a:pPr lvl="1"/>
            <a:r>
              <a:rPr lang="en-US"/>
              <a:t>First level</a:t>
            </a:r>
          </a:p>
          <a:p>
            <a:pPr lvl="2"/>
            <a:r>
              <a:rPr lang="en-US"/>
              <a:t>Second level</a:t>
            </a:r>
          </a:p>
          <a:p>
            <a:pPr lvl="3"/>
            <a:r>
              <a:rPr lang="en-US"/>
              <a:t>Third level</a:t>
            </a:r>
          </a:p>
          <a:p>
            <a:pPr lvl="4"/>
            <a:r>
              <a:rPr lang="en-US"/>
              <a:t>Fourth level</a:t>
            </a:r>
          </a:p>
        </p:txBody>
      </p:sp>
      <p:sp>
        <p:nvSpPr>
          <p:cNvPr id="4" name="Content Right"/>
          <p:cNvSpPr>
            <a:spLocks noGrp="1"/>
          </p:cNvSpPr>
          <p:nvPr>
            <p:ph sz="half" idx="2" hasCustomPrompt="1"/>
          </p:nvPr>
        </p:nvSpPr>
        <p:spPr>
          <a:xfrm>
            <a:off x="6159500" y="1377951"/>
            <a:ext cx="5422899" cy="4337050"/>
          </a:xfrm>
          <a:ln>
            <a:noFill/>
          </a:ln>
        </p:spPr>
        <p:txBody>
          <a:bodyPr vert="horz" lIns="0" tIns="0" rIns="0" bIns="0" rtlCol="0">
            <a:normAutofit/>
          </a:bodyPr>
          <a:lstStyle>
            <a:lvl2pPr>
              <a:defRPr lang="en-US" dirty="0"/>
            </a:lvl2pPr>
            <a:lvl3pPr>
              <a:defRPr lang="en-US" dirty="0"/>
            </a:lvl3pPr>
            <a:lvl4pPr>
              <a:defRPr lang="en-US" dirty="0"/>
            </a:lvl4pPr>
            <a:lvl5pPr>
              <a:defRPr lang="en-US" dirty="0"/>
            </a:lvl5pPr>
          </a:lstStyle>
          <a:p>
            <a:pPr lvl="1"/>
            <a:r>
              <a:rPr lang="en-US"/>
              <a:t>First level</a:t>
            </a:r>
          </a:p>
          <a:p>
            <a:pPr lvl="2"/>
            <a:r>
              <a:rPr lang="en-US"/>
              <a:t>Second level</a:t>
            </a:r>
          </a:p>
          <a:p>
            <a:pPr lvl="3"/>
            <a:r>
              <a:rPr lang="en-US"/>
              <a:t>Third level</a:t>
            </a:r>
          </a:p>
          <a:p>
            <a:pPr lvl="4"/>
            <a:r>
              <a:rPr lang="en-US"/>
              <a:t>Fourth level</a:t>
            </a:r>
          </a:p>
        </p:txBody>
      </p:sp>
      <p:sp>
        <p:nvSpPr>
          <p:cNvPr id="6" name="Text Placeholder 3">
            <a:extLst>
              <a:ext uri="{FF2B5EF4-FFF2-40B4-BE49-F238E27FC236}">
                <a16:creationId xmlns:a16="http://schemas.microsoft.com/office/drawing/2014/main" id="{AB1A488B-5F32-4061-8E5B-AB20AEFF89DC}"/>
              </a:ext>
            </a:extLst>
          </p:cNvPr>
          <p:cNvSpPr>
            <a:spLocks noGrp="1"/>
          </p:cNvSpPr>
          <p:nvPr>
            <p:ph type="body" sz="quarter" idx="13"/>
          </p:nvPr>
        </p:nvSpPr>
        <p:spPr>
          <a:xfrm>
            <a:off x="609600" y="6035040"/>
            <a:ext cx="10972800" cy="141064"/>
          </a:xfrm>
          <a:ln>
            <a:noFill/>
          </a:ln>
        </p:spPr>
        <p:txBody>
          <a:bodyPr vert="horz" lIns="0" tIns="0" rIns="0" bIns="0" rtlCol="0" anchor="b" anchorCtr="0">
            <a:noAutofit/>
          </a:bodyPr>
          <a:lstStyle>
            <a:lvl1pPr>
              <a:defRPr lang="en-US" sz="800" i="0" dirty="0"/>
            </a:lvl1pPr>
          </a:lstStyle>
          <a:p>
            <a:pPr lvl="0">
              <a:spcBef>
                <a:spcPts val="0"/>
              </a:spcBef>
            </a:pPr>
            <a:r>
              <a:rPr lang="en-US"/>
              <a:t>Click to edit Master text styles</a:t>
            </a:r>
          </a:p>
        </p:txBody>
      </p:sp>
      <p:sp>
        <p:nvSpPr>
          <p:cNvPr id="7" name="Slide Number"/>
          <p:cNvSpPr>
            <a:spLocks noGrp="1"/>
          </p:cNvSpPr>
          <p:nvPr>
            <p:ph type="sldNum" sz="quarter" idx="12"/>
          </p:nvPr>
        </p:nvSpPr>
        <p:spPr/>
        <p:txBody>
          <a:bodyPr/>
          <a:lstStyle>
            <a:lvl1pPr>
              <a:defRPr/>
            </a:lvl1pPr>
          </a:lstStyle>
          <a:p>
            <a:fld id="{BABF4E83-61DB-418F-A99F-17BC9BB58EF6}" type="slidenum">
              <a:rPr lang="en-US" smtClean="0"/>
              <a:pPr/>
              <a:t>‹#›</a:t>
            </a:fld>
            <a:endParaRPr lang="en-US"/>
          </a:p>
        </p:txBody>
      </p:sp>
    </p:spTree>
    <p:extLst>
      <p:ext uri="{BB962C8B-B14F-4D97-AF65-F5344CB8AC3E}">
        <p14:creationId xmlns:p14="http://schemas.microsoft.com/office/powerpoint/2010/main" val="35124840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B81A4BE-82DD-4547-95AD-F4E4A03D9E7B}"/>
              </a:ext>
            </a:extLst>
          </p:cNvPr>
          <p:cNvSpPr>
            <a:spLocks noGrp="1"/>
          </p:cNvSpPr>
          <p:nvPr>
            <p:ph type="title"/>
          </p:nvPr>
        </p:nvSpPr>
        <p:spPr/>
        <p:txBody>
          <a:bodyPr/>
          <a:lstStyle/>
          <a:p>
            <a:r>
              <a:rPr lang="en-US"/>
              <a:t>Click to edit Master title style</a:t>
            </a:r>
          </a:p>
        </p:txBody>
      </p:sp>
      <p:sp>
        <p:nvSpPr>
          <p:cNvPr id="10" name="Text Placeholder"/>
          <p:cNvSpPr>
            <a:spLocks noGrp="1"/>
          </p:cNvSpPr>
          <p:nvPr>
            <p:ph idx="1" hasCustomPrompt="1"/>
          </p:nvPr>
        </p:nvSpPr>
        <p:spPr>
          <a:xfrm>
            <a:off x="609602" y="1377949"/>
            <a:ext cx="10972798" cy="4337051"/>
          </a:xfrm>
          <a:prstGeom prst="rect">
            <a:avLst/>
          </a:prstGeom>
          <a:ln>
            <a:noFill/>
          </a:ln>
        </p:spPr>
        <p:txBody>
          <a:bodyPr vert="horz" lIns="0" tIns="0" rIns="0" bIns="0" rtlCol="0">
            <a:normAutofit/>
          </a:bodyPr>
          <a:lstStyle>
            <a:lvl2pPr>
              <a:defRPr lang="en-US" dirty="0"/>
            </a:lvl2pPr>
            <a:lvl3pPr>
              <a:defRPr lang="en-US" dirty="0"/>
            </a:lvl3pPr>
            <a:lvl4pPr>
              <a:defRPr lang="en-US" dirty="0"/>
            </a:lvl4pPr>
            <a:lvl5pPr>
              <a:defRPr lang="en-US" dirty="0"/>
            </a:lvl5pPr>
          </a:lstStyle>
          <a:p>
            <a:pPr lvl="1"/>
            <a:r>
              <a:rPr lang="en-US"/>
              <a:t>First level</a:t>
            </a:r>
          </a:p>
          <a:p>
            <a:pPr lvl="2"/>
            <a:r>
              <a:rPr lang="en-US"/>
              <a:t>Second level</a:t>
            </a:r>
          </a:p>
          <a:p>
            <a:pPr lvl="3"/>
            <a:r>
              <a:rPr lang="en-US"/>
              <a:t>Third level</a:t>
            </a:r>
          </a:p>
          <a:p>
            <a:pPr lvl="4"/>
            <a:r>
              <a:rPr lang="en-US"/>
              <a:t>Fourth level</a:t>
            </a:r>
          </a:p>
        </p:txBody>
      </p:sp>
      <p:sp>
        <p:nvSpPr>
          <p:cNvPr id="4" name="Text Placeholder 3">
            <a:extLst>
              <a:ext uri="{FF2B5EF4-FFF2-40B4-BE49-F238E27FC236}">
                <a16:creationId xmlns:a16="http://schemas.microsoft.com/office/drawing/2014/main" id="{E227E0EC-7434-4C1A-8E73-29555BAAEA3A}"/>
              </a:ext>
            </a:extLst>
          </p:cNvPr>
          <p:cNvSpPr>
            <a:spLocks noGrp="1"/>
          </p:cNvSpPr>
          <p:nvPr>
            <p:ph type="body" sz="quarter" idx="13" hasCustomPrompt="1"/>
          </p:nvPr>
        </p:nvSpPr>
        <p:spPr>
          <a:xfrm>
            <a:off x="609600" y="6032500"/>
            <a:ext cx="10972800" cy="141064"/>
          </a:xfrm>
          <a:ln>
            <a:noFill/>
          </a:ln>
        </p:spPr>
        <p:txBody>
          <a:bodyPr vert="horz" lIns="0" tIns="0" rIns="0" bIns="0" rtlCol="0" anchor="b" anchorCtr="0">
            <a:noAutofit/>
          </a:bodyPr>
          <a:lstStyle>
            <a:lvl1pPr>
              <a:defRPr lang="en-US" sz="800" i="0" dirty="0"/>
            </a:lvl1pPr>
          </a:lstStyle>
          <a:p>
            <a:pPr lvl="0">
              <a:spcBef>
                <a:spcPts val="0"/>
              </a:spcBef>
            </a:pPr>
            <a:r>
              <a:rPr lang="en-US"/>
              <a:t>Placeholder for notes</a:t>
            </a:r>
          </a:p>
        </p:txBody>
      </p:sp>
      <p:sp>
        <p:nvSpPr>
          <p:cNvPr id="6" name="Slide Number"/>
          <p:cNvSpPr>
            <a:spLocks noGrp="1"/>
          </p:cNvSpPr>
          <p:nvPr>
            <p:ph type="sldNum" sz="quarter" idx="12"/>
          </p:nvPr>
        </p:nvSpPr>
        <p:spPr/>
        <p:txBody>
          <a:bodyPr/>
          <a:lstStyle>
            <a:lvl1pPr>
              <a:defRPr/>
            </a:lvl1pPr>
          </a:lstStyle>
          <a:p>
            <a:fld id="{99A20822-4A49-4D36-86E3-300BA48D3F00}" type="slidenum">
              <a:rPr lang="en-US" smtClean="0"/>
              <a:pPr/>
              <a:t>‹#›</a:t>
            </a:fld>
            <a:endParaRPr lang="en-US"/>
          </a:p>
        </p:txBody>
      </p:sp>
    </p:spTree>
    <p:extLst>
      <p:ext uri="{BB962C8B-B14F-4D97-AF65-F5344CB8AC3E}">
        <p14:creationId xmlns:p14="http://schemas.microsoft.com/office/powerpoint/2010/main" val="2385887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515254"/>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20259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5"/>
            <a:ext cx="10058400" cy="96843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6"/>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20756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5"/>
            <a:ext cx="10058400" cy="96875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37084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885329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8" y="0"/>
            <a:ext cx="4050791"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rgbClr val="51525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57978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4953000"/>
            <a:ext cx="12188825" cy="1905000"/>
          </a:xfrm>
          <a:prstGeom prst="rect">
            <a:avLst/>
          </a:prstGeom>
          <a:solidFill>
            <a:srgbClr val="51525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 y="4915076"/>
            <a:ext cx="12188825" cy="64008"/>
          </a:xfrm>
          <a:prstGeom prst="rect">
            <a:avLst/>
          </a:prstGeom>
          <a:solidFill>
            <a:srgbClr val="51525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936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7" y="0"/>
            <a:ext cx="12191985" cy="4915076"/>
          </a:xfrm>
          <a:solidFill>
            <a:schemeClr val="bg2">
              <a:lumMod val="7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936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097282" y="6459787"/>
            <a:ext cx="2472271" cy="365125"/>
          </a:xfrm>
          <a:prstGeom prst="rect">
            <a:avLst/>
          </a:prstGeom>
        </p:spPr>
        <p:txBody>
          <a:bodyPr/>
          <a:lstStyle/>
          <a:p>
            <a:fld id="{2A81E5BC-C00E-7645-AEC2-968FCE47A879}" type="datetimeFigureOut">
              <a:rPr lang="en-US" smtClean="0"/>
              <a:t>12/18/24</a:t>
            </a:fld>
            <a:endParaRPr lang="en-US"/>
          </a:p>
        </p:txBody>
      </p:sp>
      <p:sp>
        <p:nvSpPr>
          <p:cNvPr id="6" name="Footer Placeholder 5"/>
          <p:cNvSpPr>
            <a:spLocks noGrp="1"/>
          </p:cNvSpPr>
          <p:nvPr>
            <p:ph type="ftr" sz="quarter" idx="11"/>
          </p:nvPr>
        </p:nvSpPr>
        <p:spPr>
          <a:xfrm>
            <a:off x="3686186" y="6459787"/>
            <a:ext cx="4822804"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900460" y="6459787"/>
            <a:ext cx="1312025" cy="365125"/>
          </a:xfrm>
          <a:prstGeom prst="rect">
            <a:avLst/>
          </a:prstGeom>
        </p:spPr>
        <p:txBody>
          <a:bodyPr/>
          <a:lstStyle/>
          <a:p>
            <a:fld id="{C62702A8-6AC7-594A-8D24-995C71041B9C}" type="slidenum">
              <a:rPr lang="en-US" smtClean="0"/>
              <a:t>‹#›</a:t>
            </a:fld>
            <a:endParaRPr lang="en-US"/>
          </a:p>
        </p:txBody>
      </p:sp>
    </p:spTree>
    <p:extLst>
      <p:ext uri="{BB962C8B-B14F-4D97-AF65-F5344CB8AC3E}">
        <p14:creationId xmlns:p14="http://schemas.microsoft.com/office/powerpoint/2010/main" val="2678151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61949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97282" y="6459787"/>
            <a:ext cx="2472271" cy="365125"/>
          </a:xfrm>
          <a:prstGeom prst="rect">
            <a:avLst/>
          </a:prstGeom>
        </p:spPr>
        <p:txBody>
          <a:bodyPr/>
          <a:lstStyle/>
          <a:p>
            <a:fld id="{2A81E5BC-C00E-7645-AEC2-968FCE47A879}" type="datetimeFigureOut">
              <a:rPr lang="en-US" smtClean="0"/>
              <a:t>12/18/24</a:t>
            </a:fld>
            <a:endParaRPr lang="en-US"/>
          </a:p>
        </p:txBody>
      </p:sp>
      <p:sp>
        <p:nvSpPr>
          <p:cNvPr id="5" name="Footer Placeholder 4"/>
          <p:cNvSpPr>
            <a:spLocks noGrp="1"/>
          </p:cNvSpPr>
          <p:nvPr>
            <p:ph type="ftr" sz="quarter" idx="11"/>
          </p:nvPr>
        </p:nvSpPr>
        <p:spPr>
          <a:xfrm>
            <a:off x="3686186" y="6459787"/>
            <a:ext cx="4822804"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900460" y="6459787"/>
            <a:ext cx="1312025" cy="365125"/>
          </a:xfrm>
          <a:prstGeom prst="rect">
            <a:avLst/>
          </a:prstGeom>
        </p:spPr>
        <p:txBody>
          <a:bodyPr/>
          <a:lstStyle/>
          <a:p>
            <a:fld id="{C62702A8-6AC7-594A-8D24-995C71041B9C}" type="slidenum">
              <a:rPr lang="en-US" smtClean="0"/>
              <a:t>‹#›</a:t>
            </a:fld>
            <a:endParaRPr lang="en-US"/>
          </a:p>
        </p:txBody>
      </p:sp>
    </p:spTree>
    <p:extLst>
      <p:ext uri="{BB962C8B-B14F-4D97-AF65-F5344CB8AC3E}">
        <p14:creationId xmlns:p14="http://schemas.microsoft.com/office/powerpoint/2010/main" val="2242895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tif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tif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3346" y="286605"/>
            <a:ext cx="11323780" cy="102742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43346" y="1510746"/>
            <a:ext cx="11323781" cy="4358349"/>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3" name="Picture 22">
            <a:extLst>
              <a:ext uri="{FF2B5EF4-FFF2-40B4-BE49-F238E27FC236}">
                <a16:creationId xmlns:a16="http://schemas.microsoft.com/office/drawing/2014/main" id="{42D46CA3-B4E6-D04A-B29C-6FC1F83F130E}"/>
              </a:ext>
            </a:extLst>
          </p:cNvPr>
          <p:cNvPicPr>
            <a:picLocks noChangeAspect="1"/>
          </p:cNvPicPr>
          <p:nvPr userDrawn="1"/>
        </p:nvPicPr>
        <p:blipFill rotWithShape="1">
          <a:blip r:embed="rId15"/>
          <a:srcRect t="-1688" r="70615"/>
          <a:stretch/>
        </p:blipFill>
        <p:spPr>
          <a:xfrm>
            <a:off x="-6627" y="1157838"/>
            <a:ext cx="449974" cy="489559"/>
          </a:xfrm>
          <a:prstGeom prst="rect">
            <a:avLst/>
          </a:prstGeom>
        </p:spPr>
      </p:pic>
      <p:cxnSp>
        <p:nvCxnSpPr>
          <p:cNvPr id="26" name="Straight Connector 25">
            <a:extLst>
              <a:ext uri="{FF2B5EF4-FFF2-40B4-BE49-F238E27FC236}">
                <a16:creationId xmlns:a16="http://schemas.microsoft.com/office/drawing/2014/main" id="{A7A70E87-B3A2-1B42-888E-CD37AD28FBE5}"/>
              </a:ext>
            </a:extLst>
          </p:cNvPr>
          <p:cNvCxnSpPr>
            <a:cxnSpLocks/>
          </p:cNvCxnSpPr>
          <p:nvPr userDrawn="1"/>
        </p:nvCxnSpPr>
        <p:spPr>
          <a:xfrm>
            <a:off x="496711" y="1373020"/>
            <a:ext cx="11695289" cy="0"/>
          </a:xfrm>
          <a:prstGeom prst="line">
            <a:avLst/>
          </a:prstGeom>
          <a:ln w="38100">
            <a:solidFill>
              <a:srgbClr val="515254"/>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A10E4EE-FA5C-8643-83EF-41EDDCCE9541}"/>
              </a:ext>
            </a:extLst>
          </p:cNvPr>
          <p:cNvCxnSpPr>
            <a:cxnSpLocks/>
          </p:cNvCxnSpPr>
          <p:nvPr userDrawn="1"/>
        </p:nvCxnSpPr>
        <p:spPr>
          <a:xfrm>
            <a:off x="428977" y="1443776"/>
            <a:ext cx="11763023" cy="0"/>
          </a:xfrm>
          <a:prstGeom prst="line">
            <a:avLst/>
          </a:prstGeom>
          <a:ln w="38100">
            <a:solidFill>
              <a:srgbClr val="4FA6BF"/>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42E74B56-9683-BBE6-22A2-AA9395838C99}"/>
              </a:ext>
            </a:extLst>
          </p:cNvPr>
          <p:cNvSpPr/>
          <p:nvPr userDrawn="1"/>
        </p:nvSpPr>
        <p:spPr>
          <a:xfrm>
            <a:off x="-145775" y="6029741"/>
            <a:ext cx="12589565" cy="1113175"/>
          </a:xfrm>
          <a:prstGeom prst="rect">
            <a:avLst/>
          </a:prstGeom>
          <a:solidFill>
            <a:schemeClr val="bg2">
              <a:lumMod val="75000"/>
            </a:schemeClr>
          </a:solidFill>
          <a:ln w="38100">
            <a:solidFill>
              <a:srgbClr val="5152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00D0D864-85A8-FB51-E88E-6FC969E5E19A}"/>
              </a:ext>
            </a:extLst>
          </p:cNvPr>
          <p:cNvPicPr>
            <a:picLocks noChangeAspect="1"/>
          </p:cNvPicPr>
          <p:nvPr userDrawn="1"/>
        </p:nvPicPr>
        <p:blipFill>
          <a:blip r:embed="rId16"/>
          <a:stretch>
            <a:fillRect/>
          </a:stretch>
        </p:blipFill>
        <p:spPr>
          <a:xfrm>
            <a:off x="424874" y="6139610"/>
            <a:ext cx="1992535" cy="569986"/>
          </a:xfrm>
          <a:prstGeom prst="rect">
            <a:avLst/>
          </a:prstGeom>
        </p:spPr>
      </p:pic>
      <p:pic>
        <p:nvPicPr>
          <p:cNvPr id="19" name="Picture 18">
            <a:extLst>
              <a:ext uri="{FF2B5EF4-FFF2-40B4-BE49-F238E27FC236}">
                <a16:creationId xmlns:a16="http://schemas.microsoft.com/office/drawing/2014/main" id="{F9650B13-7288-8862-0621-208F8C8781AD}"/>
              </a:ext>
            </a:extLst>
          </p:cNvPr>
          <p:cNvPicPr>
            <a:picLocks noChangeAspect="1"/>
          </p:cNvPicPr>
          <p:nvPr userDrawn="1"/>
        </p:nvPicPr>
        <p:blipFill>
          <a:blip r:embed="rId17"/>
          <a:srcRect/>
          <a:stretch/>
        </p:blipFill>
        <p:spPr>
          <a:xfrm>
            <a:off x="9045844" y="6167282"/>
            <a:ext cx="2721282" cy="636026"/>
          </a:xfrm>
          <a:prstGeom prst="rect">
            <a:avLst/>
          </a:prstGeom>
        </p:spPr>
      </p:pic>
      <p:pic>
        <p:nvPicPr>
          <p:cNvPr id="1026" name="Picture 2" descr="Home">
            <a:extLst>
              <a:ext uri="{FF2B5EF4-FFF2-40B4-BE49-F238E27FC236}">
                <a16:creationId xmlns:a16="http://schemas.microsoft.com/office/drawing/2014/main" id="{D3CCF324-4051-4075-E1B2-FA4AFB3366D3}"/>
              </a:ext>
            </a:extLst>
          </p:cNvPr>
          <p:cNvPicPr>
            <a:picLocks noChangeAspect="1" noChangeArrowheads="1"/>
          </p:cNvPicPr>
          <p:nvPr userDrawn="1"/>
        </p:nvPicPr>
        <p:blipFill>
          <a:blip r:embed="rId18">
            <a:lum bright="70000" contrast="-70000"/>
            <a:extLst>
              <a:ext uri="{28A0092B-C50C-407E-A947-70E740481C1C}">
                <a14:useLocalDpi xmlns:a14="http://schemas.microsoft.com/office/drawing/2010/main" val="0"/>
              </a:ext>
            </a:extLst>
          </a:blip>
          <a:srcRect/>
          <a:stretch>
            <a:fillRect/>
          </a:stretch>
        </p:blipFill>
        <p:spPr bwMode="auto">
          <a:xfrm>
            <a:off x="5575701" y="6066843"/>
            <a:ext cx="1040597" cy="754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4729029"/>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1" r:id="rId6"/>
    <p:sldLayoutId id="2147483872" r:id="rId7"/>
    <p:sldLayoutId id="2147483873" r:id="rId8"/>
    <p:sldLayoutId id="2147483874" r:id="rId9"/>
    <p:sldLayoutId id="2147483875" r:id="rId10"/>
    <p:sldLayoutId id="2147483876" r:id="rId11"/>
    <p:sldLayoutId id="2147483877" r:id="rId12"/>
    <p:sldLayoutId id="2147483878" r:id="rId13"/>
  </p:sldLayoutIdLst>
  <p:txStyles>
    <p:titleStyle>
      <a:lvl1pPr algn="l" defTabSz="914400" rtl="0" eaLnBrk="1" latinLnBrk="0" hangingPunct="1">
        <a:lnSpc>
          <a:spcPct val="85000"/>
        </a:lnSpc>
        <a:spcBef>
          <a:spcPct val="0"/>
        </a:spcBef>
        <a:buNone/>
        <a:defRPr sz="4800" b="1" kern="1200" spc="-50" baseline="0">
          <a:solidFill>
            <a:srgbClr val="515254"/>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3200" kern="1200">
          <a:solidFill>
            <a:srgbClr val="515254"/>
          </a:solidFill>
          <a:latin typeface="+mn-lt"/>
          <a:ea typeface="+mn-ea"/>
          <a:cs typeface="+mn-cs"/>
        </a:defRPr>
      </a:lvl1pPr>
      <a:lvl2pPr marL="384048" indent="-182880" algn="l" defTabSz="914400" rtl="0" eaLnBrk="1" latinLnBrk="0" hangingPunct="1">
        <a:lnSpc>
          <a:spcPct val="90000"/>
        </a:lnSpc>
        <a:spcBef>
          <a:spcPts val="200"/>
        </a:spcBef>
        <a:spcAft>
          <a:spcPts val="400"/>
        </a:spcAft>
        <a:buClr>
          <a:srgbClr val="4FA6BF"/>
        </a:buClr>
        <a:buFont typeface="Arial" panose="020B0604020202020204" pitchFamily="34" charset="0"/>
        <a:buChar char="•"/>
        <a:defRPr sz="2800" kern="1200">
          <a:solidFill>
            <a:srgbClr val="515254"/>
          </a:solidFill>
          <a:latin typeface="+mn-lt"/>
          <a:ea typeface="+mn-ea"/>
          <a:cs typeface="+mn-cs"/>
        </a:defRPr>
      </a:lvl2pPr>
      <a:lvl3pPr marL="566928" indent="-182880" algn="l" defTabSz="914400" rtl="0" eaLnBrk="1" latinLnBrk="0" hangingPunct="1">
        <a:lnSpc>
          <a:spcPct val="90000"/>
        </a:lnSpc>
        <a:spcBef>
          <a:spcPts val="200"/>
        </a:spcBef>
        <a:spcAft>
          <a:spcPts val="400"/>
        </a:spcAft>
        <a:buClr>
          <a:srgbClr val="4FA6BF"/>
        </a:buClr>
        <a:buFont typeface="Arial" panose="020B0604020202020204" pitchFamily="34" charset="0"/>
        <a:buChar char="•"/>
        <a:defRPr sz="2000" kern="1200">
          <a:solidFill>
            <a:srgbClr val="515254"/>
          </a:solidFill>
          <a:latin typeface="+mn-lt"/>
          <a:ea typeface="+mn-ea"/>
          <a:cs typeface="+mn-cs"/>
        </a:defRPr>
      </a:lvl3pPr>
      <a:lvl4pPr marL="749808" indent="-182880" algn="l" defTabSz="914400" rtl="0" eaLnBrk="1" latinLnBrk="0" hangingPunct="1">
        <a:lnSpc>
          <a:spcPct val="90000"/>
        </a:lnSpc>
        <a:spcBef>
          <a:spcPts val="200"/>
        </a:spcBef>
        <a:spcAft>
          <a:spcPts val="400"/>
        </a:spcAft>
        <a:buClr>
          <a:srgbClr val="4FA6BF"/>
        </a:buClr>
        <a:buFont typeface="Arial" panose="020B0604020202020204" pitchFamily="34" charset="0"/>
        <a:buChar char="•"/>
        <a:defRPr sz="2000" kern="1200">
          <a:solidFill>
            <a:srgbClr val="515254"/>
          </a:solidFill>
          <a:latin typeface="+mn-lt"/>
          <a:ea typeface="+mn-ea"/>
          <a:cs typeface="+mn-cs"/>
        </a:defRPr>
      </a:lvl4pPr>
      <a:lvl5pPr marL="932688" indent="-182880" algn="l" defTabSz="914400" rtl="0" eaLnBrk="1" latinLnBrk="0" hangingPunct="1">
        <a:lnSpc>
          <a:spcPct val="90000"/>
        </a:lnSpc>
        <a:spcBef>
          <a:spcPts val="200"/>
        </a:spcBef>
        <a:spcAft>
          <a:spcPts val="400"/>
        </a:spcAft>
        <a:buClr>
          <a:srgbClr val="4FA6BF"/>
        </a:buClr>
        <a:buFont typeface="Arial" panose="020B0604020202020204" pitchFamily="34" charset="0"/>
        <a:buChar char="•"/>
        <a:defRPr sz="2000" kern="1200">
          <a:solidFill>
            <a:srgbClr val="515254"/>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hyperlink" Target="http://www.pbis.org/" TargetMode="Externa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1.png"/><Relationship Id="rId7" Type="http://schemas.openxmlformats.org/officeDocument/2006/relationships/hyperlink" Target="https://www.ruralsmh.com/" TargetMode="External"/><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emf"/></Relationships>
</file>

<file path=ppt/slides/_rels/slide25.xml.rels><?xml version="1.0" encoding="UTF-8" standalone="yes"?>
<Relationships xmlns="http://schemas.openxmlformats.org/package/2006/relationships"><Relationship Id="rId3" Type="http://schemas.openxmlformats.org/officeDocument/2006/relationships/hyperlink" Target="https://reporter.nih.gov/search/R0apBfHsx0S6pAhH1bbvfQ/project-details/10613197" TargetMode="External"/><Relationship Id="rId2" Type="http://schemas.openxmlformats.org/officeDocument/2006/relationships/image" Target="../media/image26.png"/><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7.jpeg"/><Relationship Id="rId7" Type="http://schemas.openxmlformats.org/officeDocument/2006/relationships/diagramColors" Target="../diagrams/colors2.xml"/><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9.svg"/><Relationship Id="rId7" Type="http://schemas.openxmlformats.org/officeDocument/2006/relationships/image" Target="../media/image3.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2.tiff"/><Relationship Id="rId5" Type="http://schemas.openxmlformats.org/officeDocument/2006/relationships/hyperlink" Target="https://safesupportivelearning.ed.gov/" TargetMode="External"/><Relationship Id="rId4" Type="http://schemas.openxmlformats.org/officeDocument/2006/relationships/hyperlink" Target="https://smartcenter.uw.edu/programs-services/riise/"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3"/>
            <a:ext cx="10058400" cy="2670047"/>
          </a:xfrm>
        </p:spPr>
        <p:txBody>
          <a:bodyPr>
            <a:normAutofit/>
          </a:bodyPr>
          <a:lstStyle/>
          <a:p>
            <a:pPr algn="ctr"/>
            <a:r>
              <a:rPr lang="en-US" sz="5500" dirty="0">
                <a:latin typeface="+mn-lt"/>
              </a:rPr>
              <a:t>Aligning Systems in MTSS: </a:t>
            </a:r>
            <a:br>
              <a:rPr lang="en-US" sz="5500" dirty="0">
                <a:latin typeface="+mn-lt"/>
              </a:rPr>
            </a:br>
            <a:r>
              <a:rPr lang="en-US" sz="5500" dirty="0">
                <a:latin typeface="+mn-lt"/>
              </a:rPr>
              <a:t>How can we integrate supports within MTSS?</a:t>
            </a:r>
            <a:endParaRPr lang="en-US" sz="5500" b="0" i="1" dirty="0">
              <a:latin typeface="+mn-lt"/>
            </a:endParaRPr>
          </a:p>
        </p:txBody>
      </p:sp>
      <p:sp>
        <p:nvSpPr>
          <p:cNvPr id="3" name="Subtitle 2"/>
          <p:cNvSpPr>
            <a:spLocks noGrp="1"/>
          </p:cNvSpPr>
          <p:nvPr>
            <p:ph type="subTitle" idx="1"/>
          </p:nvPr>
        </p:nvSpPr>
        <p:spPr>
          <a:xfrm>
            <a:off x="277911" y="4751823"/>
            <a:ext cx="10159299" cy="1775675"/>
          </a:xfrm>
        </p:spPr>
        <p:txBody>
          <a:bodyPr>
            <a:normAutofit/>
          </a:bodyPr>
          <a:lstStyle/>
          <a:p>
            <a:pPr>
              <a:lnSpc>
                <a:spcPct val="120000"/>
              </a:lnSpc>
            </a:pPr>
            <a:r>
              <a:rPr lang="en-US" sz="2600" b="1" dirty="0">
                <a:latin typeface="+mn-lt"/>
              </a:rPr>
              <a:t>Catherine Bradshaw, Ph.D. &amp; Erin ChAPARRO, PH.D.</a:t>
            </a:r>
          </a:p>
          <a:p>
            <a:pPr>
              <a:lnSpc>
                <a:spcPct val="100000"/>
              </a:lnSpc>
              <a:spcBef>
                <a:spcPts val="500"/>
              </a:spcBef>
            </a:pPr>
            <a:r>
              <a:rPr lang="en-US" sz="2000" cap="none" dirty="0">
                <a:solidFill>
                  <a:schemeClr val="bg2">
                    <a:lumMod val="75000"/>
                  </a:schemeClr>
                </a:solidFill>
                <a:latin typeface="+mn-lt"/>
              </a:rPr>
              <a:t>cpb8g@virginia.edu &amp; echaparr@uoregon.edu</a:t>
            </a:r>
          </a:p>
        </p:txBody>
      </p:sp>
      <p:sp>
        <p:nvSpPr>
          <p:cNvPr id="4" name="Rounded Rectangle 3">
            <a:extLst>
              <a:ext uri="{FF2B5EF4-FFF2-40B4-BE49-F238E27FC236}">
                <a16:creationId xmlns:a16="http://schemas.microsoft.com/office/drawing/2014/main" id="{F0448A76-25C5-0E62-CE5E-ED6780E37A88}"/>
              </a:ext>
              <a:ext uri="{C183D7F6-B498-43B3-948B-1728B52AA6E4}">
                <adec:decorative xmlns:adec="http://schemas.microsoft.com/office/drawing/2017/decorative" val="1"/>
              </a:ext>
            </a:extLst>
          </p:cNvPr>
          <p:cNvSpPr/>
          <p:nvPr/>
        </p:nvSpPr>
        <p:spPr>
          <a:xfrm>
            <a:off x="2854828" y="3917890"/>
            <a:ext cx="6543304" cy="701611"/>
          </a:xfrm>
          <a:prstGeom prst="roundRect">
            <a:avLst/>
          </a:prstGeom>
          <a:solidFill>
            <a:schemeClr val="bg1"/>
          </a:solidFill>
          <a:ln w="57150">
            <a:solidFill>
              <a:srgbClr val="5152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D5B11D2F-123D-4D18-150B-5367D993D7C1}"/>
              </a:ext>
            </a:extLst>
          </p:cNvPr>
          <p:cNvSpPr/>
          <p:nvPr/>
        </p:nvSpPr>
        <p:spPr>
          <a:xfrm>
            <a:off x="2973779" y="4039128"/>
            <a:ext cx="6305402" cy="454209"/>
          </a:xfrm>
          <a:prstGeom prst="roundRect">
            <a:avLst/>
          </a:prstGeom>
          <a:solidFill>
            <a:schemeClr val="bg1"/>
          </a:solidFill>
          <a:ln w="57150">
            <a:solidFill>
              <a:srgbClr val="4FA6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515254"/>
                </a:solidFill>
              </a:rPr>
              <a:t>MTSS Forum | December 10, 2024</a:t>
            </a:r>
          </a:p>
        </p:txBody>
      </p:sp>
      <p:pic>
        <p:nvPicPr>
          <p:cNvPr id="6" name="Picture 5" descr="Logo for the Research Institute for Implementation Science in Education">
            <a:extLst>
              <a:ext uri="{FF2B5EF4-FFF2-40B4-BE49-F238E27FC236}">
                <a16:creationId xmlns:a16="http://schemas.microsoft.com/office/drawing/2014/main" id="{BB45D2BE-4441-DE4D-EB61-6307EA6AA7B2}"/>
              </a:ext>
            </a:extLst>
          </p:cNvPr>
          <p:cNvPicPr>
            <a:picLocks noChangeAspect="1"/>
          </p:cNvPicPr>
          <p:nvPr/>
        </p:nvPicPr>
        <p:blipFill>
          <a:blip r:embed="rId3"/>
          <a:stretch>
            <a:fillRect/>
          </a:stretch>
        </p:blipFill>
        <p:spPr>
          <a:xfrm>
            <a:off x="10111388" y="4388234"/>
            <a:ext cx="1638738" cy="1562204"/>
          </a:xfrm>
          <a:prstGeom prst="rect">
            <a:avLst/>
          </a:prstGeom>
        </p:spPr>
      </p:pic>
    </p:spTree>
    <p:extLst>
      <p:ext uri="{BB962C8B-B14F-4D97-AF65-F5344CB8AC3E}">
        <p14:creationId xmlns:p14="http://schemas.microsoft.com/office/powerpoint/2010/main" val="1563841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BBCD3-428D-A248-9378-34CA0409AD63}"/>
              </a:ext>
            </a:extLst>
          </p:cNvPr>
          <p:cNvSpPr>
            <a:spLocks noGrp="1"/>
          </p:cNvSpPr>
          <p:nvPr>
            <p:ph type="ctrTitle"/>
          </p:nvPr>
        </p:nvSpPr>
        <p:spPr>
          <a:xfrm>
            <a:off x="1097280" y="758954"/>
            <a:ext cx="10058400" cy="1937948"/>
          </a:xfrm>
        </p:spPr>
        <p:txBody>
          <a:bodyPr>
            <a:noAutofit/>
          </a:bodyPr>
          <a:lstStyle/>
          <a:p>
            <a:pPr marL="201168" lvl="1" indent="0" algn="ctr">
              <a:buNone/>
            </a:pPr>
            <a:r>
              <a:rPr lang="en-US" sz="4400" dirty="0"/>
              <a:t>Systems Alignment Facilitates the Prevention of EBP Abandonment</a:t>
            </a:r>
          </a:p>
        </p:txBody>
      </p:sp>
      <p:sp>
        <p:nvSpPr>
          <p:cNvPr id="3" name="Content Placeholder 2">
            <a:extLst>
              <a:ext uri="{FF2B5EF4-FFF2-40B4-BE49-F238E27FC236}">
                <a16:creationId xmlns:a16="http://schemas.microsoft.com/office/drawing/2014/main" id="{21E26E70-6121-974D-852D-760B63CDB2A4}"/>
              </a:ext>
              <a:ext uri="{C183D7F6-B498-43B3-948B-1728B52AA6E4}">
                <adec:decorative xmlns:adec="http://schemas.microsoft.com/office/drawing/2017/decorative" val="1"/>
              </a:ext>
            </a:extLst>
          </p:cNvPr>
          <p:cNvSpPr>
            <a:spLocks noGrp="1"/>
          </p:cNvSpPr>
          <p:nvPr>
            <p:ph type="subTitle" idx="1"/>
          </p:nvPr>
        </p:nvSpPr>
        <p:spPr/>
        <p:txBody>
          <a:bodyPr>
            <a:normAutofit/>
          </a:bodyPr>
          <a:lstStyle/>
          <a:p>
            <a:pPr marL="201168" lvl="1" indent="0" algn="ctr">
              <a:buNone/>
            </a:pPr>
            <a:r>
              <a:rPr lang="en-US" dirty="0"/>
              <a:t> </a:t>
            </a:r>
          </a:p>
          <a:p>
            <a:pPr marL="201168" lvl="1" indent="0" algn="ctr">
              <a:buNone/>
            </a:pPr>
            <a:endParaRPr lang="en-US" sz="5400" dirty="0">
              <a:solidFill>
                <a:schemeClr val="tx1"/>
              </a:solidFill>
            </a:endParaRPr>
          </a:p>
        </p:txBody>
      </p:sp>
    </p:spTree>
    <p:extLst>
      <p:ext uri="{BB962C8B-B14F-4D97-AF65-F5344CB8AC3E}">
        <p14:creationId xmlns:p14="http://schemas.microsoft.com/office/powerpoint/2010/main" val="4249666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EBA21-13DE-6F1F-3938-49B6E6A5DFB3}"/>
              </a:ext>
            </a:extLst>
          </p:cNvPr>
          <p:cNvSpPr>
            <a:spLocks noGrp="1"/>
          </p:cNvSpPr>
          <p:nvPr>
            <p:ph type="title"/>
          </p:nvPr>
        </p:nvSpPr>
        <p:spPr>
          <a:xfrm>
            <a:off x="443346" y="-1027424"/>
            <a:ext cx="11323780" cy="1027424"/>
          </a:xfrm>
        </p:spPr>
        <p:txBody>
          <a:bodyPr vert="horz" lIns="91440" tIns="45720" rIns="91440" bIns="45720" rtlCol="0" anchor="b">
            <a:normAutofit/>
          </a:bodyPr>
          <a:lstStyle/>
          <a:p>
            <a:r>
              <a:rPr lang="en-US" dirty="0"/>
              <a:t>Traditional translational pipeline</a:t>
            </a:r>
          </a:p>
        </p:txBody>
      </p:sp>
      <p:pic>
        <p:nvPicPr>
          <p:cNvPr id="7" name="Google Shape;156;p10" descr="Diagram of the traditional translational pipeline from preintervention, efficacy, effectiveness, and dissemination and implementation studies">
            <a:extLst>
              <a:ext uri="{FF2B5EF4-FFF2-40B4-BE49-F238E27FC236}">
                <a16:creationId xmlns:a16="http://schemas.microsoft.com/office/drawing/2014/main" id="{7EF6B50D-5A06-C34A-363A-96F6E03F843B}"/>
              </a:ext>
            </a:extLst>
          </p:cNvPr>
          <p:cNvPicPr preferRelativeResize="0">
            <a:picLocks noGrp="1"/>
          </p:cNvPicPr>
          <p:nvPr/>
        </p:nvPicPr>
        <p:blipFill rotWithShape="1">
          <a:blip r:embed="rId3">
            <a:alphaModFix/>
          </a:blip>
          <a:srcRect/>
          <a:stretch/>
        </p:blipFill>
        <p:spPr>
          <a:xfrm>
            <a:off x="0" y="0"/>
            <a:ext cx="7368209" cy="5878312"/>
          </a:xfrm>
          <a:prstGeom prst="rect">
            <a:avLst/>
          </a:prstGeom>
          <a:noFill/>
          <a:ln>
            <a:noFill/>
          </a:ln>
        </p:spPr>
      </p:pic>
      <p:sp>
        <p:nvSpPr>
          <p:cNvPr id="8" name="Google Shape;157;p10">
            <a:extLst>
              <a:ext uri="{FF2B5EF4-FFF2-40B4-BE49-F238E27FC236}">
                <a16:creationId xmlns:a16="http://schemas.microsoft.com/office/drawing/2014/main" id="{4B48D69D-25B6-9866-8B49-39377313A0C0}"/>
              </a:ext>
            </a:extLst>
          </p:cNvPr>
          <p:cNvSpPr txBox="1"/>
          <p:nvPr/>
        </p:nvSpPr>
        <p:spPr>
          <a:xfrm>
            <a:off x="5680709" y="5578506"/>
            <a:ext cx="16875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Calibri"/>
                <a:ea typeface="Calibri"/>
                <a:cs typeface="Calibri"/>
                <a:sym typeface="Calibri"/>
              </a:rPr>
              <a:t>Brown et al. (2017)</a:t>
            </a:r>
            <a:endParaRPr sz="1400" b="0" i="0" u="none" strike="noStrike" cap="none" dirty="0">
              <a:solidFill>
                <a:srgbClr val="000000"/>
              </a:solidFill>
              <a:latin typeface="Calibri"/>
              <a:ea typeface="Calibri"/>
              <a:cs typeface="Calibri"/>
              <a:sym typeface="Calibri"/>
            </a:endParaRPr>
          </a:p>
        </p:txBody>
      </p:sp>
      <p:pic>
        <p:nvPicPr>
          <p:cNvPr id="5" name="image1.png" descr="Graphic image of the implementation drivers from UNC, displays a triangle with drivers such as training, coachng, leadership, and data use around the sides. citation Fixsen &amp; Blase, 2008">
            <a:extLst>
              <a:ext uri="{FF2B5EF4-FFF2-40B4-BE49-F238E27FC236}">
                <a16:creationId xmlns:a16="http://schemas.microsoft.com/office/drawing/2014/main" id="{8FEF50C1-DAAB-24E1-79A8-C13FA21E2343}"/>
              </a:ext>
            </a:extLst>
          </p:cNvPr>
          <p:cNvPicPr/>
          <p:nvPr/>
        </p:nvPicPr>
        <p:blipFill>
          <a:blip r:embed="rId4"/>
          <a:srcRect l="7312" r="7178" b="-1"/>
          <a:stretch/>
        </p:blipFill>
        <p:spPr>
          <a:xfrm>
            <a:off x="7216930" y="-371061"/>
            <a:ext cx="3402957" cy="3180522"/>
          </a:xfrm>
          <a:prstGeom prst="rect">
            <a:avLst/>
          </a:prstGeom>
          <a:noFill/>
          <a:ln/>
        </p:spPr>
      </p:pic>
    </p:spTree>
    <p:extLst>
      <p:ext uri="{BB962C8B-B14F-4D97-AF65-F5344CB8AC3E}">
        <p14:creationId xmlns:p14="http://schemas.microsoft.com/office/powerpoint/2010/main" val="2567377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236B9-DD6D-6881-E5D3-28B7D926D923}"/>
              </a:ext>
            </a:extLst>
          </p:cNvPr>
          <p:cNvSpPr>
            <a:spLocks noGrp="1"/>
          </p:cNvSpPr>
          <p:nvPr>
            <p:ph type="title"/>
          </p:nvPr>
        </p:nvSpPr>
        <p:spPr/>
        <p:txBody>
          <a:bodyPr>
            <a:normAutofit/>
          </a:bodyPr>
          <a:lstStyle/>
          <a:p>
            <a:r>
              <a:rPr kumimoji="0" lang="en-US" sz="4800" b="0" i="0" u="none" strike="noStrike" kern="1200" cap="none" spc="0" normalizeH="0" baseline="0" noProof="0" dirty="0">
                <a:ln>
                  <a:noFill/>
                </a:ln>
                <a:solidFill>
                  <a:schemeClr val="tx1"/>
                </a:solidFill>
                <a:effectLst/>
                <a:uLnTx/>
                <a:uFillTx/>
                <a:latin typeface="+mj-lt"/>
                <a:ea typeface="+mj-ea"/>
                <a:cs typeface="+mj-cs"/>
                <a:sym typeface="XB Yas Bold"/>
              </a:rPr>
              <a:t>Intentional Implementation</a:t>
            </a:r>
            <a:endParaRPr lang="en-US" dirty="0"/>
          </a:p>
        </p:txBody>
      </p:sp>
      <p:sp>
        <p:nvSpPr>
          <p:cNvPr id="3" name="Content Placeholder 2">
            <a:extLst>
              <a:ext uri="{FF2B5EF4-FFF2-40B4-BE49-F238E27FC236}">
                <a16:creationId xmlns:a16="http://schemas.microsoft.com/office/drawing/2014/main" id="{9CEF5B02-775F-5A5F-F9C6-DBA3EA60E2BC}"/>
              </a:ext>
            </a:extLst>
          </p:cNvPr>
          <p:cNvSpPr>
            <a:spLocks noGrp="1"/>
          </p:cNvSpPr>
          <p:nvPr>
            <p:ph idx="1"/>
          </p:nvPr>
        </p:nvSpPr>
        <p:spPr>
          <a:xfrm>
            <a:off x="443346" y="1629508"/>
            <a:ext cx="11323781" cy="4239587"/>
          </a:xfrm>
        </p:spPr>
        <p:txBody>
          <a:bodyPr>
            <a:normAutofit lnSpcReduction="10000"/>
          </a:bodyPr>
          <a:lstStyle/>
          <a:p>
            <a:pPr>
              <a:buFont typeface="Arial" panose="020B0604020202020204" pitchFamily="34" charset="0"/>
              <a:buChar char="•"/>
            </a:pPr>
            <a:r>
              <a:rPr kumimoji="0" lang="en-US" sz="3200" b="0" i="0" u="none" strike="noStrike" cap="none" spc="0" normalizeH="0" baseline="0" noProof="0" dirty="0">
                <a:ln>
                  <a:noFill/>
                </a:ln>
                <a:effectLst/>
                <a:uLnTx/>
                <a:uFillTx/>
                <a:sym typeface="XB Yas"/>
              </a:rPr>
              <a:t>Abandonment - unintentional or unwilling ceasing of implementation activities in whole or part, due to overwhelm, lack of resources, contextual mismatch, a change in leadership, policy, teacher turnover, etc. (</a:t>
            </a:r>
            <a:r>
              <a:rPr kumimoji="0" lang="en-US" sz="3200" b="0" i="0" u="none" strike="noStrike" cap="none" spc="0" normalizeH="0" baseline="0" noProof="0" dirty="0" err="1">
                <a:ln>
                  <a:noFill/>
                </a:ln>
                <a:effectLst/>
                <a:uLnTx/>
                <a:uFillTx/>
                <a:sym typeface="XB Yas"/>
              </a:rPr>
              <a:t>Nese</a:t>
            </a:r>
            <a:r>
              <a:rPr kumimoji="0" lang="en-US" sz="3200" b="0" i="0" u="none" strike="noStrike" cap="none" spc="0" normalizeH="0" baseline="0" noProof="0" dirty="0">
                <a:ln>
                  <a:noFill/>
                </a:ln>
                <a:effectLst/>
                <a:uLnTx/>
                <a:uFillTx/>
                <a:sym typeface="XB Yas"/>
              </a:rPr>
              <a:t> et al., 2016)</a:t>
            </a:r>
          </a:p>
          <a:p>
            <a:pPr>
              <a:buFont typeface="Arial" panose="020B0604020202020204" pitchFamily="34" charset="0"/>
              <a:buChar char="•"/>
            </a:pPr>
            <a:r>
              <a:rPr lang="en-US" dirty="0">
                <a:sym typeface="XB Yas"/>
              </a:rPr>
              <a:t>Education scientists just beginning to explore de-adoption of practitioner-level practices and curricula (Barrett et al., 2021; Farquharson et al., 2023) </a:t>
            </a:r>
          </a:p>
          <a:p>
            <a:pPr>
              <a:buFont typeface="Arial" panose="020B0604020202020204" pitchFamily="34" charset="0"/>
              <a:buChar char="•"/>
            </a:pPr>
            <a:r>
              <a:rPr lang="en-US" dirty="0"/>
              <a:t>De-implementation - the intentional removal of an innovation in the full implementation stage (Chaparro &amp; McIntosh, 2025)</a:t>
            </a:r>
            <a:endParaRPr kumimoji="0" lang="en-US" sz="3200" b="0" i="0" u="none" strike="noStrike" cap="none" spc="0" normalizeH="0" baseline="0" noProof="0" dirty="0">
              <a:ln>
                <a:noFill/>
              </a:ln>
              <a:effectLst/>
              <a:uLnTx/>
              <a:uFillTx/>
              <a:sym typeface="XB Yas"/>
            </a:endParaRPr>
          </a:p>
          <a:p>
            <a:endParaRPr lang="en-US" dirty="0"/>
          </a:p>
        </p:txBody>
      </p:sp>
    </p:spTree>
    <p:extLst>
      <p:ext uri="{BB962C8B-B14F-4D97-AF65-F5344CB8AC3E}">
        <p14:creationId xmlns:p14="http://schemas.microsoft.com/office/powerpoint/2010/main" val="4175459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236B9-DD6D-6881-E5D3-28B7D926D923}"/>
              </a:ext>
            </a:extLst>
          </p:cNvPr>
          <p:cNvSpPr>
            <a:spLocks noGrp="1"/>
          </p:cNvSpPr>
          <p:nvPr>
            <p:ph type="title"/>
          </p:nvPr>
        </p:nvSpPr>
        <p:spPr/>
        <p:txBody>
          <a:bodyPr>
            <a:normAutofit/>
          </a:bodyPr>
          <a:lstStyle/>
          <a:p>
            <a:r>
              <a:rPr kumimoji="0" lang="en-US" sz="4800" b="0" i="0" u="none" strike="noStrike" kern="1200" cap="none" spc="0" normalizeH="0" baseline="0" noProof="0" dirty="0">
                <a:ln>
                  <a:noFill/>
                </a:ln>
                <a:solidFill>
                  <a:schemeClr val="tx1"/>
                </a:solidFill>
                <a:effectLst/>
                <a:uLnTx/>
                <a:uFillTx/>
                <a:latin typeface="+mj-lt"/>
                <a:ea typeface="+mj-ea"/>
                <a:cs typeface="+mj-cs"/>
                <a:sym typeface="XB Yas Bold"/>
              </a:rPr>
              <a:t>Intentional Exploration of De-Implementation</a:t>
            </a:r>
            <a:endParaRPr lang="en-US" dirty="0"/>
          </a:p>
        </p:txBody>
      </p:sp>
      <p:sp>
        <p:nvSpPr>
          <p:cNvPr id="3" name="Content Placeholder 2">
            <a:extLst>
              <a:ext uri="{FF2B5EF4-FFF2-40B4-BE49-F238E27FC236}">
                <a16:creationId xmlns:a16="http://schemas.microsoft.com/office/drawing/2014/main" id="{9CEF5B02-775F-5A5F-F9C6-DBA3EA60E2BC}"/>
              </a:ext>
            </a:extLst>
          </p:cNvPr>
          <p:cNvSpPr>
            <a:spLocks noGrp="1"/>
          </p:cNvSpPr>
          <p:nvPr>
            <p:ph idx="1"/>
          </p:nvPr>
        </p:nvSpPr>
        <p:spPr>
          <a:xfrm>
            <a:off x="443346" y="1632030"/>
            <a:ext cx="11323781" cy="4237065"/>
          </a:xfrm>
        </p:spPr>
        <p:txBody>
          <a:bodyPr>
            <a:normAutofit fontScale="92500" lnSpcReduction="20000"/>
          </a:bodyPr>
          <a:lstStyle/>
          <a:p>
            <a:r>
              <a:rPr lang="en-US" sz="3900" dirty="0"/>
              <a:t>Hypothesis: We can improve implementation by identifying procedures for de-implementation of low-value practices and initiatives</a:t>
            </a:r>
            <a:endParaRPr lang="en-US" sz="3900" dirty="0">
              <a:latin typeface="+mj-lt"/>
              <a:ea typeface="XB Yas Bold"/>
              <a:cs typeface="XB Yas Bold"/>
              <a:sym typeface="XB Yas Bold"/>
            </a:endParaRPr>
          </a:p>
          <a:p>
            <a:pPr marL="0" indent="0">
              <a:buNone/>
            </a:pPr>
            <a:endParaRPr lang="en-US" sz="2000" dirty="0">
              <a:ea typeface="XB Yas Bold"/>
              <a:cs typeface="XB Yas Bold"/>
              <a:sym typeface="XB Yas Bold"/>
            </a:endParaRPr>
          </a:p>
          <a:p>
            <a:endParaRPr lang="en-US" sz="2000" dirty="0">
              <a:ea typeface="XB Yas Bold"/>
              <a:cs typeface="XB Yas Bold"/>
              <a:sym typeface="XB Yas Bold"/>
            </a:endParaRPr>
          </a:p>
          <a:p>
            <a:endParaRPr lang="en-US" sz="2000" dirty="0">
              <a:ea typeface="XB Yas Bold"/>
              <a:cs typeface="XB Yas Bold"/>
              <a:sym typeface="XB Yas Bold"/>
            </a:endParaRPr>
          </a:p>
          <a:p>
            <a:endParaRPr lang="en-US" sz="2000" dirty="0">
              <a:ea typeface="XB Yas Bold"/>
              <a:cs typeface="XB Yas Bold"/>
              <a:sym typeface="XB Yas Bold"/>
            </a:endParaRPr>
          </a:p>
          <a:p>
            <a:endParaRPr lang="en-US" sz="2000" dirty="0">
              <a:ea typeface="XB Yas Bold"/>
              <a:cs typeface="XB Yas Bold"/>
              <a:sym typeface="XB Yas Bold"/>
            </a:endParaRPr>
          </a:p>
          <a:p>
            <a:endParaRPr lang="en-US" sz="2000" dirty="0">
              <a:ea typeface="XB Yas Bold"/>
              <a:cs typeface="XB Yas Bold"/>
              <a:sym typeface="XB Yas Bold"/>
            </a:endParaRPr>
          </a:p>
          <a:p>
            <a:r>
              <a:rPr lang="en-US" sz="2000" dirty="0">
                <a:ea typeface="XB Yas Bold"/>
                <a:cs typeface="XB Yas Bold"/>
                <a:sym typeface="XB Yas Bold"/>
              </a:rPr>
              <a:t>Niven et al. (2015). Towards understanding the </a:t>
            </a:r>
            <a:r>
              <a:rPr lang="en-US" sz="2000" u="sng" dirty="0">
                <a:ea typeface="XB Yas Bold"/>
                <a:cs typeface="XB Yas Bold"/>
                <a:sym typeface="XB Yas Bold"/>
              </a:rPr>
              <a:t>de-adoption of low-value</a:t>
            </a:r>
            <a:r>
              <a:rPr lang="en-US" sz="2000" dirty="0">
                <a:ea typeface="XB Yas Bold"/>
                <a:cs typeface="XB Yas Bold"/>
                <a:sym typeface="XB Yas Bold"/>
              </a:rPr>
              <a:t> clinical practices: a scoping review. </a:t>
            </a:r>
            <a:r>
              <a:rPr lang="en-US" sz="2000" dirty="0">
                <a:ea typeface="XB Yas Bold Italics"/>
                <a:cs typeface="XB Yas Bold Italics"/>
                <a:sym typeface="XB Yas Bold Italics"/>
              </a:rPr>
              <a:t>BMC Medicine</a:t>
            </a:r>
            <a:r>
              <a:rPr lang="en-US" sz="2000" dirty="0">
                <a:ea typeface="XB Yas Bold"/>
                <a:cs typeface="XB Yas Bold"/>
                <a:sym typeface="XB Yas Bold"/>
              </a:rPr>
              <a:t>.</a:t>
            </a:r>
          </a:p>
          <a:p>
            <a:endParaRPr lang="en-US" sz="2400" dirty="0"/>
          </a:p>
        </p:txBody>
      </p:sp>
      <p:pic>
        <p:nvPicPr>
          <p:cNvPr id="6" name="Picture 5" descr="A Table describing the framework for de-adoption. 4 steps - ID low value practices, ending with sustain de-adoption, citation Niven et al (2015)">
            <a:extLst>
              <a:ext uri="{FF2B5EF4-FFF2-40B4-BE49-F238E27FC236}">
                <a16:creationId xmlns:a16="http://schemas.microsoft.com/office/drawing/2014/main" id="{6F92549B-F731-FEFF-8262-C0647B1EE413}"/>
              </a:ext>
            </a:extLst>
          </p:cNvPr>
          <p:cNvPicPr>
            <a:picLocks noChangeAspect="1"/>
          </p:cNvPicPr>
          <p:nvPr/>
        </p:nvPicPr>
        <p:blipFill>
          <a:blip r:embed="rId2"/>
          <a:stretch>
            <a:fillRect/>
          </a:stretch>
        </p:blipFill>
        <p:spPr>
          <a:xfrm>
            <a:off x="443346" y="3147646"/>
            <a:ext cx="11592442" cy="1993900"/>
          </a:xfrm>
          <a:prstGeom prst="rect">
            <a:avLst/>
          </a:prstGeom>
        </p:spPr>
      </p:pic>
    </p:spTree>
    <p:extLst>
      <p:ext uri="{BB962C8B-B14F-4D97-AF65-F5344CB8AC3E}">
        <p14:creationId xmlns:p14="http://schemas.microsoft.com/office/powerpoint/2010/main" val="1609115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A6BAB2-E958-1D53-29B1-51EA0A6616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0DBFF6-3139-984C-51C9-98264B3F9B66}"/>
              </a:ext>
            </a:extLst>
          </p:cNvPr>
          <p:cNvSpPr>
            <a:spLocks noGrp="1"/>
          </p:cNvSpPr>
          <p:nvPr>
            <p:ph type="title"/>
          </p:nvPr>
        </p:nvSpPr>
        <p:spPr>
          <a:xfrm>
            <a:off x="825028" y="286605"/>
            <a:ext cx="10942098" cy="1027424"/>
          </a:xfrm>
        </p:spPr>
        <p:txBody>
          <a:bodyPr/>
          <a:lstStyle/>
          <a:p>
            <a:r>
              <a:rPr lang="en-US" dirty="0"/>
              <a:t>Big Ideas and Resources: Part 1</a:t>
            </a:r>
            <a:endParaRPr lang="en-US" dirty="0">
              <a:highlight>
                <a:srgbClr val="FFFF00"/>
              </a:highlight>
            </a:endParaRPr>
          </a:p>
        </p:txBody>
      </p:sp>
      <p:sp>
        <p:nvSpPr>
          <p:cNvPr id="5" name="Oval 4">
            <a:extLst>
              <a:ext uri="{FF2B5EF4-FFF2-40B4-BE49-F238E27FC236}">
                <a16:creationId xmlns:a16="http://schemas.microsoft.com/office/drawing/2014/main" id="{36141AE1-C19C-03D9-C754-B37D6A081785}"/>
              </a:ext>
              <a:ext uri="{C183D7F6-B498-43B3-948B-1728B52AA6E4}">
                <adec:decorative xmlns:adec="http://schemas.microsoft.com/office/drawing/2017/decorative" val="1"/>
              </a:ext>
            </a:extLst>
          </p:cNvPr>
          <p:cNvSpPr/>
          <p:nvPr/>
        </p:nvSpPr>
        <p:spPr>
          <a:xfrm>
            <a:off x="0" y="903824"/>
            <a:ext cx="825028" cy="820409"/>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400" dirty="0">
                <a:solidFill>
                  <a:srgbClr val="FFFFFF"/>
                </a:solidFill>
                <a:latin typeface="Calibri" panose="020F0502020204030204"/>
              </a:rPr>
              <a:t>3</a:t>
            </a:r>
            <a:endParaRPr lang="en-US" dirty="0">
              <a:solidFill>
                <a:srgbClr val="FFFFFF"/>
              </a:solidFill>
              <a:latin typeface="Calibri" panose="020F0502020204030204"/>
            </a:endParaRPr>
          </a:p>
        </p:txBody>
      </p:sp>
      <p:sp>
        <p:nvSpPr>
          <p:cNvPr id="3" name="Content Placeholder 2">
            <a:extLst>
              <a:ext uri="{FF2B5EF4-FFF2-40B4-BE49-F238E27FC236}">
                <a16:creationId xmlns:a16="http://schemas.microsoft.com/office/drawing/2014/main" id="{E04DF837-26BD-B514-C391-A6B359B842A5}"/>
              </a:ext>
            </a:extLst>
          </p:cNvPr>
          <p:cNvSpPr>
            <a:spLocks noGrp="1"/>
          </p:cNvSpPr>
          <p:nvPr>
            <p:ph idx="1"/>
          </p:nvPr>
        </p:nvSpPr>
        <p:spPr>
          <a:xfrm>
            <a:off x="825028" y="1510746"/>
            <a:ext cx="10942099" cy="4358349"/>
          </a:xfrm>
        </p:spPr>
        <p:txBody>
          <a:bodyPr>
            <a:normAutofit/>
          </a:bodyPr>
          <a:lstStyle/>
          <a:p>
            <a:pPr algn="ctr"/>
            <a:endParaRPr lang="en-US" sz="5400" dirty="0"/>
          </a:p>
          <a:p>
            <a:pPr marL="0" indent="0" algn="ctr">
              <a:buNone/>
            </a:pPr>
            <a:r>
              <a:rPr lang="en-US" sz="5400" dirty="0"/>
              <a:t>MTSS is an Implementation Optimization Framework </a:t>
            </a:r>
          </a:p>
          <a:p>
            <a:endParaRPr lang="en-US" dirty="0"/>
          </a:p>
        </p:txBody>
      </p:sp>
    </p:spTree>
    <p:extLst>
      <p:ext uri="{BB962C8B-B14F-4D97-AF65-F5344CB8AC3E}">
        <p14:creationId xmlns:p14="http://schemas.microsoft.com/office/powerpoint/2010/main" val="1315847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08171" y="241490"/>
            <a:ext cx="8575658" cy="994172"/>
          </a:xfrm>
        </p:spPr>
        <p:txBody>
          <a:bodyPr>
            <a:normAutofit fontScale="90000"/>
          </a:bodyPr>
          <a:lstStyle/>
          <a:p>
            <a:pPr algn="ctr"/>
            <a:r>
              <a:rPr lang="en-US" b="1" dirty="0"/>
              <a:t>Need for Mental and Behavioral Health Supports in Schools</a:t>
            </a:r>
          </a:p>
        </p:txBody>
      </p:sp>
      <p:pic>
        <p:nvPicPr>
          <p:cNvPr id="3074" name="Picture 2" descr="20 percent of school-age children experience mental health issues"/>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1838797" y="1833365"/>
            <a:ext cx="3038004" cy="25146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half" idx="2"/>
          </p:nvPr>
        </p:nvSpPr>
        <p:spPr>
          <a:xfrm>
            <a:off x="4770782" y="1543433"/>
            <a:ext cx="7421217" cy="4124280"/>
          </a:xfrm>
        </p:spPr>
        <p:txBody>
          <a:bodyPr>
            <a:noAutofit/>
          </a:bodyPr>
          <a:lstStyle/>
          <a:p>
            <a:r>
              <a:rPr lang="en-US" altLang="en-US" dirty="0">
                <a:latin typeface="+mj-lt"/>
                <a:ea typeface="Tahoma" panose="020B0604030504040204" pitchFamily="34" charset="0"/>
                <a:cs typeface="Times" panose="02020603050405020304" pitchFamily="18" charset="0"/>
              </a:rPr>
              <a:t>Signification portion of school-age youth experience a serious mental health issue, yet few receive services</a:t>
            </a:r>
          </a:p>
          <a:p>
            <a:pPr lvl="1"/>
            <a:r>
              <a:rPr lang="en-US" altLang="en-US" sz="2000" dirty="0">
                <a:latin typeface="+mj-lt"/>
                <a:ea typeface="Tahoma" panose="020B0604030504040204" pitchFamily="34" charset="0"/>
                <a:cs typeface="Times" panose="02020603050405020304" pitchFamily="18" charset="0"/>
              </a:rPr>
              <a:t>And those who do, are most likely to do so in schools</a:t>
            </a:r>
          </a:p>
          <a:p>
            <a:r>
              <a:rPr lang="en-US" dirty="0">
                <a:latin typeface="+mj-lt"/>
                <a:cs typeface="Times" panose="02020603050405020304" pitchFamily="18" charset="0"/>
              </a:rPr>
              <a:t>Situation is significantly exacerbated by COVID-19 pandemic</a:t>
            </a:r>
            <a:endParaRPr lang="en-US" sz="2400" dirty="0">
              <a:latin typeface="+mj-lt"/>
              <a:cs typeface="Times" panose="02020603050405020304" pitchFamily="18" charset="0"/>
            </a:endParaRPr>
          </a:p>
          <a:p>
            <a:pPr lvl="1"/>
            <a:r>
              <a:rPr lang="en-US" sz="2000" kern="0" dirty="0">
                <a:latin typeface="+mj-lt"/>
                <a:ea typeface="Tahoma" panose="020B0604030504040204" pitchFamily="34" charset="0"/>
                <a:cs typeface="Times" panose="02020603050405020304" pitchFamily="18" charset="0"/>
              </a:rPr>
              <a:t>40% increase in youth mental health concerns since the onset of the pandemic </a:t>
            </a:r>
            <a:r>
              <a:rPr lang="en-US" sz="1600" kern="0" dirty="0">
                <a:latin typeface="+mj-lt"/>
                <a:ea typeface="Tahoma" panose="020B0604030504040204" pitchFamily="34" charset="0"/>
                <a:cs typeface="Times" panose="02020603050405020304" pitchFamily="18" charset="0"/>
              </a:rPr>
              <a:t>(</a:t>
            </a:r>
            <a:r>
              <a:rPr lang="en-US" sz="1600" kern="0" dirty="0">
                <a:latin typeface="+mj-lt"/>
                <a:cs typeface="Times" panose="02020603050405020304" pitchFamily="18" charset="0"/>
              </a:rPr>
              <a:t>Murthy, 2021; Racine, 2021)</a:t>
            </a:r>
          </a:p>
          <a:p>
            <a:pPr lvl="2"/>
            <a:r>
              <a:rPr lang="en-US" sz="1600" kern="0" dirty="0">
                <a:latin typeface="+mj-lt"/>
                <a:ea typeface="Tahoma" panose="020B0604030504040204" pitchFamily="34" charset="0"/>
                <a:cs typeface="Times" panose="02020603050405020304" pitchFamily="18" charset="0"/>
              </a:rPr>
              <a:t>20% of adolescence are reporting depression symptoms </a:t>
            </a:r>
          </a:p>
          <a:p>
            <a:pPr lvl="2"/>
            <a:r>
              <a:rPr lang="en-US" sz="1600" kern="0" dirty="0">
                <a:latin typeface="+mj-lt"/>
                <a:ea typeface="Tahoma" panose="020B0604030504040204" pitchFamily="34" charset="0"/>
                <a:cs typeface="Times" panose="02020603050405020304" pitchFamily="18" charset="0"/>
              </a:rPr>
              <a:t>25% of adolescence are reporting anxiety symptoms</a:t>
            </a:r>
          </a:p>
          <a:p>
            <a:pPr lvl="2"/>
            <a:r>
              <a:rPr lang="en-US" sz="1600" kern="0" dirty="0">
                <a:latin typeface="+mj-lt"/>
                <a:ea typeface="Tahoma" panose="020B0604030504040204" pitchFamily="34" charset="0"/>
                <a:cs typeface="Times" panose="02020603050405020304" pitchFamily="18" charset="0"/>
              </a:rPr>
              <a:t>50% increase in suicide attempts (Yard et al., 2021)</a:t>
            </a:r>
          </a:p>
          <a:p>
            <a:pPr lvl="1"/>
            <a:endParaRPr lang="en-US" sz="18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292110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D7DBB92-49C7-98C5-939F-8604EDD74C86}"/>
              </a:ext>
            </a:extLst>
          </p:cNvPr>
          <p:cNvSpPr txBox="1">
            <a:spLocks noGrp="1"/>
          </p:cNvSpPr>
          <p:nvPr>
            <p:ph type="title" idx="4294967295"/>
          </p:nvPr>
        </p:nvSpPr>
        <p:spPr>
          <a:xfrm>
            <a:off x="7219116" y="6226174"/>
            <a:ext cx="4572000" cy="30777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n-lt"/>
                <a:ea typeface="+mn-ea"/>
                <a:cs typeface="+mn-cs"/>
              </a:rPr>
              <a:t>(CDC, YRBS data, 2024)</a:t>
            </a:r>
          </a:p>
        </p:txBody>
      </p:sp>
      <p:pic>
        <p:nvPicPr>
          <p:cNvPr id="6" name="Picture 5" descr="Two graphs describing trends in the percentage of high school students who expereinced persistant feelings of sadness and seriously considered attempting suicide. Citation CDC, YRBS data, 2024">
            <a:extLst>
              <a:ext uri="{FF2B5EF4-FFF2-40B4-BE49-F238E27FC236}">
                <a16:creationId xmlns:a16="http://schemas.microsoft.com/office/drawing/2014/main" id="{437ACFDF-38E6-3524-88BC-81C191CDA6DC}"/>
              </a:ext>
            </a:extLst>
          </p:cNvPr>
          <p:cNvPicPr>
            <a:picLocks noChangeAspect="1"/>
          </p:cNvPicPr>
          <p:nvPr/>
        </p:nvPicPr>
        <p:blipFill>
          <a:blip r:embed="rId2"/>
          <a:stretch>
            <a:fillRect/>
          </a:stretch>
        </p:blipFill>
        <p:spPr>
          <a:xfrm>
            <a:off x="0" y="0"/>
            <a:ext cx="6363630" cy="6067329"/>
          </a:xfrm>
          <a:prstGeom prst="rect">
            <a:avLst/>
          </a:prstGeom>
        </p:spPr>
      </p:pic>
      <p:pic>
        <p:nvPicPr>
          <p:cNvPr id="3" name="Picture 2" descr="Two graphs describing trends in the percentage of high school students who expereinced persistant feelings of sadness and seriously considered attempting suicide. Citation CDC, YRBS data, 2024">
            <a:extLst>
              <a:ext uri="{FF2B5EF4-FFF2-40B4-BE49-F238E27FC236}">
                <a16:creationId xmlns:a16="http://schemas.microsoft.com/office/drawing/2014/main" id="{733A1E17-A0B9-AC93-DEE9-00DE78EC6616}"/>
              </a:ext>
            </a:extLst>
          </p:cNvPr>
          <p:cNvPicPr>
            <a:picLocks noChangeAspect="1"/>
          </p:cNvPicPr>
          <p:nvPr/>
        </p:nvPicPr>
        <p:blipFill>
          <a:blip r:embed="rId3"/>
          <a:stretch>
            <a:fillRect/>
          </a:stretch>
        </p:blipFill>
        <p:spPr>
          <a:xfrm>
            <a:off x="5828931" y="0"/>
            <a:ext cx="6363631" cy="6067329"/>
          </a:xfrm>
          <a:prstGeom prst="rect">
            <a:avLst/>
          </a:prstGeom>
        </p:spPr>
      </p:pic>
    </p:spTree>
    <p:extLst>
      <p:ext uri="{BB962C8B-B14F-4D97-AF65-F5344CB8AC3E}">
        <p14:creationId xmlns:p14="http://schemas.microsoft.com/office/powerpoint/2010/main" val="215318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CF8950-5A37-AC44-FD3F-1857CEEADB93}"/>
              </a:ext>
            </a:extLst>
          </p:cNvPr>
          <p:cNvSpPr>
            <a:spLocks noGrp="1"/>
          </p:cNvSpPr>
          <p:nvPr>
            <p:ph type="title"/>
          </p:nvPr>
        </p:nvSpPr>
        <p:spPr/>
        <p:txBody>
          <a:bodyPr>
            <a:noAutofit/>
          </a:bodyPr>
          <a:lstStyle/>
          <a:p>
            <a:r>
              <a:rPr lang="en-US" sz="2800" dirty="0"/>
              <a:t>Factors Contributing to Increases in Youth Internalizing Mental Health Problems </a:t>
            </a:r>
            <a:br>
              <a:rPr lang="en-US" sz="2800" dirty="0"/>
            </a:br>
            <a:r>
              <a:rPr lang="en-US" sz="1800" b="0" dirty="0"/>
              <a:t>(e.g., depression, anxiety, suicide attempts)</a:t>
            </a:r>
            <a:endParaRPr lang="en-US" sz="2800" b="0" dirty="0"/>
          </a:p>
        </p:txBody>
      </p:sp>
      <p:sp>
        <p:nvSpPr>
          <p:cNvPr id="4" name="Content Placeholder 3">
            <a:extLst>
              <a:ext uri="{FF2B5EF4-FFF2-40B4-BE49-F238E27FC236}">
                <a16:creationId xmlns:a16="http://schemas.microsoft.com/office/drawing/2014/main" id="{9EE71E36-E3AE-93FB-0D7A-E86DBCE502DD}"/>
              </a:ext>
            </a:extLst>
          </p:cNvPr>
          <p:cNvSpPr>
            <a:spLocks noGrp="1"/>
          </p:cNvSpPr>
          <p:nvPr>
            <p:ph idx="1"/>
          </p:nvPr>
        </p:nvSpPr>
        <p:spPr>
          <a:xfrm>
            <a:off x="1753706" y="1797311"/>
            <a:ext cx="9642839" cy="3263378"/>
          </a:xfrm>
        </p:spPr>
        <p:txBody>
          <a:bodyPr>
            <a:normAutofit lnSpcReduction="10000"/>
          </a:bodyPr>
          <a:lstStyle/>
          <a:p>
            <a:r>
              <a:rPr lang="en-US" sz="2800" dirty="0">
                <a:latin typeface="+mj-lt"/>
                <a:ea typeface="Times New Roman" panose="02020603050405020304" pitchFamily="18" charset="0"/>
              </a:rPr>
              <a:t>Increases in social media use</a:t>
            </a:r>
          </a:p>
          <a:p>
            <a:r>
              <a:rPr lang="en-US" sz="2800" dirty="0">
                <a:latin typeface="+mj-lt"/>
                <a:ea typeface="Times New Roman" panose="02020603050405020304" pitchFamily="18" charset="0"/>
              </a:rPr>
              <a:t>Cyberbullying </a:t>
            </a:r>
          </a:p>
          <a:p>
            <a:r>
              <a:rPr lang="en-US" sz="2800" dirty="0">
                <a:latin typeface="+mj-lt"/>
                <a:ea typeface="Times New Roman" panose="02020603050405020304" pitchFamily="18" charset="0"/>
              </a:rPr>
              <a:t>Declines in sleep </a:t>
            </a:r>
          </a:p>
          <a:p>
            <a:r>
              <a:rPr lang="en-US" sz="2800" dirty="0">
                <a:latin typeface="+mj-lt"/>
                <a:ea typeface="Times New Roman" panose="02020603050405020304" pitchFamily="18" charset="0"/>
              </a:rPr>
              <a:t>Opioid epidemic</a:t>
            </a:r>
          </a:p>
          <a:p>
            <a:r>
              <a:rPr lang="en-US" sz="2800" dirty="0">
                <a:latin typeface="+mj-lt"/>
                <a:ea typeface="Times New Roman" panose="02020603050405020304" pitchFamily="18" charset="0"/>
              </a:rPr>
              <a:t>Rising youth concerns over school violence and school shootings</a:t>
            </a:r>
          </a:p>
          <a:p>
            <a:r>
              <a:rPr lang="en-US" sz="2800" dirty="0">
                <a:latin typeface="+mj-lt"/>
                <a:ea typeface="Times New Roman" panose="02020603050405020304" pitchFamily="18" charset="0"/>
                <a:cs typeface="Times New Roman" panose="02020603050405020304" pitchFamily="18" charset="0"/>
              </a:rPr>
              <a:t>COVID-19 Pandemic</a:t>
            </a:r>
          </a:p>
        </p:txBody>
      </p:sp>
      <p:sp>
        <p:nvSpPr>
          <p:cNvPr id="8" name="TextBox 7">
            <a:extLst>
              <a:ext uri="{FF2B5EF4-FFF2-40B4-BE49-F238E27FC236}">
                <a16:creationId xmlns:a16="http://schemas.microsoft.com/office/drawing/2014/main" id="{9F42C68A-8236-B769-AD35-8B1A893E7268}"/>
              </a:ext>
            </a:extLst>
          </p:cNvPr>
          <p:cNvSpPr txBox="1"/>
          <p:nvPr/>
        </p:nvSpPr>
        <p:spPr>
          <a:xfrm>
            <a:off x="4525089" y="5240532"/>
            <a:ext cx="7666911" cy="523220"/>
          </a:xfrm>
          <a:prstGeom prst="rect">
            <a:avLst/>
          </a:prstGeom>
          <a:noFill/>
        </p:spPr>
        <p:txBody>
          <a:bodyPr wrap="square">
            <a:spAutoFit/>
          </a:bodyPr>
          <a:lstStyle/>
          <a:p>
            <a:r>
              <a:rPr lang="en-US" sz="1400" dirty="0">
                <a:latin typeface="+mj-lt"/>
                <a:ea typeface="Times New Roman" panose="02020603050405020304" pitchFamily="18" charset="0"/>
              </a:rPr>
              <a:t>(American </a:t>
            </a:r>
            <a:r>
              <a:rPr lang="en-US" sz="1400" dirty="0">
                <a:latin typeface="+mj-lt"/>
                <a:ea typeface="Times New Roman" panose="02020603050405020304" pitchFamily="18" charset="0"/>
                <a:cs typeface="Times New Roman" panose="02020603050405020304" pitchFamily="18" charset="0"/>
              </a:rPr>
              <a:t> </a:t>
            </a:r>
            <a:r>
              <a:rPr lang="en-US" sz="1400" dirty="0">
                <a:latin typeface="+mj-lt"/>
                <a:ea typeface="Times New Roman" panose="02020603050405020304" pitchFamily="18" charset="0"/>
              </a:rPr>
              <a:t>Psychological Association, 2023; </a:t>
            </a:r>
            <a:r>
              <a:rPr lang="en-US" sz="1400" dirty="0" err="1">
                <a:latin typeface="+mj-lt"/>
                <a:ea typeface="Times New Roman" panose="02020603050405020304" pitchFamily="18" charset="0"/>
              </a:rPr>
              <a:t>Cataldo</a:t>
            </a:r>
            <a:r>
              <a:rPr lang="en-US" sz="1400" dirty="0">
                <a:latin typeface="+mj-lt"/>
                <a:ea typeface="Times New Roman" panose="02020603050405020304" pitchFamily="18" charset="0"/>
              </a:rPr>
              <a:t> et al., 2021; National Academies of Sciences, Engineering, and Medicine, 2019; 2022; </a:t>
            </a:r>
            <a:r>
              <a:rPr lang="en-US" sz="1400" dirty="0" err="1">
                <a:latin typeface="+mj-lt"/>
                <a:ea typeface="GuardianSansGR-Regular"/>
              </a:rPr>
              <a:t>Riehm</a:t>
            </a:r>
            <a:r>
              <a:rPr lang="en-US" sz="1400" dirty="0">
                <a:latin typeface="+mj-lt"/>
                <a:ea typeface="GuardianSansGR-Regular"/>
              </a:rPr>
              <a:t> et al., 2021; </a:t>
            </a:r>
            <a:r>
              <a:rPr lang="en-US" sz="1400" dirty="0">
                <a:latin typeface="+mj-lt"/>
                <a:ea typeface="Times New Roman" panose="02020603050405020304" pitchFamily="18" charset="0"/>
              </a:rPr>
              <a:t>Twenge et al., 2019)</a:t>
            </a:r>
          </a:p>
        </p:txBody>
      </p:sp>
    </p:spTree>
    <p:extLst>
      <p:ext uri="{BB962C8B-B14F-4D97-AF65-F5344CB8AC3E}">
        <p14:creationId xmlns:p14="http://schemas.microsoft.com/office/powerpoint/2010/main" val="4129686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3" name="TextBox 59">
            <a:extLst>
              <a:ext uri="{FF2B5EF4-FFF2-40B4-BE49-F238E27FC236}">
                <a16:creationId xmlns:a16="http://schemas.microsoft.com/office/drawing/2014/main" id="{78DB8826-09F8-4837-98ED-80D98B3FBA13}"/>
              </a:ext>
            </a:extLst>
          </p:cNvPr>
          <p:cNvSpPr txBox="1">
            <a:spLocks noGrp="1" noChangeArrowheads="1"/>
          </p:cNvSpPr>
          <p:nvPr>
            <p:ph type="title" idx="4294967295"/>
          </p:nvPr>
        </p:nvSpPr>
        <p:spPr bwMode="auto">
          <a:xfrm>
            <a:off x="1755017" y="217343"/>
            <a:ext cx="8818829" cy="954107"/>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mn-lt"/>
                <a:ea typeface="+mn-ea"/>
                <a:cs typeface="Times New Roman" pitchFamily="18" charset="0"/>
              </a:rPr>
              <a:t>A Multi-tiered System of Supports: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mn-lt"/>
                <a:ea typeface="+mn-ea"/>
                <a:cs typeface="Times New Roman" pitchFamily="18" charset="0"/>
              </a:rPr>
              <a:t>A Public Health Approach to Prevention</a:t>
            </a:r>
          </a:p>
        </p:txBody>
      </p:sp>
      <p:sp>
        <p:nvSpPr>
          <p:cNvPr id="64516" name="Rectangle 35">
            <a:extLst>
              <a:ext uri="{FF2B5EF4-FFF2-40B4-BE49-F238E27FC236}">
                <a16:creationId xmlns:a16="http://schemas.microsoft.com/office/drawing/2014/main" id="{4BD4F81B-4399-43E4-948B-62F181C88F12}"/>
              </a:ext>
            </a:extLst>
          </p:cNvPr>
          <p:cNvSpPr>
            <a:spLocks noChangeArrowheads="1"/>
          </p:cNvSpPr>
          <p:nvPr/>
        </p:nvSpPr>
        <p:spPr bwMode="auto">
          <a:xfrm>
            <a:off x="4711522" y="5661027"/>
            <a:ext cx="2530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entury Gothic" panose="020B0502020202020204" pitchFamily="34" charset="0"/>
              </a:defRPr>
            </a:lvl1pPr>
            <a:lvl2pPr marL="742950" indent="-285750">
              <a:spcBef>
                <a:spcPct val="20000"/>
              </a:spcBef>
              <a:buChar char="–"/>
              <a:defRPr sz="2800">
                <a:solidFill>
                  <a:schemeClr val="tx1"/>
                </a:solidFill>
                <a:latin typeface="Century Gothic" panose="020B0502020202020204" pitchFamily="34" charset="0"/>
              </a:defRPr>
            </a:lvl2pPr>
            <a:lvl3pPr marL="1143000" indent="-228600">
              <a:spcBef>
                <a:spcPct val="20000"/>
              </a:spcBef>
              <a:buChar char="•"/>
              <a:defRPr sz="2400">
                <a:solidFill>
                  <a:schemeClr val="tx1"/>
                </a:solidFill>
                <a:latin typeface="Century Gothic" panose="020B0502020202020204" pitchFamily="34" charset="0"/>
              </a:defRPr>
            </a:lvl3pPr>
            <a:lvl4pPr marL="1600200" indent="-228600">
              <a:spcBef>
                <a:spcPct val="20000"/>
              </a:spcBef>
              <a:buChar char="–"/>
              <a:defRPr sz="2000">
                <a:solidFill>
                  <a:schemeClr val="tx1"/>
                </a:solidFill>
                <a:latin typeface="Century Gothic" panose="020B0502020202020204" pitchFamily="34" charset="0"/>
              </a:defRPr>
            </a:lvl4pPr>
            <a:lvl5pPr marL="2057400" indent="-228600">
              <a:spcBef>
                <a:spcPct val="20000"/>
              </a:spcBef>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Char char="»"/>
              <a:defRPr sz="2000">
                <a:solidFill>
                  <a:schemeClr val="tx1"/>
                </a:solidFill>
                <a:latin typeface="Century Gothic" panose="020B0502020202020204" pitchFamily="34" charset="0"/>
              </a:defRPr>
            </a:lvl9pPr>
          </a:lstStyle>
          <a:p>
            <a:pPr algn="ctr">
              <a:spcBef>
                <a:spcPct val="0"/>
              </a:spcBef>
              <a:buFontTx/>
              <a:buNone/>
            </a:pPr>
            <a:r>
              <a:rPr lang="en-US" altLang="en-US" sz="1800" b="1" dirty="0">
                <a:latin typeface="Times New Roman" panose="02020603050405020304" pitchFamily="18" charset="0"/>
                <a:cs typeface="Times New Roman" panose="02020603050405020304" pitchFamily="18" charset="0"/>
              </a:rPr>
              <a:t>Students within Schools</a:t>
            </a:r>
          </a:p>
        </p:txBody>
      </p:sp>
      <p:grpSp>
        <p:nvGrpSpPr>
          <p:cNvPr id="64515" name="Group 29" descr="Tiered triangle with green, yellow, and red colors to represent the three tiers of a multi-tiered system of support.">
            <a:extLst>
              <a:ext uri="{FF2B5EF4-FFF2-40B4-BE49-F238E27FC236}">
                <a16:creationId xmlns:a16="http://schemas.microsoft.com/office/drawing/2014/main" id="{180B9B7C-C128-4626-B273-0A403BF69187}"/>
              </a:ext>
            </a:extLst>
          </p:cNvPr>
          <p:cNvGrpSpPr>
            <a:grpSpLocks/>
          </p:cNvGrpSpPr>
          <p:nvPr/>
        </p:nvGrpSpPr>
        <p:grpSpPr bwMode="auto">
          <a:xfrm>
            <a:off x="4633914" y="1490663"/>
            <a:ext cx="2587625" cy="4218761"/>
            <a:chOff x="907" y="707"/>
            <a:chExt cx="6095722" cy="5638138"/>
          </a:xfrm>
        </p:grpSpPr>
        <p:sp>
          <p:nvSpPr>
            <p:cNvPr id="31" name="Trapezoid 30" descr="An MTSS triangle and a note about Rethinking the proportions in the peri-COVID era? (Weist et al., 2024) ">
              <a:extLst>
                <a:ext uri="{FF2B5EF4-FFF2-40B4-BE49-F238E27FC236}">
                  <a16:creationId xmlns:a16="http://schemas.microsoft.com/office/drawing/2014/main" id="{9B202406-D494-4C87-8E82-339448A56392}"/>
                </a:ext>
              </a:extLst>
            </p:cNvPr>
            <p:cNvSpPr/>
            <p:nvPr/>
          </p:nvSpPr>
          <p:spPr>
            <a:xfrm>
              <a:off x="907" y="707"/>
              <a:ext cx="6095722" cy="5638138"/>
            </a:xfrm>
            <a:prstGeom prst="trapezoid">
              <a:avLst>
                <a:gd name="adj" fmla="val 54054"/>
              </a:avLst>
            </a:prstGeom>
            <a:gradFill rotWithShape="0">
              <a:gsLst>
                <a:gs pos="0">
                  <a:srgbClr val="CC0000"/>
                </a:gs>
                <a:gs pos="18000">
                  <a:srgbClr val="FFFF99"/>
                </a:gs>
                <a:gs pos="50000">
                  <a:srgbClr val="66FF33"/>
                </a:gs>
                <a:gs pos="65000">
                  <a:srgbClr val="33CC33"/>
                </a:gs>
                <a:gs pos="82000">
                  <a:srgbClr val="009900"/>
                </a:gs>
              </a:gsLst>
              <a:lin ang="5400000" scaled="0"/>
            </a:gradFill>
            <a:ln w="19050">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32" name="Trapezoid 4">
              <a:extLst>
                <a:ext uri="{FF2B5EF4-FFF2-40B4-BE49-F238E27FC236}">
                  <a16:creationId xmlns:a16="http://schemas.microsoft.com/office/drawing/2014/main" id="{12B3478A-493A-4B78-8C1A-4E80D83DB317}"/>
                </a:ext>
              </a:extLst>
            </p:cNvPr>
            <p:cNvSpPr/>
            <p:nvPr/>
          </p:nvSpPr>
          <p:spPr>
            <a:xfrm>
              <a:off x="907" y="707"/>
              <a:ext cx="6095722" cy="5638138"/>
            </a:xfrm>
            <a:prstGeom prst="rect">
              <a:avLst/>
            </a:prstGeom>
          </p:spPr>
          <p:style>
            <a:lnRef idx="0">
              <a:scrgbClr r="0" g="0" b="0"/>
            </a:lnRef>
            <a:fillRef idx="0">
              <a:scrgbClr r="0" g="0" b="0"/>
            </a:fillRef>
            <a:effectRef idx="0">
              <a:scrgbClr r="0" g="0" b="0"/>
            </a:effectRef>
            <a:fontRef idx="minor">
              <a:schemeClr val="lt1"/>
            </a:fontRef>
          </p:style>
          <p:txBody>
            <a:bodyPr lIns="82550" tIns="82550" rIns="82550" bIns="82550" anchor="ctr"/>
            <a:lstStyle/>
            <a:p>
              <a:pPr algn="ctr" defTabSz="2889250">
                <a:lnSpc>
                  <a:spcPct val="90000"/>
                </a:lnSpc>
                <a:spcAft>
                  <a:spcPct val="35000"/>
                </a:spcAft>
                <a:defRPr/>
              </a:pPr>
              <a:endParaRPr lang="en-US" sz="6500" dirty="0">
                <a:solidFill>
                  <a:srgbClr val="FFFFFF"/>
                </a:solidFill>
                <a:ea typeface="ＭＳ Ｐゴシック" pitchFamily="-108" charset="-128"/>
                <a:cs typeface="Arial" pitchFamily="-108" charset="0"/>
              </a:endParaRPr>
            </a:p>
          </p:txBody>
        </p:sp>
      </p:grpSp>
      <p:grpSp>
        <p:nvGrpSpPr>
          <p:cNvPr id="64517" name="Group 61" descr="Text stating, &quot;Universal Prevention: All students preventive, practive (Tier 1)&quot;">
            <a:extLst>
              <a:ext uri="{FF2B5EF4-FFF2-40B4-BE49-F238E27FC236}">
                <a16:creationId xmlns:a16="http://schemas.microsoft.com/office/drawing/2014/main" id="{802057CD-1B36-4C26-BFA2-DCEA30C7E280}"/>
              </a:ext>
            </a:extLst>
          </p:cNvPr>
          <p:cNvGrpSpPr>
            <a:grpSpLocks/>
          </p:cNvGrpSpPr>
          <p:nvPr/>
        </p:nvGrpSpPr>
        <p:grpSpPr bwMode="auto">
          <a:xfrm>
            <a:off x="1755017" y="1404938"/>
            <a:ext cx="2764596" cy="4572000"/>
            <a:chOff x="230313" y="1405622"/>
            <a:chExt cx="2765102" cy="4572000"/>
          </a:xfrm>
        </p:grpSpPr>
        <p:sp>
          <p:nvSpPr>
            <p:cNvPr id="64525" name="Text Box 7">
              <a:extLst>
                <a:ext uri="{FF2B5EF4-FFF2-40B4-BE49-F238E27FC236}">
                  <a16:creationId xmlns:a16="http://schemas.microsoft.com/office/drawing/2014/main" id="{AB219B31-12D8-47C5-87D2-7382EE1EE45E}"/>
                </a:ext>
              </a:extLst>
            </p:cNvPr>
            <p:cNvSpPr txBox="1">
              <a:spLocks noChangeArrowheads="1"/>
            </p:cNvSpPr>
            <p:nvPr/>
          </p:nvSpPr>
          <p:spPr bwMode="auto">
            <a:xfrm>
              <a:off x="230313" y="3550317"/>
              <a:ext cx="249363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entury Gothic" panose="020B0502020202020204" pitchFamily="34" charset="0"/>
                </a:defRPr>
              </a:lvl1pPr>
              <a:lvl2pPr marL="742950" indent="-285750">
                <a:spcBef>
                  <a:spcPct val="20000"/>
                </a:spcBef>
                <a:buChar char="–"/>
                <a:defRPr sz="2800">
                  <a:solidFill>
                    <a:schemeClr val="tx1"/>
                  </a:solidFill>
                  <a:latin typeface="Century Gothic" panose="020B0502020202020204" pitchFamily="34" charset="0"/>
                </a:defRPr>
              </a:lvl2pPr>
              <a:lvl3pPr marL="1143000" indent="-228600">
                <a:spcBef>
                  <a:spcPct val="20000"/>
                </a:spcBef>
                <a:buChar char="•"/>
                <a:defRPr sz="2400">
                  <a:solidFill>
                    <a:schemeClr val="tx1"/>
                  </a:solidFill>
                  <a:latin typeface="Century Gothic" panose="020B0502020202020204" pitchFamily="34" charset="0"/>
                </a:defRPr>
              </a:lvl3pPr>
              <a:lvl4pPr marL="1600200" indent="-228600">
                <a:spcBef>
                  <a:spcPct val="20000"/>
                </a:spcBef>
                <a:buChar char="–"/>
                <a:defRPr sz="2000">
                  <a:solidFill>
                    <a:schemeClr val="tx1"/>
                  </a:solidFill>
                  <a:latin typeface="Century Gothic" panose="020B0502020202020204" pitchFamily="34" charset="0"/>
                </a:defRPr>
              </a:lvl4pPr>
              <a:lvl5pPr marL="2057400" indent="-228600">
                <a:spcBef>
                  <a:spcPct val="20000"/>
                </a:spcBef>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Char char="»"/>
                <a:defRPr sz="2000">
                  <a:solidFill>
                    <a:schemeClr val="tx1"/>
                  </a:solidFill>
                  <a:latin typeface="Century Gothic" panose="020B0502020202020204" pitchFamily="34" charset="0"/>
                </a:defRPr>
              </a:lvl9pPr>
            </a:lstStyle>
            <a:p>
              <a:pPr algn="ctr" eaLnBrk="1" hangingPunct="1">
                <a:spcBef>
                  <a:spcPct val="0"/>
                </a:spcBef>
                <a:buFontTx/>
                <a:buNone/>
              </a:pPr>
              <a:r>
                <a:rPr lang="en-US" altLang="en-US" sz="2000" b="1" dirty="0">
                  <a:solidFill>
                    <a:srgbClr val="00B050"/>
                  </a:solidFill>
                  <a:latin typeface="Times New Roman" panose="02020603050405020304" pitchFamily="18" charset="0"/>
                  <a:ea typeface="ＭＳ Ｐゴシック" panose="020B0600070205080204" pitchFamily="34" charset="-128"/>
                  <a:cs typeface="Times New Roman" panose="02020603050405020304" pitchFamily="18" charset="0"/>
                </a:rPr>
                <a:t>Universal Prevention</a:t>
              </a:r>
            </a:p>
            <a:p>
              <a:pPr algn="ctr" eaLnBrk="1" hangingPunct="1">
                <a:spcBef>
                  <a:spcPct val="0"/>
                </a:spcBef>
                <a:buFontTx/>
                <a:buNone/>
              </a:pPr>
              <a:r>
                <a:rPr lang="en-US" altLang="en-US" sz="2000" b="1" u="sng" dirty="0">
                  <a:latin typeface="Times New Roman" panose="02020603050405020304" pitchFamily="18" charset="0"/>
                  <a:ea typeface="ＭＳ Ｐゴシック" panose="020B0600070205080204" pitchFamily="34" charset="-128"/>
                  <a:cs typeface="Times New Roman" panose="02020603050405020304" pitchFamily="18" charset="0"/>
                </a:rPr>
                <a:t>All</a:t>
              </a:r>
              <a:r>
                <a:rPr lang="en-US" altLang="en-US" sz="2000" b="1" dirty="0">
                  <a:latin typeface="Times New Roman" panose="02020603050405020304" pitchFamily="18" charset="0"/>
                  <a:ea typeface="ＭＳ Ｐゴシック" panose="020B0600070205080204" pitchFamily="34" charset="-128"/>
                  <a:cs typeface="Times New Roman" panose="02020603050405020304" pitchFamily="18" charset="0"/>
                </a:rPr>
                <a:t> </a:t>
              </a:r>
              <a:r>
                <a:rPr lang="en-US" altLang="en-US" sz="2000" dirty="0">
                  <a:latin typeface="Times New Roman" panose="02020603050405020304" pitchFamily="18" charset="0"/>
                  <a:ea typeface="ＭＳ Ｐゴシック" panose="020B0600070205080204" pitchFamily="34" charset="-128"/>
                  <a:cs typeface="Times New Roman" panose="02020603050405020304" pitchFamily="18" charset="0"/>
                </a:rPr>
                <a:t>students,</a:t>
              </a:r>
            </a:p>
            <a:p>
              <a:pPr algn="ctr" eaLnBrk="1" hangingPunct="1">
                <a:spcBef>
                  <a:spcPct val="0"/>
                </a:spcBef>
                <a:buFontTx/>
                <a:buNone/>
              </a:pPr>
              <a:r>
                <a:rPr lang="en-US" altLang="en-US" sz="2000" dirty="0">
                  <a:latin typeface="Times New Roman" panose="02020603050405020304" pitchFamily="18" charset="0"/>
                  <a:ea typeface="ＭＳ Ｐゴシック" panose="020B0600070205080204" pitchFamily="34" charset="-128"/>
                  <a:cs typeface="Times New Roman" panose="02020603050405020304" pitchFamily="18" charset="0"/>
                </a:rPr>
                <a:t>preventive, proactive</a:t>
              </a:r>
            </a:p>
            <a:p>
              <a:pPr algn="ctr" eaLnBrk="1" hangingPunct="1">
                <a:spcBef>
                  <a:spcPct val="0"/>
                </a:spcBef>
                <a:buFontTx/>
                <a:buNone/>
              </a:pPr>
              <a:r>
                <a:rPr lang="en-US" altLang="en-US" sz="2000" dirty="0">
                  <a:latin typeface="Times New Roman" panose="02020603050405020304" pitchFamily="18" charset="0"/>
                  <a:ea typeface="ＭＳ Ｐゴシック" panose="020B0600070205080204" pitchFamily="34" charset="-128"/>
                  <a:cs typeface="Times New Roman" panose="02020603050405020304" pitchFamily="18" charset="0"/>
                </a:rPr>
                <a:t>(Tier 1)</a:t>
              </a:r>
            </a:p>
          </p:txBody>
        </p:sp>
        <p:sp>
          <p:nvSpPr>
            <p:cNvPr id="64526" name="AutoShape 8">
              <a:extLst>
                <a:ext uri="{FF2B5EF4-FFF2-40B4-BE49-F238E27FC236}">
                  <a16:creationId xmlns:a16="http://schemas.microsoft.com/office/drawing/2014/main" id="{BC6C0D4C-95E8-4FFE-990C-B933208608B9}"/>
                </a:ext>
              </a:extLst>
            </p:cNvPr>
            <p:cNvSpPr>
              <a:spLocks/>
            </p:cNvSpPr>
            <p:nvPr/>
          </p:nvSpPr>
          <p:spPr bwMode="auto">
            <a:xfrm>
              <a:off x="2723952" y="1405622"/>
              <a:ext cx="271463" cy="4572000"/>
            </a:xfrm>
            <a:prstGeom prst="leftBrace">
              <a:avLst>
                <a:gd name="adj1" fmla="val 4857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Century Gothic" panose="020B0502020202020204" pitchFamily="34" charset="0"/>
                </a:defRPr>
              </a:lvl1pPr>
              <a:lvl2pPr marL="742950" indent="-285750">
                <a:spcBef>
                  <a:spcPct val="20000"/>
                </a:spcBef>
                <a:buChar char="–"/>
                <a:defRPr sz="2800">
                  <a:solidFill>
                    <a:schemeClr val="tx1"/>
                  </a:solidFill>
                  <a:latin typeface="Century Gothic" panose="020B0502020202020204" pitchFamily="34" charset="0"/>
                </a:defRPr>
              </a:lvl2pPr>
              <a:lvl3pPr marL="1143000" indent="-228600">
                <a:spcBef>
                  <a:spcPct val="20000"/>
                </a:spcBef>
                <a:buChar char="•"/>
                <a:defRPr sz="2400">
                  <a:solidFill>
                    <a:schemeClr val="tx1"/>
                  </a:solidFill>
                  <a:latin typeface="Century Gothic" panose="020B0502020202020204" pitchFamily="34" charset="0"/>
                </a:defRPr>
              </a:lvl3pPr>
              <a:lvl4pPr marL="1600200" indent="-228600">
                <a:spcBef>
                  <a:spcPct val="20000"/>
                </a:spcBef>
                <a:buChar char="–"/>
                <a:defRPr sz="2000">
                  <a:solidFill>
                    <a:schemeClr val="tx1"/>
                  </a:solidFill>
                  <a:latin typeface="Century Gothic" panose="020B0502020202020204" pitchFamily="34" charset="0"/>
                </a:defRPr>
              </a:lvl4pPr>
              <a:lvl5pPr marL="2057400" indent="-228600">
                <a:spcBef>
                  <a:spcPct val="20000"/>
                </a:spcBef>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Char char="»"/>
                <a:defRPr sz="2000">
                  <a:solidFill>
                    <a:schemeClr val="tx1"/>
                  </a:solidFill>
                  <a:latin typeface="Century Gothic" panose="020B0502020202020204" pitchFamily="34" charset="0"/>
                </a:defRPr>
              </a:lvl9pPr>
            </a:lstStyle>
            <a:p>
              <a:pPr>
                <a:spcBef>
                  <a:spcPct val="0"/>
                </a:spcBef>
                <a:buFontTx/>
                <a:buNone/>
              </a:pPr>
              <a:endParaRPr lang="en-US" altLang="en-US" sz="1800">
                <a:latin typeface="Calibri" panose="020F0502020204030204" pitchFamily="34" charset="0"/>
              </a:endParaRPr>
            </a:p>
          </p:txBody>
        </p:sp>
      </p:grpSp>
      <p:grpSp>
        <p:nvGrpSpPr>
          <p:cNvPr id="64518" name="Group 63" descr="Text stating, &quot;Selective or Targeted Intervention: Some students reduce risk (Tier 2)&quot;">
            <a:extLst>
              <a:ext uri="{FF2B5EF4-FFF2-40B4-BE49-F238E27FC236}">
                <a16:creationId xmlns:a16="http://schemas.microsoft.com/office/drawing/2014/main" id="{EEB919B8-33FD-4A3D-8E55-452C0BE2CD27}"/>
              </a:ext>
            </a:extLst>
          </p:cNvPr>
          <p:cNvGrpSpPr>
            <a:grpSpLocks/>
          </p:cNvGrpSpPr>
          <p:nvPr/>
        </p:nvGrpSpPr>
        <p:grpSpPr bwMode="auto">
          <a:xfrm>
            <a:off x="6775048" y="2463193"/>
            <a:ext cx="3489010" cy="2863004"/>
            <a:chOff x="5051184" y="2191206"/>
            <a:chExt cx="3936103" cy="3082916"/>
          </a:xfrm>
        </p:grpSpPr>
        <p:sp>
          <p:nvSpPr>
            <p:cNvPr id="64523" name="Text Box 10">
              <a:extLst>
                <a:ext uri="{FF2B5EF4-FFF2-40B4-BE49-F238E27FC236}">
                  <a16:creationId xmlns:a16="http://schemas.microsoft.com/office/drawing/2014/main" id="{19B6C2A0-007F-464A-B1D2-AF887F2A759D}"/>
                </a:ext>
              </a:extLst>
            </p:cNvPr>
            <p:cNvSpPr txBox="1">
              <a:spLocks noChangeArrowheads="1"/>
            </p:cNvSpPr>
            <p:nvPr/>
          </p:nvSpPr>
          <p:spPr bwMode="auto">
            <a:xfrm>
              <a:off x="5866394" y="3683318"/>
              <a:ext cx="3120893" cy="1590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entury Gothic" panose="020B0502020202020204" pitchFamily="34" charset="0"/>
                </a:defRPr>
              </a:lvl1pPr>
              <a:lvl2pPr marL="742950" indent="-285750">
                <a:spcBef>
                  <a:spcPct val="20000"/>
                </a:spcBef>
                <a:buChar char="–"/>
                <a:defRPr sz="2800">
                  <a:solidFill>
                    <a:schemeClr val="tx1"/>
                  </a:solidFill>
                  <a:latin typeface="Century Gothic" panose="020B0502020202020204" pitchFamily="34" charset="0"/>
                </a:defRPr>
              </a:lvl2pPr>
              <a:lvl3pPr marL="1143000" indent="-228600">
                <a:spcBef>
                  <a:spcPct val="20000"/>
                </a:spcBef>
                <a:buChar char="•"/>
                <a:defRPr sz="2400">
                  <a:solidFill>
                    <a:schemeClr val="tx1"/>
                  </a:solidFill>
                  <a:latin typeface="Century Gothic" panose="020B0502020202020204" pitchFamily="34" charset="0"/>
                </a:defRPr>
              </a:lvl3pPr>
              <a:lvl4pPr marL="1600200" indent="-228600">
                <a:spcBef>
                  <a:spcPct val="20000"/>
                </a:spcBef>
                <a:buChar char="–"/>
                <a:defRPr sz="2000">
                  <a:solidFill>
                    <a:schemeClr val="tx1"/>
                  </a:solidFill>
                  <a:latin typeface="Century Gothic" panose="020B0502020202020204" pitchFamily="34" charset="0"/>
                </a:defRPr>
              </a:lvl4pPr>
              <a:lvl5pPr marL="2057400" indent="-228600">
                <a:spcBef>
                  <a:spcPct val="20000"/>
                </a:spcBef>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Char char="»"/>
                <a:defRPr sz="2000">
                  <a:solidFill>
                    <a:schemeClr val="tx1"/>
                  </a:solidFill>
                  <a:latin typeface="Century Gothic" panose="020B0502020202020204" pitchFamily="34" charset="0"/>
                </a:defRPr>
              </a:lvl9pPr>
            </a:lstStyle>
            <a:p>
              <a:pPr algn="ctr" eaLnBrk="1" hangingPunct="1">
                <a:lnSpc>
                  <a:spcPct val="90000"/>
                </a:lnSpc>
                <a:spcBef>
                  <a:spcPct val="0"/>
                </a:spcBef>
                <a:buFontTx/>
                <a:buNone/>
              </a:pPr>
              <a:r>
                <a:rPr lang="en-US" altLang="en-US" sz="2000" b="1" dirty="0">
                  <a:solidFill>
                    <a:srgbClr val="FFC000"/>
                  </a:solidFill>
                  <a:latin typeface="Calibri" panose="020F0502020204030204" pitchFamily="34" charset="0"/>
                  <a:ea typeface="ＭＳ Ｐゴシック" panose="020B0600070205080204" pitchFamily="34" charset="-128"/>
                </a:rPr>
                <a:t>    </a:t>
              </a:r>
              <a:r>
                <a:rPr lang="en-US" altLang="en-US" sz="2000" b="1" dirty="0">
                  <a:solidFill>
                    <a:srgbClr val="FFC000"/>
                  </a:solidFill>
                  <a:latin typeface="Times New Roman" panose="02020603050405020304" pitchFamily="18" charset="0"/>
                  <a:ea typeface="ＭＳ Ｐゴシック" panose="020B0600070205080204" pitchFamily="34" charset="-128"/>
                  <a:cs typeface="Times New Roman" panose="02020603050405020304" pitchFamily="18" charset="0"/>
                </a:rPr>
                <a:t>Selective or Targeted </a:t>
              </a:r>
            </a:p>
            <a:p>
              <a:pPr algn="ctr" eaLnBrk="1" hangingPunct="1">
                <a:lnSpc>
                  <a:spcPct val="90000"/>
                </a:lnSpc>
                <a:spcBef>
                  <a:spcPct val="0"/>
                </a:spcBef>
                <a:buFontTx/>
                <a:buNone/>
              </a:pPr>
              <a:r>
                <a:rPr lang="en-US" altLang="en-US" sz="2000" b="1" dirty="0">
                  <a:solidFill>
                    <a:srgbClr val="FFC000"/>
                  </a:solidFill>
                  <a:latin typeface="Times New Roman" panose="02020603050405020304" pitchFamily="18" charset="0"/>
                  <a:ea typeface="ＭＳ Ｐゴシック" panose="020B0600070205080204" pitchFamily="34" charset="-128"/>
                  <a:cs typeface="Times New Roman" panose="02020603050405020304" pitchFamily="18" charset="0"/>
                </a:rPr>
                <a:t>Intervention</a:t>
              </a:r>
            </a:p>
            <a:p>
              <a:pPr algn="ctr" eaLnBrk="1" hangingPunct="1">
                <a:lnSpc>
                  <a:spcPct val="90000"/>
                </a:lnSpc>
                <a:spcBef>
                  <a:spcPct val="0"/>
                </a:spcBef>
                <a:buFontTx/>
                <a:buNone/>
              </a:pPr>
              <a:r>
                <a:rPr lang="en-US" altLang="en-US" sz="2000" dirty="0">
                  <a:latin typeface="Times New Roman" panose="02020603050405020304" pitchFamily="18" charset="0"/>
                  <a:ea typeface="ＭＳ Ｐゴシック" panose="020B0600070205080204" pitchFamily="34" charset="-128"/>
                  <a:cs typeface="Times New Roman" panose="02020603050405020304" pitchFamily="18" charset="0"/>
                </a:rPr>
                <a:t>    </a:t>
              </a:r>
              <a:r>
                <a:rPr lang="en-US" altLang="en-US" sz="2000" b="1" u="sng" dirty="0">
                  <a:latin typeface="Times New Roman" panose="02020603050405020304" pitchFamily="18" charset="0"/>
                  <a:ea typeface="ＭＳ Ｐゴシック" panose="020B0600070205080204" pitchFamily="34" charset="-128"/>
                  <a:cs typeface="Times New Roman" panose="02020603050405020304" pitchFamily="18" charset="0"/>
                </a:rPr>
                <a:t>Some</a:t>
              </a:r>
              <a:r>
                <a:rPr lang="en-US" altLang="en-US" sz="2000" b="1" dirty="0">
                  <a:latin typeface="Times New Roman" panose="02020603050405020304" pitchFamily="18" charset="0"/>
                  <a:ea typeface="ＭＳ Ｐゴシック" panose="020B0600070205080204" pitchFamily="34" charset="-128"/>
                  <a:cs typeface="Times New Roman" panose="02020603050405020304" pitchFamily="18" charset="0"/>
                </a:rPr>
                <a:t> </a:t>
              </a:r>
              <a:r>
                <a:rPr lang="en-US" altLang="en-US" sz="2000" dirty="0">
                  <a:latin typeface="Times New Roman" panose="02020603050405020304" pitchFamily="18" charset="0"/>
                  <a:ea typeface="ＭＳ Ｐゴシック" panose="020B0600070205080204" pitchFamily="34" charset="-128"/>
                  <a:cs typeface="Times New Roman" panose="02020603050405020304" pitchFamily="18" charset="0"/>
                </a:rPr>
                <a:t>students, </a:t>
              </a:r>
            </a:p>
            <a:p>
              <a:pPr algn="ctr" eaLnBrk="1" hangingPunct="1">
                <a:lnSpc>
                  <a:spcPct val="90000"/>
                </a:lnSpc>
                <a:spcBef>
                  <a:spcPct val="0"/>
                </a:spcBef>
                <a:buFontTx/>
                <a:buNone/>
              </a:pPr>
              <a:r>
                <a:rPr lang="en-US" altLang="en-US" sz="2000" dirty="0">
                  <a:latin typeface="Times New Roman" panose="02020603050405020304" pitchFamily="18" charset="0"/>
                  <a:ea typeface="ＭＳ Ｐゴシック" panose="020B0600070205080204" pitchFamily="34" charset="-128"/>
                  <a:cs typeface="Times New Roman" panose="02020603050405020304" pitchFamily="18" charset="0"/>
                </a:rPr>
                <a:t>reduce risk </a:t>
              </a:r>
            </a:p>
            <a:p>
              <a:pPr algn="ctr" eaLnBrk="1" hangingPunct="1">
                <a:lnSpc>
                  <a:spcPct val="90000"/>
                </a:lnSpc>
                <a:spcBef>
                  <a:spcPct val="0"/>
                </a:spcBef>
                <a:buFontTx/>
                <a:buNone/>
              </a:pPr>
              <a:r>
                <a:rPr lang="en-US" altLang="en-US" sz="2000" dirty="0">
                  <a:latin typeface="Times New Roman" panose="02020603050405020304" pitchFamily="18" charset="0"/>
                  <a:ea typeface="ＭＳ Ｐゴシック" panose="020B0600070205080204" pitchFamily="34" charset="-128"/>
                  <a:cs typeface="Times New Roman" panose="02020603050405020304" pitchFamily="18" charset="0"/>
                </a:rPr>
                <a:t>(Tier 2)</a:t>
              </a:r>
            </a:p>
          </p:txBody>
        </p:sp>
        <p:sp>
          <p:nvSpPr>
            <p:cNvPr id="64524" name="AutoShape 11">
              <a:extLst>
                <a:ext uri="{FF2B5EF4-FFF2-40B4-BE49-F238E27FC236}">
                  <a16:creationId xmlns:a16="http://schemas.microsoft.com/office/drawing/2014/main" id="{DFB2DB92-93C6-46F9-B230-733B3C23BEB3}"/>
                </a:ext>
              </a:extLst>
            </p:cNvPr>
            <p:cNvSpPr>
              <a:spLocks/>
            </p:cNvSpPr>
            <p:nvPr/>
          </p:nvSpPr>
          <p:spPr bwMode="auto">
            <a:xfrm flipH="1">
              <a:off x="5051184" y="2191206"/>
              <a:ext cx="1109335" cy="2183580"/>
            </a:xfrm>
            <a:prstGeom prst="leftBrace">
              <a:avLst>
                <a:gd name="adj1" fmla="val 61136"/>
                <a:gd name="adj2" fmla="val 83333"/>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Century Gothic" panose="020B0502020202020204" pitchFamily="34" charset="0"/>
                </a:defRPr>
              </a:lvl1pPr>
              <a:lvl2pPr marL="742950" indent="-285750">
                <a:spcBef>
                  <a:spcPct val="20000"/>
                </a:spcBef>
                <a:buChar char="–"/>
                <a:defRPr sz="2800">
                  <a:solidFill>
                    <a:schemeClr val="tx1"/>
                  </a:solidFill>
                  <a:latin typeface="Century Gothic" panose="020B0502020202020204" pitchFamily="34" charset="0"/>
                </a:defRPr>
              </a:lvl2pPr>
              <a:lvl3pPr marL="1143000" indent="-228600">
                <a:spcBef>
                  <a:spcPct val="20000"/>
                </a:spcBef>
                <a:buChar char="•"/>
                <a:defRPr sz="2400">
                  <a:solidFill>
                    <a:schemeClr val="tx1"/>
                  </a:solidFill>
                  <a:latin typeface="Century Gothic" panose="020B0502020202020204" pitchFamily="34" charset="0"/>
                </a:defRPr>
              </a:lvl3pPr>
              <a:lvl4pPr marL="1600200" indent="-228600">
                <a:spcBef>
                  <a:spcPct val="20000"/>
                </a:spcBef>
                <a:buChar char="–"/>
                <a:defRPr sz="2000">
                  <a:solidFill>
                    <a:schemeClr val="tx1"/>
                  </a:solidFill>
                  <a:latin typeface="Century Gothic" panose="020B0502020202020204" pitchFamily="34" charset="0"/>
                </a:defRPr>
              </a:lvl4pPr>
              <a:lvl5pPr marL="2057400" indent="-228600">
                <a:spcBef>
                  <a:spcPct val="20000"/>
                </a:spcBef>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Char char="»"/>
                <a:defRPr sz="2000">
                  <a:solidFill>
                    <a:schemeClr val="tx1"/>
                  </a:solidFill>
                  <a:latin typeface="Century Gothic" panose="020B0502020202020204" pitchFamily="34" charset="0"/>
                </a:defRPr>
              </a:lvl9pPr>
            </a:lstStyle>
            <a:p>
              <a:pPr>
                <a:spcBef>
                  <a:spcPct val="0"/>
                </a:spcBef>
                <a:buFontTx/>
                <a:buNone/>
              </a:pPr>
              <a:endParaRPr lang="en-US" altLang="en-US" sz="1800">
                <a:latin typeface="Calibri" panose="020F0502020204030204" pitchFamily="34" charset="0"/>
              </a:endParaRPr>
            </a:p>
          </p:txBody>
        </p:sp>
      </p:grpSp>
      <p:grpSp>
        <p:nvGrpSpPr>
          <p:cNvPr id="64519" name="Group 62" descr="Text stating, &quot;Indicated or Intensive Intervention: Individualized, functional assessment, highly specific for few (Tier 3)&quot;">
            <a:extLst>
              <a:ext uri="{FF2B5EF4-FFF2-40B4-BE49-F238E27FC236}">
                <a16:creationId xmlns:a16="http://schemas.microsoft.com/office/drawing/2014/main" id="{DF800B6E-F15C-457C-86AE-F71C1AF404BB}"/>
              </a:ext>
            </a:extLst>
          </p:cNvPr>
          <p:cNvGrpSpPr>
            <a:grpSpLocks/>
          </p:cNvGrpSpPr>
          <p:nvPr/>
        </p:nvGrpSpPr>
        <p:grpSpPr bwMode="auto">
          <a:xfrm>
            <a:off x="6452141" y="1576887"/>
            <a:ext cx="3340789" cy="1785674"/>
            <a:chOff x="5205413" y="1540356"/>
            <a:chExt cx="2985643" cy="1785714"/>
          </a:xfrm>
        </p:grpSpPr>
        <p:sp>
          <p:nvSpPr>
            <p:cNvPr id="64521" name="Text Box 13">
              <a:extLst>
                <a:ext uri="{FF2B5EF4-FFF2-40B4-BE49-F238E27FC236}">
                  <a16:creationId xmlns:a16="http://schemas.microsoft.com/office/drawing/2014/main" id="{ABC803B1-82B4-4309-8B49-E22E4A82F8C1}"/>
                </a:ext>
              </a:extLst>
            </p:cNvPr>
            <p:cNvSpPr txBox="1">
              <a:spLocks noChangeArrowheads="1"/>
            </p:cNvSpPr>
            <p:nvPr/>
          </p:nvSpPr>
          <p:spPr bwMode="auto">
            <a:xfrm>
              <a:off x="5502540" y="1571705"/>
              <a:ext cx="2688516" cy="1754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entury Gothic" panose="020B0502020202020204" pitchFamily="34" charset="0"/>
                </a:defRPr>
              </a:lvl1pPr>
              <a:lvl2pPr marL="742950" indent="-285750">
                <a:spcBef>
                  <a:spcPct val="20000"/>
                </a:spcBef>
                <a:buChar char="–"/>
                <a:defRPr sz="2800">
                  <a:solidFill>
                    <a:schemeClr val="tx1"/>
                  </a:solidFill>
                  <a:latin typeface="Century Gothic" panose="020B0502020202020204" pitchFamily="34" charset="0"/>
                </a:defRPr>
              </a:lvl2pPr>
              <a:lvl3pPr marL="1143000" indent="-228600">
                <a:spcBef>
                  <a:spcPct val="20000"/>
                </a:spcBef>
                <a:buChar char="•"/>
                <a:defRPr sz="2400">
                  <a:solidFill>
                    <a:schemeClr val="tx1"/>
                  </a:solidFill>
                  <a:latin typeface="Century Gothic" panose="020B0502020202020204" pitchFamily="34" charset="0"/>
                </a:defRPr>
              </a:lvl3pPr>
              <a:lvl4pPr marL="1600200" indent="-228600">
                <a:spcBef>
                  <a:spcPct val="20000"/>
                </a:spcBef>
                <a:buChar char="–"/>
                <a:defRPr sz="2000">
                  <a:solidFill>
                    <a:schemeClr val="tx1"/>
                  </a:solidFill>
                  <a:latin typeface="Century Gothic" panose="020B0502020202020204" pitchFamily="34" charset="0"/>
                </a:defRPr>
              </a:lvl4pPr>
              <a:lvl5pPr marL="2057400" indent="-228600">
                <a:spcBef>
                  <a:spcPct val="20000"/>
                </a:spcBef>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Char char="»"/>
                <a:defRPr sz="2000">
                  <a:solidFill>
                    <a:schemeClr val="tx1"/>
                  </a:solidFill>
                  <a:latin typeface="Century Gothic" panose="020B0502020202020204" pitchFamily="34" charset="0"/>
                </a:defRPr>
              </a:lvl9pPr>
            </a:lstStyle>
            <a:p>
              <a:pPr algn="ctr" eaLnBrk="1" hangingPunct="1">
                <a:lnSpc>
                  <a:spcPct val="90000"/>
                </a:lnSpc>
                <a:spcBef>
                  <a:spcPct val="0"/>
                </a:spcBef>
                <a:buFontTx/>
                <a:buNone/>
              </a:pPr>
              <a:r>
                <a:rPr lang="en-US" altLang="en-US" sz="2000" b="1" dirty="0">
                  <a:latin typeface="Calibri" panose="020F0502020204030204" pitchFamily="34" charset="0"/>
                  <a:ea typeface="ＭＳ Ｐゴシック" panose="020B0600070205080204" pitchFamily="34" charset="-128"/>
                </a:rPr>
                <a:t>   </a:t>
              </a:r>
              <a:r>
                <a:rPr lang="en-US" altLang="en-US" sz="2000" b="1" dirty="0">
                  <a:solidFill>
                    <a:srgbClr val="C00000"/>
                  </a:solidFill>
                  <a:latin typeface="Times New Roman" panose="02020603050405020304" pitchFamily="18" charset="0"/>
                  <a:ea typeface="ＭＳ Ｐゴシック" panose="020B0600070205080204" pitchFamily="34" charset="-128"/>
                  <a:cs typeface="Times New Roman" panose="02020603050405020304" pitchFamily="18" charset="0"/>
                </a:rPr>
                <a:t>Indicated or Intensive Intervention</a:t>
              </a:r>
            </a:p>
            <a:p>
              <a:pPr algn="ctr" eaLnBrk="1" hangingPunct="1">
                <a:lnSpc>
                  <a:spcPct val="90000"/>
                </a:lnSpc>
                <a:spcBef>
                  <a:spcPct val="0"/>
                </a:spcBef>
                <a:buFontTx/>
                <a:buNone/>
              </a:pPr>
              <a:r>
                <a:rPr lang="en-US" altLang="en-US" sz="2000" dirty="0">
                  <a:latin typeface="Times New Roman" panose="02020603050405020304" pitchFamily="18" charset="0"/>
                  <a:ea typeface="ＭＳ Ｐゴシック" panose="020B0600070205080204" pitchFamily="34" charset="-128"/>
                  <a:cs typeface="Times New Roman" panose="02020603050405020304" pitchFamily="18" charset="0"/>
                </a:rPr>
                <a:t>   Individualized, functional </a:t>
              </a:r>
            </a:p>
            <a:p>
              <a:pPr algn="ctr" eaLnBrk="1" hangingPunct="1">
                <a:lnSpc>
                  <a:spcPct val="90000"/>
                </a:lnSpc>
                <a:spcBef>
                  <a:spcPct val="0"/>
                </a:spcBef>
                <a:buFontTx/>
                <a:buNone/>
              </a:pPr>
              <a:r>
                <a:rPr lang="en-US" altLang="en-US" sz="2000" dirty="0">
                  <a:latin typeface="Times New Roman" panose="02020603050405020304" pitchFamily="18" charset="0"/>
                  <a:ea typeface="ＭＳ Ｐゴシック" panose="020B0600070205080204" pitchFamily="34" charset="-128"/>
                  <a:cs typeface="Times New Roman" panose="02020603050405020304" pitchFamily="18" charset="0"/>
                </a:rPr>
                <a:t>   assessment, highly            </a:t>
              </a:r>
            </a:p>
            <a:p>
              <a:pPr algn="ctr" eaLnBrk="1" hangingPunct="1">
                <a:lnSpc>
                  <a:spcPct val="90000"/>
                </a:lnSpc>
                <a:spcBef>
                  <a:spcPct val="0"/>
                </a:spcBef>
                <a:buFontTx/>
                <a:buNone/>
              </a:pPr>
              <a:r>
                <a:rPr lang="en-US" altLang="en-US" sz="2000" dirty="0">
                  <a:latin typeface="Times New Roman" panose="02020603050405020304" pitchFamily="18" charset="0"/>
                  <a:ea typeface="ＭＳ Ｐゴシック" panose="020B0600070205080204" pitchFamily="34" charset="-128"/>
                  <a:cs typeface="Times New Roman" panose="02020603050405020304" pitchFamily="18" charset="0"/>
                </a:rPr>
                <a:t>   specific for </a:t>
              </a:r>
              <a:r>
                <a:rPr lang="en-US" altLang="en-US" sz="2000" b="1" u="sng" dirty="0">
                  <a:latin typeface="Times New Roman" panose="02020603050405020304" pitchFamily="18" charset="0"/>
                  <a:ea typeface="ＭＳ Ｐゴシック" panose="020B0600070205080204" pitchFamily="34" charset="-128"/>
                  <a:cs typeface="Times New Roman" panose="02020603050405020304" pitchFamily="18" charset="0"/>
                </a:rPr>
                <a:t>few</a:t>
              </a:r>
            </a:p>
            <a:p>
              <a:pPr algn="ctr" eaLnBrk="1" hangingPunct="1">
                <a:lnSpc>
                  <a:spcPct val="90000"/>
                </a:lnSpc>
                <a:spcBef>
                  <a:spcPct val="0"/>
                </a:spcBef>
                <a:buFontTx/>
                <a:buNone/>
              </a:pPr>
              <a:r>
                <a:rPr lang="en-US" altLang="en-US" sz="2000" dirty="0">
                  <a:latin typeface="Times New Roman" panose="02020603050405020304" pitchFamily="18" charset="0"/>
                  <a:ea typeface="ＭＳ Ｐゴシック" panose="020B0600070205080204" pitchFamily="34" charset="-128"/>
                  <a:cs typeface="Times New Roman" panose="02020603050405020304" pitchFamily="18" charset="0"/>
                </a:rPr>
                <a:t>(Tier 3) </a:t>
              </a:r>
            </a:p>
          </p:txBody>
        </p:sp>
        <p:sp>
          <p:nvSpPr>
            <p:cNvPr id="64522" name="AutoShape 14">
              <a:extLst>
                <a:ext uri="{FF2B5EF4-FFF2-40B4-BE49-F238E27FC236}">
                  <a16:creationId xmlns:a16="http://schemas.microsoft.com/office/drawing/2014/main" id="{B42012A1-07B8-4826-B38A-B114D84098F1}"/>
                </a:ext>
              </a:extLst>
            </p:cNvPr>
            <p:cNvSpPr>
              <a:spLocks/>
            </p:cNvSpPr>
            <p:nvPr/>
          </p:nvSpPr>
          <p:spPr bwMode="auto">
            <a:xfrm flipH="1">
              <a:off x="5205413" y="1540356"/>
              <a:ext cx="219075" cy="800100"/>
            </a:xfrm>
            <a:prstGeom prst="leftBrace">
              <a:avLst>
                <a:gd name="adj1" fmla="val 50708"/>
                <a:gd name="adj2" fmla="val 27769"/>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Century Gothic" panose="020B0502020202020204" pitchFamily="34" charset="0"/>
                </a:defRPr>
              </a:lvl1pPr>
              <a:lvl2pPr marL="742950" indent="-285750">
                <a:spcBef>
                  <a:spcPct val="20000"/>
                </a:spcBef>
                <a:buChar char="–"/>
                <a:defRPr sz="2800">
                  <a:solidFill>
                    <a:schemeClr val="tx1"/>
                  </a:solidFill>
                  <a:latin typeface="Century Gothic" panose="020B0502020202020204" pitchFamily="34" charset="0"/>
                </a:defRPr>
              </a:lvl2pPr>
              <a:lvl3pPr marL="1143000" indent="-228600">
                <a:spcBef>
                  <a:spcPct val="20000"/>
                </a:spcBef>
                <a:buChar char="•"/>
                <a:defRPr sz="2400">
                  <a:solidFill>
                    <a:schemeClr val="tx1"/>
                  </a:solidFill>
                  <a:latin typeface="Century Gothic" panose="020B0502020202020204" pitchFamily="34" charset="0"/>
                </a:defRPr>
              </a:lvl3pPr>
              <a:lvl4pPr marL="1600200" indent="-228600">
                <a:spcBef>
                  <a:spcPct val="20000"/>
                </a:spcBef>
                <a:buChar char="–"/>
                <a:defRPr sz="2000">
                  <a:solidFill>
                    <a:schemeClr val="tx1"/>
                  </a:solidFill>
                  <a:latin typeface="Century Gothic" panose="020B0502020202020204" pitchFamily="34" charset="0"/>
                </a:defRPr>
              </a:lvl4pPr>
              <a:lvl5pPr marL="2057400" indent="-228600">
                <a:spcBef>
                  <a:spcPct val="20000"/>
                </a:spcBef>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Char char="»"/>
                <a:defRPr sz="2000">
                  <a:solidFill>
                    <a:schemeClr val="tx1"/>
                  </a:solidFill>
                  <a:latin typeface="Century Gothic" panose="020B0502020202020204" pitchFamily="34" charset="0"/>
                </a:defRPr>
              </a:lvl9pPr>
            </a:lstStyle>
            <a:p>
              <a:pPr>
                <a:spcBef>
                  <a:spcPct val="0"/>
                </a:spcBef>
                <a:buFontTx/>
                <a:buNone/>
              </a:pPr>
              <a:endParaRPr lang="en-US" altLang="en-US" sz="1800">
                <a:latin typeface="Calibri" panose="020F0502020204030204" pitchFamily="34" charset="0"/>
              </a:endParaRPr>
            </a:p>
          </p:txBody>
        </p:sp>
      </p:grpSp>
      <p:sp>
        <p:nvSpPr>
          <p:cNvPr id="7" name="TextBox 17">
            <a:extLst>
              <a:ext uri="{FF2B5EF4-FFF2-40B4-BE49-F238E27FC236}">
                <a16:creationId xmlns:a16="http://schemas.microsoft.com/office/drawing/2014/main" id="{8946D2C2-2603-6D51-14FC-3D8A65EF089A}"/>
              </a:ext>
            </a:extLst>
          </p:cNvPr>
          <p:cNvSpPr txBox="1">
            <a:spLocks noChangeArrowheads="1"/>
          </p:cNvSpPr>
          <p:nvPr/>
        </p:nvSpPr>
        <p:spPr bwMode="auto">
          <a:xfrm>
            <a:off x="-104390" y="5355133"/>
            <a:ext cx="45480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entury Gothic" panose="020B0502020202020204" pitchFamily="34" charset="0"/>
              </a:defRPr>
            </a:lvl1pPr>
            <a:lvl2pPr marL="742950" indent="-285750">
              <a:spcBef>
                <a:spcPct val="20000"/>
              </a:spcBef>
              <a:buChar char="–"/>
              <a:defRPr sz="2800">
                <a:solidFill>
                  <a:schemeClr val="tx1"/>
                </a:solidFill>
                <a:latin typeface="Century Gothic" panose="020B0502020202020204" pitchFamily="34" charset="0"/>
              </a:defRPr>
            </a:lvl2pPr>
            <a:lvl3pPr marL="1143000" indent="-228600">
              <a:spcBef>
                <a:spcPct val="20000"/>
              </a:spcBef>
              <a:buChar char="•"/>
              <a:defRPr sz="2400">
                <a:solidFill>
                  <a:schemeClr val="tx1"/>
                </a:solidFill>
                <a:latin typeface="Century Gothic" panose="020B0502020202020204" pitchFamily="34" charset="0"/>
              </a:defRPr>
            </a:lvl3pPr>
            <a:lvl4pPr marL="1600200" indent="-228600">
              <a:spcBef>
                <a:spcPct val="20000"/>
              </a:spcBef>
              <a:buChar char="–"/>
              <a:defRPr sz="2000">
                <a:solidFill>
                  <a:schemeClr val="tx1"/>
                </a:solidFill>
                <a:latin typeface="Century Gothic" panose="020B0502020202020204" pitchFamily="34" charset="0"/>
              </a:defRPr>
            </a:lvl4pPr>
            <a:lvl5pPr marL="2057400" indent="-228600">
              <a:spcBef>
                <a:spcPct val="20000"/>
              </a:spcBef>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Char char="»"/>
              <a:defRPr sz="2000">
                <a:solidFill>
                  <a:schemeClr val="tx1"/>
                </a:solidFill>
                <a:latin typeface="Century Gothic" panose="020B0502020202020204" pitchFamily="34" charset="0"/>
              </a:defRPr>
            </a:lvl9pPr>
          </a:lstStyle>
          <a:p>
            <a:pPr algn="ctr" eaLnBrk="1" hangingPunct="1">
              <a:spcBef>
                <a:spcPct val="0"/>
              </a:spcBef>
              <a:buFontTx/>
              <a:buNone/>
            </a:pPr>
            <a:r>
              <a:rPr kumimoji="1" lang="en-US" altLang="en-US" sz="1400" dirty="0">
                <a:latin typeface="Times" panose="02020603050405020304" pitchFamily="18" charset="0"/>
                <a:ea typeface="Times" panose="02020603050405020304" pitchFamily="18" charset="0"/>
                <a:cs typeface="Times" panose="02020603050405020304" pitchFamily="18" charset="0"/>
              </a:rPr>
              <a:t>(PBIS.org; Horner et al., 2009; IOM, 1997; NAS, 2009, 2019; Sugai &amp; Horner, 1994; Walker et al., 1996) </a:t>
            </a:r>
          </a:p>
        </p:txBody>
      </p:sp>
      <p:sp>
        <p:nvSpPr>
          <p:cNvPr id="2" name="Explosion: 8 Points 1" descr="An MTSS triangle and a note about Rethinking the proportions in the peri-COVID era? (Weist et al., 2024) &#10;">
            <a:extLst>
              <a:ext uri="{FF2B5EF4-FFF2-40B4-BE49-F238E27FC236}">
                <a16:creationId xmlns:a16="http://schemas.microsoft.com/office/drawing/2014/main" id="{5AC3CABB-CBD2-3CE1-25DF-B8C675573E61}"/>
              </a:ext>
            </a:extLst>
          </p:cNvPr>
          <p:cNvSpPr/>
          <p:nvPr/>
        </p:nvSpPr>
        <p:spPr>
          <a:xfrm rot="20526050">
            <a:off x="263320" y="365058"/>
            <a:ext cx="3812670" cy="3532576"/>
          </a:xfrm>
          <a:prstGeom prst="irregularSeal1">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Rethinking the proportions in the peri-COVID era? (</a:t>
            </a:r>
            <a:r>
              <a:rPr lang="en-US" sz="2000" dirty="0" err="1"/>
              <a:t>Weist</a:t>
            </a:r>
            <a:r>
              <a:rPr lang="en-US" sz="2000" dirty="0"/>
              <a:t> et al., 2024)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Text Box 4" descr="Four circles representing outcomes, systems, data, and practices citation Horner &amp; Sugai, 2001; Lewis &amp; Sugai, 1999; Sugai &amp; Horner, 2006; www.PBIS.org; Bradshaw, 2023">
            <a:extLst>
              <a:ext uri="{FF2B5EF4-FFF2-40B4-BE49-F238E27FC236}">
                <a16:creationId xmlns:a16="http://schemas.microsoft.com/office/drawing/2014/main" id="{EEC3258C-B8C7-4DDC-8579-52AC3BD2D161}"/>
              </a:ext>
            </a:extLst>
          </p:cNvPr>
          <p:cNvSpPr txBox="1">
            <a:spLocks noChangeArrowheads="1"/>
          </p:cNvSpPr>
          <p:nvPr/>
        </p:nvSpPr>
        <p:spPr bwMode="auto">
          <a:xfrm>
            <a:off x="3642349" y="5390532"/>
            <a:ext cx="44770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entury Gothic" panose="020B0502020202020204" pitchFamily="34" charset="0"/>
              </a:defRPr>
            </a:lvl1pPr>
            <a:lvl2pPr marL="742950" indent="-285750">
              <a:spcBef>
                <a:spcPct val="20000"/>
              </a:spcBef>
              <a:buChar char="–"/>
              <a:defRPr sz="2800">
                <a:solidFill>
                  <a:schemeClr val="tx1"/>
                </a:solidFill>
                <a:latin typeface="Century Gothic" panose="020B0502020202020204" pitchFamily="34" charset="0"/>
              </a:defRPr>
            </a:lvl2pPr>
            <a:lvl3pPr marL="1143000" indent="-228600">
              <a:spcBef>
                <a:spcPct val="20000"/>
              </a:spcBef>
              <a:buChar char="•"/>
              <a:defRPr sz="2400">
                <a:solidFill>
                  <a:schemeClr val="tx1"/>
                </a:solidFill>
                <a:latin typeface="Century Gothic" panose="020B0502020202020204" pitchFamily="34" charset="0"/>
              </a:defRPr>
            </a:lvl3pPr>
            <a:lvl4pPr marL="1600200" indent="-228600">
              <a:spcBef>
                <a:spcPct val="20000"/>
              </a:spcBef>
              <a:buChar char="–"/>
              <a:defRPr sz="2000">
                <a:solidFill>
                  <a:schemeClr val="tx1"/>
                </a:solidFill>
                <a:latin typeface="Century Gothic" panose="020B0502020202020204" pitchFamily="34" charset="0"/>
              </a:defRPr>
            </a:lvl4pPr>
            <a:lvl5pPr marL="2057400" indent="-228600">
              <a:spcBef>
                <a:spcPct val="20000"/>
              </a:spcBef>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Char char="»"/>
              <a:defRPr sz="2000">
                <a:solidFill>
                  <a:schemeClr val="tx1"/>
                </a:solidFill>
                <a:latin typeface="Century Gothic" panose="020B0502020202020204" pitchFamily="34" charset="0"/>
              </a:defRPr>
            </a:lvl9pPr>
          </a:lstStyle>
          <a:p>
            <a:pPr algn="ctr" eaLnBrk="1" hangingPunct="1">
              <a:spcBef>
                <a:spcPct val="50000"/>
              </a:spcBef>
              <a:buFontTx/>
              <a:buNone/>
            </a:pPr>
            <a:r>
              <a:rPr lang="en-US" altLang="en-US" sz="1400" dirty="0">
                <a:latin typeface="Times New Roman" panose="02020603050405020304" pitchFamily="18" charset="0"/>
                <a:cs typeface="Times New Roman" panose="02020603050405020304" pitchFamily="18" charset="0"/>
              </a:rPr>
              <a:t>(Horner &amp; Sugai, 2001; Lewis &amp; Sugai, 1999; Sugai &amp; Horner, 2006; </a:t>
            </a:r>
            <a:r>
              <a:rPr lang="en-US" altLang="en-US" sz="1400" dirty="0">
                <a:latin typeface="Times New Roman" panose="02020603050405020304" pitchFamily="18" charset="0"/>
                <a:cs typeface="Times New Roman" panose="02020603050405020304" pitchFamily="18" charset="0"/>
                <a:hlinkClick r:id="rId2"/>
              </a:rPr>
              <a:t>www.PBIS.org</a:t>
            </a:r>
            <a:r>
              <a:rPr lang="en-US" altLang="en-US" sz="1400" dirty="0">
                <a:latin typeface="Times New Roman" panose="02020603050405020304" pitchFamily="18" charset="0"/>
                <a:cs typeface="Times New Roman" panose="02020603050405020304" pitchFamily="18" charset="0"/>
              </a:rPr>
              <a:t>; Bradshaw, 2023)</a:t>
            </a:r>
          </a:p>
        </p:txBody>
      </p:sp>
      <p:grpSp>
        <p:nvGrpSpPr>
          <p:cNvPr id="63492" name="Group 4" descr="Image representing the Implementation Science Framework. Three circles representing systems, data, and practices in a venn diagram form with a larger circle, labeled as &quot;Outcomes,&quot; around all three circles.">
            <a:extLst>
              <a:ext uri="{FF2B5EF4-FFF2-40B4-BE49-F238E27FC236}">
                <a16:creationId xmlns:a16="http://schemas.microsoft.com/office/drawing/2014/main" id="{2F351DEB-9657-4CCF-8345-CE16050344F6}"/>
              </a:ext>
            </a:extLst>
          </p:cNvPr>
          <p:cNvGrpSpPr>
            <a:grpSpLocks/>
          </p:cNvGrpSpPr>
          <p:nvPr/>
        </p:nvGrpSpPr>
        <p:grpSpPr bwMode="auto">
          <a:xfrm>
            <a:off x="4430969" y="1964429"/>
            <a:ext cx="3229558" cy="3114458"/>
            <a:chOff x="1536" y="864"/>
            <a:chExt cx="2688" cy="2842"/>
          </a:xfrm>
        </p:grpSpPr>
        <p:sp>
          <p:nvSpPr>
            <p:cNvPr id="63493" name="Oval 5">
              <a:extLst>
                <a:ext uri="{FF2B5EF4-FFF2-40B4-BE49-F238E27FC236}">
                  <a16:creationId xmlns:a16="http://schemas.microsoft.com/office/drawing/2014/main" id="{4CC4A18B-5549-4E2F-BA78-F7198BC26081}"/>
                </a:ext>
              </a:extLst>
            </p:cNvPr>
            <p:cNvSpPr>
              <a:spLocks noChangeArrowheads="1"/>
            </p:cNvSpPr>
            <p:nvPr/>
          </p:nvSpPr>
          <p:spPr bwMode="auto">
            <a:xfrm>
              <a:off x="2112" y="2074"/>
              <a:ext cx="1488" cy="1392"/>
            </a:xfrm>
            <a:prstGeom prst="ellipse">
              <a:avLst/>
            </a:prstGeom>
            <a:noFill/>
            <a:ln w="63500">
              <a:solidFill>
                <a:srgbClr val="99CC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Century Gothic" panose="020B0502020202020204" pitchFamily="34" charset="0"/>
                </a:defRPr>
              </a:lvl1pPr>
              <a:lvl2pPr marL="742950" indent="-285750">
                <a:spcBef>
                  <a:spcPct val="20000"/>
                </a:spcBef>
                <a:buChar char="–"/>
                <a:defRPr sz="2800">
                  <a:solidFill>
                    <a:schemeClr val="tx1"/>
                  </a:solidFill>
                  <a:latin typeface="Century Gothic" panose="020B0502020202020204" pitchFamily="34" charset="0"/>
                </a:defRPr>
              </a:lvl2pPr>
              <a:lvl3pPr marL="1143000" indent="-228600">
                <a:spcBef>
                  <a:spcPct val="20000"/>
                </a:spcBef>
                <a:buChar char="•"/>
                <a:defRPr sz="2400">
                  <a:solidFill>
                    <a:schemeClr val="tx1"/>
                  </a:solidFill>
                  <a:latin typeface="Century Gothic" panose="020B0502020202020204" pitchFamily="34" charset="0"/>
                </a:defRPr>
              </a:lvl3pPr>
              <a:lvl4pPr marL="1600200" indent="-228600">
                <a:spcBef>
                  <a:spcPct val="20000"/>
                </a:spcBef>
                <a:buChar char="–"/>
                <a:defRPr sz="2000">
                  <a:solidFill>
                    <a:schemeClr val="tx1"/>
                  </a:solidFill>
                  <a:latin typeface="Century Gothic" panose="020B0502020202020204" pitchFamily="34" charset="0"/>
                </a:defRPr>
              </a:lvl4pPr>
              <a:lvl5pPr marL="2057400" indent="-228600">
                <a:spcBef>
                  <a:spcPct val="20000"/>
                </a:spcBef>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Char char="»"/>
                <a:defRPr sz="2000">
                  <a:solidFill>
                    <a:schemeClr val="tx1"/>
                  </a:solidFill>
                  <a:latin typeface="Century Gothic" panose="020B0502020202020204"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63494" name="Oval 6">
              <a:extLst>
                <a:ext uri="{FF2B5EF4-FFF2-40B4-BE49-F238E27FC236}">
                  <a16:creationId xmlns:a16="http://schemas.microsoft.com/office/drawing/2014/main" id="{5C2AD681-34F9-4E9F-A42F-9CE33DF14C8A}"/>
                </a:ext>
              </a:extLst>
            </p:cNvPr>
            <p:cNvSpPr>
              <a:spLocks noChangeArrowheads="1"/>
            </p:cNvSpPr>
            <p:nvPr/>
          </p:nvSpPr>
          <p:spPr bwMode="auto">
            <a:xfrm>
              <a:off x="2544" y="1354"/>
              <a:ext cx="1440" cy="1392"/>
            </a:xfrm>
            <a:prstGeom prst="ellipse">
              <a:avLst/>
            </a:prstGeom>
            <a:noFill/>
            <a:ln w="63500">
              <a:solidFill>
                <a:srgbClr val="FF99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Century Gothic" panose="020B0502020202020204" pitchFamily="34" charset="0"/>
                </a:defRPr>
              </a:lvl1pPr>
              <a:lvl2pPr marL="742950" indent="-285750">
                <a:spcBef>
                  <a:spcPct val="20000"/>
                </a:spcBef>
                <a:buChar char="–"/>
                <a:defRPr sz="2800">
                  <a:solidFill>
                    <a:schemeClr val="tx1"/>
                  </a:solidFill>
                  <a:latin typeface="Century Gothic" panose="020B0502020202020204" pitchFamily="34" charset="0"/>
                </a:defRPr>
              </a:lvl2pPr>
              <a:lvl3pPr marL="1143000" indent="-228600">
                <a:spcBef>
                  <a:spcPct val="20000"/>
                </a:spcBef>
                <a:buChar char="•"/>
                <a:defRPr sz="2400">
                  <a:solidFill>
                    <a:schemeClr val="tx1"/>
                  </a:solidFill>
                  <a:latin typeface="Century Gothic" panose="020B0502020202020204" pitchFamily="34" charset="0"/>
                </a:defRPr>
              </a:lvl3pPr>
              <a:lvl4pPr marL="1600200" indent="-228600">
                <a:spcBef>
                  <a:spcPct val="20000"/>
                </a:spcBef>
                <a:buChar char="–"/>
                <a:defRPr sz="2000">
                  <a:solidFill>
                    <a:schemeClr val="tx1"/>
                  </a:solidFill>
                  <a:latin typeface="Century Gothic" panose="020B0502020202020204" pitchFamily="34" charset="0"/>
                </a:defRPr>
              </a:lvl4pPr>
              <a:lvl5pPr marL="2057400" indent="-228600">
                <a:spcBef>
                  <a:spcPct val="20000"/>
                </a:spcBef>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Char char="»"/>
                <a:defRPr sz="2000">
                  <a:solidFill>
                    <a:schemeClr val="tx1"/>
                  </a:solidFill>
                  <a:latin typeface="Century Gothic" panose="020B0502020202020204" pitchFamily="34" charset="0"/>
                </a:defRPr>
              </a:lvl9pPr>
            </a:lstStyle>
            <a:p>
              <a:pPr>
                <a:spcBef>
                  <a:spcPct val="0"/>
                </a:spcBef>
                <a:buFontTx/>
                <a:buNone/>
              </a:pPr>
              <a:endParaRPr lang="en-US" altLang="en-US" sz="1800">
                <a:latin typeface="Times New Roman" panose="02020603050405020304" pitchFamily="18" charset="0"/>
              </a:endParaRPr>
            </a:p>
          </p:txBody>
        </p:sp>
        <p:sp>
          <p:nvSpPr>
            <p:cNvPr id="63495" name="Oval 7">
              <a:extLst>
                <a:ext uri="{FF2B5EF4-FFF2-40B4-BE49-F238E27FC236}">
                  <a16:creationId xmlns:a16="http://schemas.microsoft.com/office/drawing/2014/main" id="{4E07D2B0-47A9-4EA7-82D3-127E57A62A2C}"/>
                </a:ext>
              </a:extLst>
            </p:cNvPr>
            <p:cNvSpPr>
              <a:spLocks noChangeArrowheads="1"/>
            </p:cNvSpPr>
            <p:nvPr/>
          </p:nvSpPr>
          <p:spPr bwMode="auto">
            <a:xfrm>
              <a:off x="1536" y="864"/>
              <a:ext cx="2688" cy="2842"/>
            </a:xfrm>
            <a:prstGeom prst="ellipse">
              <a:avLst/>
            </a:prstGeom>
            <a:noFill/>
            <a:ln w="63500">
              <a:solidFill>
                <a:srgbClr val="3333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Century Gothic" panose="020B0502020202020204" pitchFamily="34" charset="0"/>
                </a:defRPr>
              </a:lvl1pPr>
              <a:lvl2pPr marL="742950" indent="-285750">
                <a:spcBef>
                  <a:spcPct val="20000"/>
                </a:spcBef>
                <a:buChar char="–"/>
                <a:defRPr sz="2800">
                  <a:solidFill>
                    <a:schemeClr val="tx1"/>
                  </a:solidFill>
                  <a:latin typeface="Century Gothic" panose="020B0502020202020204" pitchFamily="34" charset="0"/>
                </a:defRPr>
              </a:lvl2pPr>
              <a:lvl3pPr marL="1143000" indent="-228600">
                <a:spcBef>
                  <a:spcPct val="20000"/>
                </a:spcBef>
                <a:buChar char="•"/>
                <a:defRPr sz="2400">
                  <a:solidFill>
                    <a:schemeClr val="tx1"/>
                  </a:solidFill>
                  <a:latin typeface="Century Gothic" panose="020B0502020202020204" pitchFamily="34" charset="0"/>
                </a:defRPr>
              </a:lvl3pPr>
              <a:lvl4pPr marL="1600200" indent="-228600">
                <a:spcBef>
                  <a:spcPct val="20000"/>
                </a:spcBef>
                <a:buChar char="–"/>
                <a:defRPr sz="2000">
                  <a:solidFill>
                    <a:schemeClr val="tx1"/>
                  </a:solidFill>
                  <a:latin typeface="Century Gothic" panose="020B0502020202020204" pitchFamily="34" charset="0"/>
                </a:defRPr>
              </a:lvl4pPr>
              <a:lvl5pPr marL="2057400" indent="-228600">
                <a:spcBef>
                  <a:spcPct val="20000"/>
                </a:spcBef>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Char char="»"/>
                <a:defRPr sz="2000">
                  <a:solidFill>
                    <a:schemeClr val="tx1"/>
                  </a:solidFill>
                  <a:latin typeface="Century Gothic" panose="020B0502020202020204" pitchFamily="34" charset="0"/>
                </a:defRPr>
              </a:lvl9pPr>
            </a:lstStyle>
            <a:p>
              <a:pPr>
                <a:spcBef>
                  <a:spcPct val="0"/>
                </a:spcBef>
                <a:buFontTx/>
                <a:buNone/>
              </a:pPr>
              <a:endParaRPr lang="en-US" altLang="en-US" sz="1800">
                <a:latin typeface="Times New Roman" panose="02020603050405020304" pitchFamily="18" charset="0"/>
              </a:endParaRPr>
            </a:p>
          </p:txBody>
        </p:sp>
        <p:sp>
          <p:nvSpPr>
            <p:cNvPr id="63496" name="Oval 8">
              <a:extLst>
                <a:ext uri="{FF2B5EF4-FFF2-40B4-BE49-F238E27FC236}">
                  <a16:creationId xmlns:a16="http://schemas.microsoft.com/office/drawing/2014/main" id="{F9B9685E-C85D-4C28-B8D9-D03DD5C6301F}"/>
                </a:ext>
              </a:extLst>
            </p:cNvPr>
            <p:cNvSpPr>
              <a:spLocks noChangeArrowheads="1"/>
            </p:cNvSpPr>
            <p:nvPr/>
          </p:nvSpPr>
          <p:spPr bwMode="auto">
            <a:xfrm>
              <a:off x="1728" y="1354"/>
              <a:ext cx="1392" cy="1392"/>
            </a:xfrm>
            <a:prstGeom prst="ellipse">
              <a:avLst/>
            </a:prstGeom>
            <a:noFill/>
            <a:ln w="63500">
              <a:solidFill>
                <a:srgbClr val="00FF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Century Gothic" panose="020B0502020202020204" pitchFamily="34" charset="0"/>
                </a:defRPr>
              </a:lvl1pPr>
              <a:lvl2pPr marL="742950" indent="-285750">
                <a:spcBef>
                  <a:spcPct val="20000"/>
                </a:spcBef>
                <a:buChar char="–"/>
                <a:defRPr sz="2800">
                  <a:solidFill>
                    <a:schemeClr val="tx1"/>
                  </a:solidFill>
                  <a:latin typeface="Century Gothic" panose="020B0502020202020204" pitchFamily="34" charset="0"/>
                </a:defRPr>
              </a:lvl2pPr>
              <a:lvl3pPr marL="1143000" indent="-228600">
                <a:spcBef>
                  <a:spcPct val="20000"/>
                </a:spcBef>
                <a:buChar char="•"/>
                <a:defRPr sz="2400">
                  <a:solidFill>
                    <a:schemeClr val="tx1"/>
                  </a:solidFill>
                  <a:latin typeface="Century Gothic" panose="020B0502020202020204" pitchFamily="34" charset="0"/>
                </a:defRPr>
              </a:lvl3pPr>
              <a:lvl4pPr marL="1600200" indent="-228600">
                <a:spcBef>
                  <a:spcPct val="20000"/>
                </a:spcBef>
                <a:buChar char="–"/>
                <a:defRPr sz="2000">
                  <a:solidFill>
                    <a:schemeClr val="tx1"/>
                  </a:solidFill>
                  <a:latin typeface="Century Gothic" panose="020B0502020202020204" pitchFamily="34" charset="0"/>
                </a:defRPr>
              </a:lvl4pPr>
              <a:lvl5pPr marL="2057400" indent="-228600">
                <a:spcBef>
                  <a:spcPct val="20000"/>
                </a:spcBef>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Char char="»"/>
                <a:defRPr sz="2000">
                  <a:solidFill>
                    <a:schemeClr val="tx1"/>
                  </a:solidFill>
                  <a:latin typeface="Century Gothic" panose="020B0502020202020204" pitchFamily="34" charset="0"/>
                </a:defRPr>
              </a:lvl9pPr>
            </a:lstStyle>
            <a:p>
              <a:pPr>
                <a:spcBef>
                  <a:spcPct val="0"/>
                </a:spcBef>
                <a:buFontTx/>
                <a:buNone/>
              </a:pPr>
              <a:endParaRPr lang="en-US" altLang="en-US" sz="1800">
                <a:latin typeface="Times New Roman" panose="02020603050405020304" pitchFamily="18" charset="0"/>
              </a:endParaRPr>
            </a:p>
          </p:txBody>
        </p:sp>
        <p:sp>
          <p:nvSpPr>
            <p:cNvPr id="63497" name="Text Box 9">
              <a:extLst>
                <a:ext uri="{FF2B5EF4-FFF2-40B4-BE49-F238E27FC236}">
                  <a16:creationId xmlns:a16="http://schemas.microsoft.com/office/drawing/2014/main" id="{9C9D57E9-170B-400A-8CD2-93801B5F94F5}"/>
                </a:ext>
              </a:extLst>
            </p:cNvPr>
            <p:cNvSpPr txBox="1">
              <a:spLocks noChangeArrowheads="1"/>
            </p:cNvSpPr>
            <p:nvPr/>
          </p:nvSpPr>
          <p:spPr bwMode="auto">
            <a:xfrm rot="18341135">
              <a:off x="1765" y="1705"/>
              <a:ext cx="1261"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entury Gothic" panose="020B0502020202020204" pitchFamily="34" charset="0"/>
                </a:defRPr>
              </a:lvl1pPr>
              <a:lvl2pPr marL="742950" indent="-285750">
                <a:spcBef>
                  <a:spcPct val="20000"/>
                </a:spcBef>
                <a:buChar char="–"/>
                <a:defRPr sz="2800">
                  <a:solidFill>
                    <a:schemeClr val="tx1"/>
                  </a:solidFill>
                  <a:latin typeface="Century Gothic" panose="020B0502020202020204" pitchFamily="34" charset="0"/>
                </a:defRPr>
              </a:lvl2pPr>
              <a:lvl3pPr marL="1143000" indent="-228600">
                <a:spcBef>
                  <a:spcPct val="20000"/>
                </a:spcBef>
                <a:buChar char="•"/>
                <a:defRPr sz="2400">
                  <a:solidFill>
                    <a:schemeClr val="tx1"/>
                  </a:solidFill>
                  <a:latin typeface="Century Gothic" panose="020B0502020202020204" pitchFamily="34" charset="0"/>
                </a:defRPr>
              </a:lvl3pPr>
              <a:lvl4pPr marL="1600200" indent="-228600">
                <a:spcBef>
                  <a:spcPct val="20000"/>
                </a:spcBef>
                <a:buChar char="–"/>
                <a:defRPr sz="2000">
                  <a:solidFill>
                    <a:schemeClr val="tx1"/>
                  </a:solidFill>
                  <a:latin typeface="Century Gothic" panose="020B0502020202020204" pitchFamily="34" charset="0"/>
                </a:defRPr>
              </a:lvl4pPr>
              <a:lvl5pPr marL="2057400" indent="-228600">
                <a:spcBef>
                  <a:spcPct val="20000"/>
                </a:spcBef>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Char char="»"/>
                <a:defRPr sz="2000">
                  <a:solidFill>
                    <a:schemeClr val="tx1"/>
                  </a:solidFill>
                  <a:latin typeface="Century Gothic" panose="020B0502020202020204" pitchFamily="34" charset="0"/>
                </a:defRPr>
              </a:lvl9pPr>
            </a:lstStyle>
            <a:p>
              <a:pPr>
                <a:spcBef>
                  <a:spcPct val="0"/>
                </a:spcBef>
                <a:buFontTx/>
                <a:buNone/>
              </a:pPr>
              <a:r>
                <a:rPr lang="en-US" altLang="en-US" sz="1400" dirty="0">
                  <a:latin typeface="Arial" panose="020B0604020202020204" pitchFamily="34" charset="0"/>
                </a:rPr>
                <a:t>SYSTEMS</a:t>
              </a:r>
            </a:p>
          </p:txBody>
        </p:sp>
        <p:sp>
          <p:nvSpPr>
            <p:cNvPr id="63498" name="Text Box 10">
              <a:extLst>
                <a:ext uri="{FF2B5EF4-FFF2-40B4-BE49-F238E27FC236}">
                  <a16:creationId xmlns:a16="http://schemas.microsoft.com/office/drawing/2014/main" id="{151C6957-D9B5-4F1B-BD1C-6BFE39FAF0DC}"/>
                </a:ext>
              </a:extLst>
            </p:cNvPr>
            <p:cNvSpPr txBox="1">
              <a:spLocks noChangeArrowheads="1"/>
            </p:cNvSpPr>
            <p:nvPr/>
          </p:nvSpPr>
          <p:spPr bwMode="auto">
            <a:xfrm>
              <a:off x="2369" y="2828"/>
              <a:ext cx="1010"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entury Gothic" panose="020B0502020202020204" pitchFamily="34" charset="0"/>
                </a:defRPr>
              </a:lvl1pPr>
              <a:lvl2pPr marL="742950" indent="-285750">
                <a:spcBef>
                  <a:spcPct val="20000"/>
                </a:spcBef>
                <a:buChar char="–"/>
                <a:defRPr sz="2800">
                  <a:solidFill>
                    <a:schemeClr val="tx1"/>
                  </a:solidFill>
                  <a:latin typeface="Century Gothic" panose="020B0502020202020204" pitchFamily="34" charset="0"/>
                </a:defRPr>
              </a:lvl2pPr>
              <a:lvl3pPr marL="1143000" indent="-228600">
                <a:spcBef>
                  <a:spcPct val="20000"/>
                </a:spcBef>
                <a:buChar char="•"/>
                <a:defRPr sz="2400">
                  <a:solidFill>
                    <a:schemeClr val="tx1"/>
                  </a:solidFill>
                  <a:latin typeface="Century Gothic" panose="020B0502020202020204" pitchFamily="34" charset="0"/>
                </a:defRPr>
              </a:lvl3pPr>
              <a:lvl4pPr marL="1600200" indent="-228600">
                <a:spcBef>
                  <a:spcPct val="20000"/>
                </a:spcBef>
                <a:buChar char="–"/>
                <a:defRPr sz="2000">
                  <a:solidFill>
                    <a:schemeClr val="tx1"/>
                  </a:solidFill>
                  <a:latin typeface="Century Gothic" panose="020B0502020202020204" pitchFamily="34" charset="0"/>
                </a:defRPr>
              </a:lvl4pPr>
              <a:lvl5pPr marL="2057400" indent="-228600">
                <a:spcBef>
                  <a:spcPct val="20000"/>
                </a:spcBef>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Char char="»"/>
                <a:defRPr sz="2000">
                  <a:solidFill>
                    <a:schemeClr val="tx1"/>
                  </a:solidFill>
                  <a:latin typeface="Century Gothic" panose="020B0502020202020204" pitchFamily="34" charset="0"/>
                </a:defRPr>
              </a:lvl9pPr>
            </a:lstStyle>
            <a:p>
              <a:pPr>
                <a:spcBef>
                  <a:spcPct val="0"/>
                </a:spcBef>
                <a:buFontTx/>
                <a:buNone/>
              </a:pPr>
              <a:r>
                <a:rPr lang="en-US" altLang="en-US" sz="1400" dirty="0">
                  <a:latin typeface="Arial" panose="020B0604020202020204" pitchFamily="34" charset="0"/>
                </a:rPr>
                <a:t>PRACTICES</a:t>
              </a:r>
            </a:p>
          </p:txBody>
        </p:sp>
        <p:sp>
          <p:nvSpPr>
            <p:cNvPr id="63499" name="Text Box 11">
              <a:extLst>
                <a:ext uri="{FF2B5EF4-FFF2-40B4-BE49-F238E27FC236}">
                  <a16:creationId xmlns:a16="http://schemas.microsoft.com/office/drawing/2014/main" id="{FF22354C-6F93-479D-B76D-33DC58A178CF}"/>
                </a:ext>
              </a:extLst>
            </p:cNvPr>
            <p:cNvSpPr txBox="1">
              <a:spLocks noChangeArrowheads="1"/>
            </p:cNvSpPr>
            <p:nvPr/>
          </p:nvSpPr>
          <p:spPr bwMode="auto">
            <a:xfrm rot="2905354">
              <a:off x="3222" y="1909"/>
              <a:ext cx="638"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entury Gothic" panose="020B0502020202020204" pitchFamily="34" charset="0"/>
                </a:defRPr>
              </a:lvl1pPr>
              <a:lvl2pPr marL="742950" indent="-285750">
                <a:spcBef>
                  <a:spcPct val="20000"/>
                </a:spcBef>
                <a:buChar char="–"/>
                <a:defRPr sz="2800">
                  <a:solidFill>
                    <a:schemeClr val="tx1"/>
                  </a:solidFill>
                  <a:latin typeface="Century Gothic" panose="020B0502020202020204" pitchFamily="34" charset="0"/>
                </a:defRPr>
              </a:lvl2pPr>
              <a:lvl3pPr marL="1143000" indent="-228600">
                <a:spcBef>
                  <a:spcPct val="20000"/>
                </a:spcBef>
                <a:buChar char="•"/>
                <a:defRPr sz="2400">
                  <a:solidFill>
                    <a:schemeClr val="tx1"/>
                  </a:solidFill>
                  <a:latin typeface="Century Gothic" panose="020B0502020202020204" pitchFamily="34" charset="0"/>
                </a:defRPr>
              </a:lvl3pPr>
              <a:lvl4pPr marL="1600200" indent="-228600">
                <a:spcBef>
                  <a:spcPct val="20000"/>
                </a:spcBef>
                <a:buChar char="–"/>
                <a:defRPr sz="2000">
                  <a:solidFill>
                    <a:schemeClr val="tx1"/>
                  </a:solidFill>
                  <a:latin typeface="Century Gothic" panose="020B0502020202020204" pitchFamily="34" charset="0"/>
                </a:defRPr>
              </a:lvl4pPr>
              <a:lvl5pPr marL="2057400" indent="-228600">
                <a:spcBef>
                  <a:spcPct val="20000"/>
                </a:spcBef>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Char char="»"/>
                <a:defRPr sz="2000">
                  <a:solidFill>
                    <a:schemeClr val="tx1"/>
                  </a:solidFill>
                  <a:latin typeface="Century Gothic" panose="020B0502020202020204" pitchFamily="34" charset="0"/>
                </a:defRPr>
              </a:lvl9pPr>
            </a:lstStyle>
            <a:p>
              <a:pPr>
                <a:spcBef>
                  <a:spcPct val="0"/>
                </a:spcBef>
                <a:buFontTx/>
                <a:buNone/>
              </a:pPr>
              <a:r>
                <a:rPr lang="en-US" altLang="en-US" sz="1600">
                  <a:latin typeface="Arial" panose="020B0604020202020204" pitchFamily="34" charset="0"/>
                </a:rPr>
                <a:t>DATA</a:t>
              </a:r>
            </a:p>
          </p:txBody>
        </p:sp>
        <p:sp>
          <p:nvSpPr>
            <p:cNvPr id="63500" name="Text Box 12">
              <a:extLst>
                <a:ext uri="{FF2B5EF4-FFF2-40B4-BE49-F238E27FC236}">
                  <a16:creationId xmlns:a16="http://schemas.microsoft.com/office/drawing/2014/main" id="{395DFA82-DB74-40BF-8319-B2F548ABBC55}"/>
                </a:ext>
              </a:extLst>
            </p:cNvPr>
            <p:cNvSpPr txBox="1">
              <a:spLocks noChangeArrowheads="1"/>
            </p:cNvSpPr>
            <p:nvPr/>
          </p:nvSpPr>
          <p:spPr bwMode="auto">
            <a:xfrm>
              <a:off x="2191" y="985"/>
              <a:ext cx="1140"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entury Gothic" panose="020B0502020202020204" pitchFamily="34" charset="0"/>
                </a:defRPr>
              </a:lvl1pPr>
              <a:lvl2pPr marL="742950" indent="-285750">
                <a:spcBef>
                  <a:spcPct val="20000"/>
                </a:spcBef>
                <a:buChar char="–"/>
                <a:defRPr sz="2800">
                  <a:solidFill>
                    <a:schemeClr val="tx1"/>
                  </a:solidFill>
                  <a:latin typeface="Century Gothic" panose="020B0502020202020204" pitchFamily="34" charset="0"/>
                </a:defRPr>
              </a:lvl2pPr>
              <a:lvl3pPr marL="1143000" indent="-228600">
                <a:spcBef>
                  <a:spcPct val="20000"/>
                </a:spcBef>
                <a:buChar char="•"/>
                <a:defRPr sz="2400">
                  <a:solidFill>
                    <a:schemeClr val="tx1"/>
                  </a:solidFill>
                  <a:latin typeface="Century Gothic" panose="020B0502020202020204" pitchFamily="34" charset="0"/>
                </a:defRPr>
              </a:lvl3pPr>
              <a:lvl4pPr marL="1600200" indent="-228600">
                <a:spcBef>
                  <a:spcPct val="20000"/>
                </a:spcBef>
                <a:buChar char="–"/>
                <a:defRPr sz="2000">
                  <a:solidFill>
                    <a:schemeClr val="tx1"/>
                  </a:solidFill>
                  <a:latin typeface="Century Gothic" panose="020B0502020202020204" pitchFamily="34" charset="0"/>
                </a:defRPr>
              </a:lvl4pPr>
              <a:lvl5pPr marL="2057400" indent="-228600">
                <a:spcBef>
                  <a:spcPct val="20000"/>
                </a:spcBef>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Char char="»"/>
                <a:defRPr sz="2000">
                  <a:solidFill>
                    <a:schemeClr val="tx1"/>
                  </a:solidFill>
                  <a:latin typeface="Century Gothic" panose="020B0502020202020204" pitchFamily="34" charset="0"/>
                </a:defRPr>
              </a:lvl9pPr>
            </a:lstStyle>
            <a:p>
              <a:pPr>
                <a:spcBef>
                  <a:spcPct val="0"/>
                </a:spcBef>
                <a:buFontTx/>
                <a:buNone/>
              </a:pPr>
              <a:r>
                <a:rPr lang="en-US" altLang="en-US" sz="1600">
                  <a:latin typeface="Arial" panose="020B0604020202020204" pitchFamily="34" charset="0"/>
                </a:rPr>
                <a:t>OUTCOMES</a:t>
              </a:r>
            </a:p>
          </p:txBody>
        </p:sp>
      </p:grpSp>
      <p:sp>
        <p:nvSpPr>
          <p:cNvPr id="16" name="Title 1">
            <a:extLst>
              <a:ext uri="{FF2B5EF4-FFF2-40B4-BE49-F238E27FC236}">
                <a16:creationId xmlns:a16="http://schemas.microsoft.com/office/drawing/2014/main" id="{35A89F4C-C348-4F41-A74E-0CA985825F89}"/>
              </a:ext>
            </a:extLst>
          </p:cNvPr>
          <p:cNvSpPr txBox="1">
            <a:spLocks noGrp="1"/>
          </p:cNvSpPr>
          <p:nvPr>
            <p:ph type="title" idx="4294967295"/>
          </p:nvPr>
        </p:nvSpPr>
        <p:spPr>
          <a:xfrm>
            <a:off x="2081439" y="288463"/>
            <a:ext cx="8461563" cy="8058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b="1" i="0" kern="1200">
                <a:solidFill>
                  <a:srgbClr val="003568"/>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3568"/>
                </a:solidFill>
                <a:effectLst/>
                <a:uLnTx/>
                <a:uFillTx/>
                <a:latin typeface="Arial" panose="020B0604020202020204" pitchFamily="34" charset="0"/>
                <a:ea typeface="+mj-ea"/>
                <a:cs typeface="Arial" panose="020B0604020202020204" pitchFamily="34" charset="0"/>
              </a:rPr>
              <a:t>Implementation Science Framework</a:t>
            </a:r>
          </a:p>
        </p:txBody>
      </p:sp>
      <p:sp>
        <p:nvSpPr>
          <p:cNvPr id="2" name="Explosion: 8 Points 1">
            <a:extLst>
              <a:ext uri="{FF2B5EF4-FFF2-40B4-BE49-F238E27FC236}">
                <a16:creationId xmlns:a16="http://schemas.microsoft.com/office/drawing/2014/main" id="{9B5DA929-7697-3E9F-2DC3-4B604F537245}"/>
              </a:ext>
            </a:extLst>
          </p:cNvPr>
          <p:cNvSpPr/>
          <p:nvPr/>
        </p:nvSpPr>
        <p:spPr>
          <a:xfrm rot="20526050">
            <a:off x="1657138" y="1475131"/>
            <a:ext cx="2972787" cy="2610798"/>
          </a:xfrm>
          <a:prstGeom prst="irregularSeal1">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An operating system for your school!</a:t>
            </a:r>
          </a:p>
        </p:txBody>
      </p:sp>
      <p:sp>
        <p:nvSpPr>
          <p:cNvPr id="3" name="Explosion: 8 Points 2">
            <a:extLst>
              <a:ext uri="{FF2B5EF4-FFF2-40B4-BE49-F238E27FC236}">
                <a16:creationId xmlns:a16="http://schemas.microsoft.com/office/drawing/2014/main" id="{438EEE8B-08F1-81FF-BC84-F76A0A2B92B9}"/>
              </a:ext>
            </a:extLst>
          </p:cNvPr>
          <p:cNvSpPr/>
          <p:nvPr/>
        </p:nvSpPr>
        <p:spPr>
          <a:xfrm rot="889832">
            <a:off x="7930659" y="1584091"/>
            <a:ext cx="3216296" cy="2700278"/>
          </a:xfrm>
          <a:prstGeom prst="irregularSeal1">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Helps you implement other programs better!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6AC0FA0-35D1-0F79-CB88-FF02C2FECDA2}"/>
              </a:ext>
            </a:extLst>
          </p:cNvPr>
          <p:cNvSpPr txBox="1">
            <a:spLocks noGrp="1"/>
          </p:cNvSpPr>
          <p:nvPr>
            <p:ph type="title" idx="4294967295"/>
          </p:nvPr>
        </p:nvSpPr>
        <p:spPr>
          <a:xfrm>
            <a:off x="-1" y="643467"/>
            <a:ext cx="4342951" cy="54704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85000"/>
              </a:lnSpc>
              <a:spcBef>
                <a:spcPct val="0"/>
              </a:spcBef>
              <a:buNone/>
              <a:defRPr sz="4800" b="1" kern="1200" spc="-50" baseline="0">
                <a:solidFill>
                  <a:srgbClr val="515254"/>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7200" b="1" i="0" u="none" strike="noStrike" kern="1200" cap="none" spc="-50" normalizeH="0" baseline="0" noProof="0" dirty="0">
                <a:ln>
                  <a:noFill/>
                </a:ln>
                <a:solidFill>
                  <a:schemeClr val="tx1"/>
                </a:solidFill>
                <a:effectLst/>
                <a:uLnTx/>
                <a:uFillTx/>
                <a:latin typeface="+mn-lt"/>
                <a:ea typeface="+mj-ea"/>
                <a:cs typeface="+mj-cs"/>
              </a:rPr>
              <a:t>Framing</a:t>
            </a:r>
          </a:p>
          <a:p>
            <a:pPr marL="0" marR="0" lvl="0" indent="0" algn="ctr" defTabSz="914400" rtl="0" eaLnBrk="1" fontAlgn="auto" latinLnBrk="0" hangingPunct="1">
              <a:lnSpc>
                <a:spcPct val="85000"/>
              </a:lnSpc>
              <a:spcBef>
                <a:spcPct val="0"/>
              </a:spcBef>
              <a:spcAft>
                <a:spcPts val="0"/>
              </a:spcAft>
              <a:buClrTx/>
              <a:buSzTx/>
              <a:buFontTx/>
              <a:buNone/>
              <a:tabLst/>
              <a:defRPr/>
            </a:pPr>
            <a:endParaRPr kumimoji="0" lang="en-US" sz="7200" b="1" i="0" u="none" strike="noStrike" kern="1200" cap="none" spc="-50" normalizeH="0" baseline="0" noProof="0" dirty="0">
              <a:ln>
                <a:noFill/>
              </a:ln>
              <a:solidFill>
                <a:schemeClr val="tx1"/>
              </a:solidFill>
              <a:effectLst/>
              <a:uLnTx/>
              <a:uFillTx/>
              <a:latin typeface="+mn-lt"/>
              <a:ea typeface="+mj-ea"/>
              <a:cs typeface="+mj-cs"/>
            </a:endParaRPr>
          </a:p>
        </p:txBody>
      </p:sp>
      <p:sp>
        <p:nvSpPr>
          <p:cNvPr id="3" name="Content Placeholder 2">
            <a:extLst>
              <a:ext uri="{FF2B5EF4-FFF2-40B4-BE49-F238E27FC236}">
                <a16:creationId xmlns:a16="http://schemas.microsoft.com/office/drawing/2014/main" id="{51426351-0A07-D143-B5B4-5775AC32030D}"/>
              </a:ext>
            </a:extLst>
          </p:cNvPr>
          <p:cNvSpPr>
            <a:spLocks noGrp="1"/>
          </p:cNvSpPr>
          <p:nvPr>
            <p:ph idx="1"/>
          </p:nvPr>
        </p:nvSpPr>
        <p:spPr>
          <a:xfrm>
            <a:off x="5545519" y="296326"/>
            <a:ext cx="4909990" cy="5470462"/>
          </a:xfrm>
        </p:spPr>
        <p:txBody>
          <a:bodyPr anchor="ctr">
            <a:normAutofit fontScale="92500" lnSpcReduction="20000"/>
          </a:bodyPr>
          <a:lstStyle/>
          <a:p>
            <a:pPr marL="201168" lvl="1" indent="0">
              <a:buNone/>
            </a:pPr>
            <a:r>
              <a:rPr lang="en-US" sz="3200" b="1" dirty="0">
                <a:solidFill>
                  <a:schemeClr val="tx1"/>
                </a:solidFill>
              </a:rPr>
              <a:t>Core Features</a:t>
            </a:r>
          </a:p>
          <a:p>
            <a:pPr marL="201168" lvl="1" indent="0">
              <a:buNone/>
            </a:pPr>
            <a:r>
              <a:rPr lang="en-US" sz="3200" i="1" dirty="0">
                <a:solidFill>
                  <a:schemeClr val="tx1"/>
                </a:solidFill>
              </a:rPr>
              <a:t>MTSS is rooted in Implementation Science Practice</a:t>
            </a:r>
          </a:p>
          <a:p>
            <a:pPr lvl="2"/>
            <a:endParaRPr lang="en-US" sz="2400" dirty="0">
              <a:solidFill>
                <a:schemeClr val="tx1"/>
              </a:solidFill>
            </a:endParaRPr>
          </a:p>
          <a:p>
            <a:pPr lvl="2"/>
            <a:endParaRPr lang="en-US" sz="2400" dirty="0">
              <a:solidFill>
                <a:schemeClr val="tx1"/>
              </a:solidFill>
            </a:endParaRPr>
          </a:p>
          <a:p>
            <a:pPr marL="201168" lvl="1" indent="0">
              <a:buNone/>
            </a:pPr>
            <a:r>
              <a:rPr lang="en-US" sz="3200" b="1" dirty="0">
                <a:solidFill>
                  <a:schemeClr val="tx1"/>
                </a:solidFill>
              </a:rPr>
              <a:t>Data to Inform Discussion</a:t>
            </a:r>
          </a:p>
          <a:p>
            <a:pPr marL="201168" lvl="1" indent="0">
              <a:buNone/>
            </a:pPr>
            <a:r>
              <a:rPr lang="en-US" sz="3200" i="1" dirty="0">
                <a:solidFill>
                  <a:schemeClr val="tx1"/>
                </a:solidFill>
              </a:rPr>
              <a:t>Examples of Systems Alignment</a:t>
            </a:r>
          </a:p>
          <a:p>
            <a:pPr lvl="1"/>
            <a:endParaRPr lang="en-US" sz="3200" dirty="0">
              <a:solidFill>
                <a:schemeClr val="tx1"/>
              </a:solidFill>
            </a:endParaRPr>
          </a:p>
          <a:p>
            <a:pPr lvl="1"/>
            <a:endParaRPr lang="en-US" sz="3200" dirty="0">
              <a:solidFill>
                <a:schemeClr val="tx1"/>
              </a:solidFill>
            </a:endParaRPr>
          </a:p>
          <a:p>
            <a:pPr marL="201168" lvl="1" indent="0">
              <a:buNone/>
            </a:pPr>
            <a:r>
              <a:rPr lang="en-US" sz="3200" b="1" dirty="0">
                <a:solidFill>
                  <a:schemeClr val="tx1"/>
                </a:solidFill>
              </a:rPr>
              <a:t>Big Ideas and Resources</a:t>
            </a:r>
          </a:p>
          <a:p>
            <a:pPr marL="201168" lvl="1" indent="0">
              <a:buNone/>
            </a:pPr>
            <a:r>
              <a:rPr lang="en-US" sz="3200" i="1" dirty="0">
                <a:solidFill>
                  <a:schemeClr val="tx1"/>
                </a:solidFill>
              </a:rPr>
              <a:t>MTSS is an Implementation Optimization Framework </a:t>
            </a:r>
          </a:p>
        </p:txBody>
      </p:sp>
      <p:pic>
        <p:nvPicPr>
          <p:cNvPr id="11" name="Picture 10">
            <a:extLst>
              <a:ext uri="{FF2B5EF4-FFF2-40B4-BE49-F238E27FC236}">
                <a16:creationId xmlns:a16="http://schemas.microsoft.com/office/drawing/2014/main" id="{B1AAAFD0-323D-5293-57FA-BD2AC2C1DE1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24874" y="6139610"/>
            <a:ext cx="1992535" cy="569986"/>
          </a:xfrm>
          <a:prstGeom prst="rect">
            <a:avLst/>
          </a:prstGeom>
        </p:spPr>
      </p:pic>
      <p:pic>
        <p:nvPicPr>
          <p:cNvPr id="12" name="Picture 11">
            <a:extLst>
              <a:ext uri="{FF2B5EF4-FFF2-40B4-BE49-F238E27FC236}">
                <a16:creationId xmlns:a16="http://schemas.microsoft.com/office/drawing/2014/main" id="{13472485-504A-A1B7-12CE-5BD2B7A58A9A}"/>
              </a:ext>
              <a:ext uri="{C183D7F6-B498-43B3-948B-1728B52AA6E4}">
                <adec:decorative xmlns:adec="http://schemas.microsoft.com/office/drawing/2017/decorative" val="1"/>
              </a:ext>
            </a:extLst>
          </p:cNvPr>
          <p:cNvPicPr>
            <a:picLocks noChangeAspect="1"/>
          </p:cNvPicPr>
          <p:nvPr/>
        </p:nvPicPr>
        <p:blipFill>
          <a:blip r:embed="rId4"/>
          <a:srcRect/>
          <a:stretch/>
        </p:blipFill>
        <p:spPr>
          <a:xfrm>
            <a:off x="9045844" y="6167282"/>
            <a:ext cx="2721282" cy="636026"/>
          </a:xfrm>
          <a:prstGeom prst="rect">
            <a:avLst/>
          </a:prstGeom>
        </p:spPr>
      </p:pic>
      <p:pic>
        <p:nvPicPr>
          <p:cNvPr id="14" name="Picture 2">
            <a:extLst>
              <a:ext uri="{FF2B5EF4-FFF2-40B4-BE49-F238E27FC236}">
                <a16:creationId xmlns:a16="http://schemas.microsoft.com/office/drawing/2014/main" id="{BF662F3E-24EB-E0CF-C5D5-074DB9DA57BB}"/>
              </a:ext>
              <a:ext uri="{C183D7F6-B498-43B3-948B-1728B52AA6E4}">
                <adec:decorative xmlns:adec="http://schemas.microsoft.com/office/drawing/2017/decorative" val="1"/>
              </a:ext>
            </a:extLst>
          </p:cNvPr>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5575701" y="6066843"/>
            <a:ext cx="1040597" cy="754055"/>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a:extLst>
              <a:ext uri="{FF2B5EF4-FFF2-40B4-BE49-F238E27FC236}">
                <a16:creationId xmlns:a16="http://schemas.microsoft.com/office/drawing/2014/main" id="{0F0B9EF1-FE7C-496F-7B7A-E50D52FC16F3}"/>
              </a:ext>
              <a:ext uri="{C183D7F6-B498-43B3-948B-1728B52AA6E4}">
                <adec:decorative xmlns:adec="http://schemas.microsoft.com/office/drawing/2017/decorative" val="1"/>
              </a:ext>
            </a:extLst>
          </p:cNvPr>
          <p:cNvCxnSpPr>
            <a:cxnSpLocks/>
          </p:cNvCxnSpPr>
          <p:nvPr/>
        </p:nvCxnSpPr>
        <p:spPr>
          <a:xfrm>
            <a:off x="4550255" y="1495409"/>
            <a:ext cx="0" cy="299404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B4691A4F-F563-CD4C-9892-AE79A7C9257E}"/>
              </a:ext>
              <a:ext uri="{C183D7F6-B498-43B3-948B-1728B52AA6E4}">
                <adec:decorative xmlns:adec="http://schemas.microsoft.com/office/drawing/2017/decorative" val="1"/>
              </a:ext>
            </a:extLst>
          </p:cNvPr>
          <p:cNvSpPr/>
          <p:nvPr/>
        </p:nvSpPr>
        <p:spPr>
          <a:xfrm>
            <a:off x="4314255" y="579515"/>
            <a:ext cx="1068567" cy="1073037"/>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400" dirty="0">
                <a:solidFill>
                  <a:srgbClr val="FFFFFF"/>
                </a:solidFill>
                <a:latin typeface="Calibri" panose="020F0502020204030204"/>
              </a:rPr>
              <a:t>1</a:t>
            </a:r>
            <a:endParaRPr lang="en-US" dirty="0">
              <a:solidFill>
                <a:srgbClr val="FFFFFF"/>
              </a:solidFill>
              <a:latin typeface="Calibri" panose="020F0502020204030204"/>
            </a:endParaRPr>
          </a:p>
        </p:txBody>
      </p:sp>
      <p:sp>
        <p:nvSpPr>
          <p:cNvPr id="13" name="Oval 12">
            <a:extLst>
              <a:ext uri="{FF2B5EF4-FFF2-40B4-BE49-F238E27FC236}">
                <a16:creationId xmlns:a16="http://schemas.microsoft.com/office/drawing/2014/main" id="{6816C824-97CF-3A42-8F6E-3895C088F6C6}"/>
              </a:ext>
              <a:ext uri="{C183D7F6-B498-43B3-948B-1728B52AA6E4}">
                <adec:decorative xmlns:adec="http://schemas.microsoft.com/office/drawing/2017/decorative" val="1"/>
              </a:ext>
            </a:extLst>
          </p:cNvPr>
          <p:cNvSpPr/>
          <p:nvPr/>
        </p:nvSpPr>
        <p:spPr>
          <a:xfrm>
            <a:off x="4314255" y="2427848"/>
            <a:ext cx="1068567" cy="1073037"/>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400" dirty="0">
                <a:solidFill>
                  <a:srgbClr val="FFFFFF"/>
                </a:solidFill>
                <a:latin typeface="Calibri" panose="020F0502020204030204"/>
              </a:rPr>
              <a:t>2</a:t>
            </a:r>
          </a:p>
        </p:txBody>
      </p:sp>
      <p:sp>
        <p:nvSpPr>
          <p:cNvPr id="15" name="Oval 14">
            <a:extLst>
              <a:ext uri="{FF2B5EF4-FFF2-40B4-BE49-F238E27FC236}">
                <a16:creationId xmlns:a16="http://schemas.microsoft.com/office/drawing/2014/main" id="{65EF7835-9786-F247-A3D0-687DC1BAED1B}"/>
              </a:ext>
              <a:ext uri="{C183D7F6-B498-43B3-948B-1728B52AA6E4}">
                <adec:decorative xmlns:adec="http://schemas.microsoft.com/office/drawing/2017/decorative" val="1"/>
              </a:ext>
            </a:extLst>
          </p:cNvPr>
          <p:cNvSpPr/>
          <p:nvPr/>
        </p:nvSpPr>
        <p:spPr>
          <a:xfrm>
            <a:off x="4314255" y="4332315"/>
            <a:ext cx="1068567" cy="1073037"/>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400" dirty="0">
                <a:solidFill>
                  <a:srgbClr val="FFFFFF"/>
                </a:solidFill>
                <a:latin typeface="Calibri" panose="020F0502020204030204"/>
              </a:rPr>
              <a:t>3</a:t>
            </a:r>
          </a:p>
        </p:txBody>
      </p:sp>
    </p:spTree>
    <p:extLst>
      <p:ext uri="{BB962C8B-B14F-4D97-AF65-F5344CB8AC3E}">
        <p14:creationId xmlns:p14="http://schemas.microsoft.com/office/powerpoint/2010/main" val="2886822622"/>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2C134-FDC2-947A-519D-34FBF8CED069}"/>
              </a:ext>
            </a:extLst>
          </p:cNvPr>
          <p:cNvSpPr>
            <a:spLocks noGrp="1"/>
          </p:cNvSpPr>
          <p:nvPr>
            <p:ph type="title"/>
          </p:nvPr>
        </p:nvSpPr>
        <p:spPr/>
        <p:txBody>
          <a:bodyPr>
            <a:normAutofit fontScale="90000"/>
          </a:bodyPr>
          <a:lstStyle/>
          <a:p>
            <a:r>
              <a:rPr lang="en-US" dirty="0"/>
              <a:t>Impacts of Multi-tiered System of Supports for Behavior</a:t>
            </a:r>
          </a:p>
        </p:txBody>
      </p:sp>
      <p:sp>
        <p:nvSpPr>
          <p:cNvPr id="3" name="Content Placeholder 2">
            <a:extLst>
              <a:ext uri="{FF2B5EF4-FFF2-40B4-BE49-F238E27FC236}">
                <a16:creationId xmlns:a16="http://schemas.microsoft.com/office/drawing/2014/main" id="{7B0940AD-EFDE-A1E3-0DA0-FA453451D6D5}"/>
              </a:ext>
            </a:extLst>
          </p:cNvPr>
          <p:cNvSpPr>
            <a:spLocks noGrp="1"/>
          </p:cNvSpPr>
          <p:nvPr>
            <p:ph idx="1"/>
          </p:nvPr>
        </p:nvSpPr>
        <p:spPr>
          <a:xfrm>
            <a:off x="470210" y="1614479"/>
            <a:ext cx="11296916" cy="3964060"/>
          </a:xfrm>
        </p:spPr>
        <p:txBody>
          <a:bodyPr>
            <a:normAutofit lnSpcReduction="10000"/>
          </a:bodyPr>
          <a:lstStyle/>
          <a:p>
            <a:r>
              <a:rPr lang="en-US" altLang="en-US" sz="2800" dirty="0">
                <a:latin typeface="+mj-lt"/>
                <a:cs typeface="Times" panose="02020603050405020304" pitchFamily="18" charset="0"/>
              </a:rPr>
              <a:t>Student Outcomes</a:t>
            </a:r>
          </a:p>
          <a:p>
            <a:pPr lvl="1"/>
            <a:r>
              <a:rPr lang="en-US" altLang="en-US" b="0" u="sng" dirty="0">
                <a:latin typeface="+mj-lt"/>
                <a:cs typeface="Times" panose="02020603050405020304" pitchFamily="18" charset="0"/>
              </a:rPr>
              <a:t>Reduces</a:t>
            </a:r>
            <a:r>
              <a:rPr lang="en-US" altLang="en-US" b="0" dirty="0">
                <a:latin typeface="+mj-lt"/>
                <a:cs typeface="Times" panose="02020603050405020304" pitchFamily="18" charset="0"/>
              </a:rPr>
              <a:t> bullying, suspensions, aggressive behavior, unnecessary referrals to special education, &amp; discipline problems, </a:t>
            </a:r>
            <a:r>
              <a:rPr lang="en-US" altLang="en-US" b="0" i="1" dirty="0">
                <a:latin typeface="+mj-lt"/>
                <a:cs typeface="Times" panose="02020603050405020304" pitchFamily="18" charset="0"/>
              </a:rPr>
              <a:t>particularly among higher-risk students</a:t>
            </a:r>
          </a:p>
          <a:p>
            <a:pPr lvl="1"/>
            <a:r>
              <a:rPr lang="en-US" altLang="en-US" b="0" u="sng" dirty="0">
                <a:latin typeface="+mj-lt"/>
                <a:cs typeface="Times" panose="02020603050405020304" pitchFamily="18" charset="0"/>
              </a:rPr>
              <a:t>Improves</a:t>
            </a:r>
            <a:r>
              <a:rPr lang="en-US" altLang="en-US" b="0" dirty="0">
                <a:latin typeface="+mj-lt"/>
                <a:cs typeface="Times" panose="02020603050405020304" pitchFamily="18" charset="0"/>
              </a:rPr>
              <a:t> emotion regulation, concentration, prosocial behavior, &amp; academic achievement </a:t>
            </a:r>
          </a:p>
          <a:p>
            <a:r>
              <a:rPr lang="en-US" altLang="en-US" dirty="0">
                <a:latin typeface="+mj-lt"/>
                <a:cs typeface="Times" panose="02020603050405020304" pitchFamily="18" charset="0"/>
              </a:rPr>
              <a:t>Staff Outcomes</a:t>
            </a:r>
          </a:p>
          <a:p>
            <a:pPr lvl="1"/>
            <a:r>
              <a:rPr lang="en-US" altLang="en-US" b="0" u="sng" dirty="0">
                <a:latin typeface="+mj-lt"/>
                <a:cs typeface="Times" panose="02020603050405020304" pitchFamily="18" charset="0"/>
              </a:rPr>
              <a:t>Improves</a:t>
            </a:r>
            <a:r>
              <a:rPr lang="en-US" altLang="en-US" b="0" dirty="0">
                <a:latin typeface="+mj-lt"/>
                <a:cs typeface="Times" panose="02020603050405020304" pitchFamily="18" charset="0"/>
              </a:rPr>
              <a:t> school climate, principal leadership, collegial relationships, </a:t>
            </a:r>
            <a:r>
              <a:rPr lang="en-US" altLang="en-US" dirty="0">
                <a:latin typeface="+mj-lt"/>
                <a:cs typeface="Times" panose="02020603050405020304" pitchFamily="18" charset="0"/>
              </a:rPr>
              <a:t>classroom conditions for learning, student engagement, </a:t>
            </a:r>
            <a:r>
              <a:rPr lang="en-US" altLang="en-US" b="0" dirty="0">
                <a:latin typeface="+mj-lt"/>
                <a:cs typeface="Times" panose="02020603050405020304" pitchFamily="18" charset="0"/>
              </a:rPr>
              <a:t>&amp; academic emphasis</a:t>
            </a:r>
          </a:p>
        </p:txBody>
      </p:sp>
      <p:sp>
        <p:nvSpPr>
          <p:cNvPr id="4" name="TextBox 17">
            <a:extLst>
              <a:ext uri="{FF2B5EF4-FFF2-40B4-BE49-F238E27FC236}">
                <a16:creationId xmlns:a16="http://schemas.microsoft.com/office/drawing/2014/main" id="{0ED0F26A-FA7C-267B-9F77-A6CD9F793CE5}"/>
              </a:ext>
            </a:extLst>
          </p:cNvPr>
          <p:cNvSpPr txBox="1">
            <a:spLocks noChangeArrowheads="1"/>
          </p:cNvSpPr>
          <p:nvPr/>
        </p:nvSpPr>
        <p:spPr bwMode="auto">
          <a:xfrm>
            <a:off x="4415884" y="5497549"/>
            <a:ext cx="72174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entury Gothic" panose="020B0502020202020204" pitchFamily="34" charset="0"/>
              </a:defRPr>
            </a:lvl1pPr>
            <a:lvl2pPr marL="742950" indent="-285750">
              <a:spcBef>
                <a:spcPct val="20000"/>
              </a:spcBef>
              <a:buChar char="–"/>
              <a:defRPr sz="2800">
                <a:solidFill>
                  <a:schemeClr val="tx1"/>
                </a:solidFill>
                <a:latin typeface="Century Gothic" panose="020B0502020202020204" pitchFamily="34" charset="0"/>
              </a:defRPr>
            </a:lvl2pPr>
            <a:lvl3pPr marL="1143000" indent="-228600">
              <a:spcBef>
                <a:spcPct val="20000"/>
              </a:spcBef>
              <a:buChar char="•"/>
              <a:defRPr sz="2400">
                <a:solidFill>
                  <a:schemeClr val="tx1"/>
                </a:solidFill>
                <a:latin typeface="Century Gothic" panose="020B0502020202020204" pitchFamily="34" charset="0"/>
              </a:defRPr>
            </a:lvl3pPr>
            <a:lvl4pPr marL="1600200" indent="-228600">
              <a:spcBef>
                <a:spcPct val="20000"/>
              </a:spcBef>
              <a:buChar char="–"/>
              <a:defRPr sz="2000">
                <a:solidFill>
                  <a:schemeClr val="tx1"/>
                </a:solidFill>
                <a:latin typeface="Century Gothic" panose="020B0502020202020204" pitchFamily="34" charset="0"/>
              </a:defRPr>
            </a:lvl4pPr>
            <a:lvl5pPr marL="2057400" indent="-228600">
              <a:spcBef>
                <a:spcPct val="20000"/>
              </a:spcBef>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Char char="»"/>
              <a:defRPr sz="2000">
                <a:solidFill>
                  <a:schemeClr val="tx1"/>
                </a:solidFill>
                <a:latin typeface="Century Gothic" panose="020B0502020202020204" pitchFamily="34" charset="0"/>
              </a:defRPr>
            </a:lvl9pPr>
          </a:lstStyle>
          <a:p>
            <a:pPr algn="ctr" eaLnBrk="1" hangingPunct="1">
              <a:spcBef>
                <a:spcPct val="0"/>
              </a:spcBef>
              <a:buFontTx/>
              <a:buNone/>
            </a:pPr>
            <a:r>
              <a:rPr kumimoji="1" lang="en-US" altLang="en-US" sz="1400" dirty="0">
                <a:latin typeface="Times" panose="02020603050405020304" pitchFamily="18" charset="0"/>
                <a:ea typeface="Times" panose="02020603050405020304" pitchFamily="18" charset="0"/>
                <a:cs typeface="Times" panose="02020603050405020304" pitchFamily="18" charset="0"/>
              </a:rPr>
              <a:t>(PBIS.org; Bradshaw et al., 2009, 2021, 2020; Horner et al., 2009; Lee &amp; Gage, 2020; IES, 2022) </a:t>
            </a:r>
          </a:p>
        </p:txBody>
      </p:sp>
    </p:spTree>
    <p:extLst>
      <p:ext uri="{BB962C8B-B14F-4D97-AF65-F5344CB8AC3E}">
        <p14:creationId xmlns:p14="http://schemas.microsoft.com/office/powerpoint/2010/main" val="696468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DAC80-6256-0A21-EB14-BEEF1FF6C219}"/>
              </a:ext>
            </a:extLst>
          </p:cNvPr>
          <p:cNvSpPr>
            <a:spLocks noGrp="1"/>
          </p:cNvSpPr>
          <p:nvPr>
            <p:ph type="title"/>
          </p:nvPr>
        </p:nvSpPr>
        <p:spPr/>
        <p:txBody>
          <a:bodyPr/>
          <a:lstStyle/>
          <a:p>
            <a:r>
              <a:rPr lang="en-US" dirty="0"/>
              <a:t>Synergistic Effects</a:t>
            </a:r>
          </a:p>
        </p:txBody>
      </p:sp>
      <p:graphicFrame>
        <p:nvGraphicFramePr>
          <p:cNvPr id="4" name="Content Placeholder 3" descr="Image with three consecutive arrows. The first arrow is labeled &quot;Climate,&quot; the second arrow is labeled &quot;Connectedness,&quot; and the third arrow is labeled &quot;disclosure&quot;">
            <a:extLst>
              <a:ext uri="{FF2B5EF4-FFF2-40B4-BE49-F238E27FC236}">
                <a16:creationId xmlns:a16="http://schemas.microsoft.com/office/drawing/2014/main" id="{FD50B17E-4153-F5D1-E393-DFEFE8D16EB8}"/>
              </a:ext>
            </a:extLst>
          </p:cNvPr>
          <p:cNvGraphicFramePr>
            <a:graphicFrameLocks noGrp="1"/>
          </p:cNvGraphicFramePr>
          <p:nvPr>
            <p:ph idx="1"/>
            <p:extLst>
              <p:ext uri="{D42A27DB-BD31-4B8C-83A1-F6EECF244321}">
                <p14:modId xmlns:p14="http://schemas.microsoft.com/office/powerpoint/2010/main" val="1555201603"/>
              </p:ext>
            </p:extLst>
          </p:nvPr>
        </p:nvGraphicFramePr>
        <p:xfrm>
          <a:off x="1608834" y="1972179"/>
          <a:ext cx="9430873" cy="3263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325377E5-772E-BD01-437C-658F5133E181}"/>
              </a:ext>
            </a:extLst>
          </p:cNvPr>
          <p:cNvSpPr txBox="1"/>
          <p:nvPr/>
        </p:nvSpPr>
        <p:spPr>
          <a:xfrm>
            <a:off x="8943277" y="5441795"/>
            <a:ext cx="2676293" cy="369332"/>
          </a:xfrm>
          <a:prstGeom prst="rect">
            <a:avLst/>
          </a:prstGeom>
          <a:noFill/>
        </p:spPr>
        <p:txBody>
          <a:bodyPr wrap="square" rtlCol="0">
            <a:spAutoFit/>
          </a:bodyPr>
          <a:lstStyle/>
          <a:p>
            <a:r>
              <a:rPr lang="en-US" dirty="0">
                <a:latin typeface="Calibri (Body)"/>
              </a:rPr>
              <a:t>(Cornell et al., 2016)</a:t>
            </a:r>
          </a:p>
        </p:txBody>
      </p:sp>
    </p:spTree>
    <p:extLst>
      <p:ext uri="{BB962C8B-B14F-4D97-AF65-F5344CB8AC3E}">
        <p14:creationId xmlns:p14="http://schemas.microsoft.com/office/powerpoint/2010/main" val="12669270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2C134-FDC2-947A-519D-34FBF8CED069}"/>
              </a:ext>
            </a:extLst>
          </p:cNvPr>
          <p:cNvSpPr>
            <a:spLocks noGrp="1"/>
          </p:cNvSpPr>
          <p:nvPr>
            <p:ph type="title"/>
          </p:nvPr>
        </p:nvSpPr>
        <p:spPr/>
        <p:txBody>
          <a:bodyPr>
            <a:normAutofit fontScale="90000"/>
          </a:bodyPr>
          <a:lstStyle/>
          <a:p>
            <a:r>
              <a:rPr lang="en-US" dirty="0"/>
              <a:t>Impacts of Multi-tiered System of Supports for Behavior (</a:t>
            </a:r>
            <a:r>
              <a:rPr lang="en-US" dirty="0" err="1"/>
              <a:t>cont</a:t>
            </a:r>
            <a:r>
              <a:rPr lang="en-US" dirty="0"/>
              <a:t>)</a:t>
            </a:r>
          </a:p>
        </p:txBody>
      </p:sp>
      <p:sp>
        <p:nvSpPr>
          <p:cNvPr id="3" name="Content Placeholder 2">
            <a:extLst>
              <a:ext uri="{FF2B5EF4-FFF2-40B4-BE49-F238E27FC236}">
                <a16:creationId xmlns:a16="http://schemas.microsoft.com/office/drawing/2014/main" id="{7B0940AD-EFDE-A1E3-0DA0-FA453451D6D5}"/>
              </a:ext>
            </a:extLst>
          </p:cNvPr>
          <p:cNvSpPr>
            <a:spLocks noGrp="1"/>
          </p:cNvSpPr>
          <p:nvPr>
            <p:ph idx="1"/>
          </p:nvPr>
        </p:nvSpPr>
        <p:spPr>
          <a:xfrm>
            <a:off x="827528" y="1677035"/>
            <a:ext cx="10555415" cy="3503929"/>
          </a:xfrm>
        </p:spPr>
        <p:txBody>
          <a:bodyPr>
            <a:noAutofit/>
          </a:bodyPr>
          <a:lstStyle/>
          <a:p>
            <a:r>
              <a:rPr lang="en-US" altLang="en-US" sz="2800" dirty="0">
                <a:latin typeface="+mj-lt"/>
                <a:cs typeface="Times" panose="02020603050405020304" pitchFamily="18" charset="0"/>
              </a:rPr>
              <a:t>Lessons Learned from Leading 4 Randomized Controlled Trials of PBIS/MTSS-B</a:t>
            </a:r>
          </a:p>
          <a:p>
            <a:pPr lvl="1"/>
            <a:r>
              <a:rPr lang="en-US" altLang="en-US" sz="2400" dirty="0">
                <a:latin typeface="+mj-lt"/>
                <a:cs typeface="Times" panose="02020603050405020304" pitchFamily="18" charset="0"/>
              </a:rPr>
              <a:t>Get a lot of benefit from the universal (Tier 1) supports, particularly among </a:t>
            </a:r>
            <a:r>
              <a:rPr lang="en-US" altLang="en-US" sz="2400" i="1" dirty="0">
                <a:latin typeface="+mj-lt"/>
                <a:cs typeface="Times" panose="02020603050405020304" pitchFamily="18" charset="0"/>
              </a:rPr>
              <a:t>higher-risk students</a:t>
            </a:r>
          </a:p>
          <a:p>
            <a:pPr lvl="1"/>
            <a:r>
              <a:rPr lang="en-US" altLang="en-US" sz="2400" dirty="0">
                <a:latin typeface="+mj-lt"/>
                <a:cs typeface="Times" panose="02020603050405020304" pitchFamily="18" charset="0"/>
              </a:rPr>
              <a:t>Need coaching and to focus on implementation to reach high fidelity and optimize outcomes</a:t>
            </a:r>
          </a:p>
          <a:p>
            <a:pPr lvl="1"/>
            <a:r>
              <a:rPr lang="en-US" altLang="en-US" sz="2400" dirty="0">
                <a:latin typeface="+mj-lt"/>
                <a:cs typeface="Times" panose="02020603050405020304" pitchFamily="18" charset="0"/>
              </a:rPr>
              <a:t>Requires district and state support to ensure high fidelity implementation</a:t>
            </a:r>
          </a:p>
          <a:p>
            <a:pPr lvl="1"/>
            <a:r>
              <a:rPr lang="en-US" altLang="en-US" sz="2400" dirty="0">
                <a:latin typeface="+mj-lt"/>
                <a:cs typeface="Times" panose="02020603050405020304" pitchFamily="18" charset="0"/>
              </a:rPr>
              <a:t>Synergistic effect when combined with social and emotional learning</a:t>
            </a:r>
          </a:p>
          <a:p>
            <a:pPr lvl="1"/>
            <a:r>
              <a:rPr lang="en-US" altLang="en-US" sz="2400" dirty="0">
                <a:latin typeface="+mj-lt"/>
                <a:cs typeface="Times" panose="02020603050405020304" pitchFamily="18" charset="0"/>
              </a:rPr>
              <a:t>Helps to optimize implementation and integration with other evidence-based programs – like an “operating system” for your school </a:t>
            </a:r>
          </a:p>
        </p:txBody>
      </p:sp>
      <p:sp>
        <p:nvSpPr>
          <p:cNvPr id="4" name="TextBox 17">
            <a:extLst>
              <a:ext uri="{FF2B5EF4-FFF2-40B4-BE49-F238E27FC236}">
                <a16:creationId xmlns:a16="http://schemas.microsoft.com/office/drawing/2014/main" id="{0ED0F26A-FA7C-267B-9F77-A6CD9F793CE5}"/>
              </a:ext>
            </a:extLst>
          </p:cNvPr>
          <p:cNvSpPr txBox="1">
            <a:spLocks noChangeArrowheads="1"/>
          </p:cNvSpPr>
          <p:nvPr/>
        </p:nvSpPr>
        <p:spPr bwMode="auto">
          <a:xfrm>
            <a:off x="3795132" y="5675140"/>
            <a:ext cx="83968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entury Gothic" panose="020B0502020202020204" pitchFamily="34" charset="0"/>
              </a:defRPr>
            </a:lvl1pPr>
            <a:lvl2pPr marL="742950" indent="-285750">
              <a:spcBef>
                <a:spcPct val="20000"/>
              </a:spcBef>
              <a:buChar char="–"/>
              <a:defRPr sz="2800">
                <a:solidFill>
                  <a:schemeClr val="tx1"/>
                </a:solidFill>
                <a:latin typeface="Century Gothic" panose="020B0502020202020204" pitchFamily="34" charset="0"/>
              </a:defRPr>
            </a:lvl2pPr>
            <a:lvl3pPr marL="1143000" indent="-228600">
              <a:spcBef>
                <a:spcPct val="20000"/>
              </a:spcBef>
              <a:buChar char="•"/>
              <a:defRPr sz="2400">
                <a:solidFill>
                  <a:schemeClr val="tx1"/>
                </a:solidFill>
                <a:latin typeface="Century Gothic" panose="020B0502020202020204" pitchFamily="34" charset="0"/>
              </a:defRPr>
            </a:lvl3pPr>
            <a:lvl4pPr marL="1600200" indent="-228600">
              <a:spcBef>
                <a:spcPct val="20000"/>
              </a:spcBef>
              <a:buChar char="–"/>
              <a:defRPr sz="2000">
                <a:solidFill>
                  <a:schemeClr val="tx1"/>
                </a:solidFill>
                <a:latin typeface="Century Gothic" panose="020B0502020202020204" pitchFamily="34" charset="0"/>
              </a:defRPr>
            </a:lvl4pPr>
            <a:lvl5pPr marL="2057400" indent="-228600">
              <a:spcBef>
                <a:spcPct val="20000"/>
              </a:spcBef>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Char char="»"/>
              <a:defRPr sz="2000">
                <a:solidFill>
                  <a:schemeClr val="tx1"/>
                </a:solidFill>
                <a:latin typeface="Century Gothic" panose="020B0502020202020204" pitchFamily="34" charset="0"/>
              </a:defRPr>
            </a:lvl9pPr>
          </a:lstStyle>
          <a:p>
            <a:pPr algn="ctr" eaLnBrk="1" hangingPunct="1">
              <a:spcBef>
                <a:spcPct val="0"/>
              </a:spcBef>
              <a:buFontTx/>
              <a:buNone/>
            </a:pPr>
            <a:r>
              <a:rPr kumimoji="1" lang="en-US" altLang="en-US" sz="1400" dirty="0">
                <a:latin typeface="+mj-lt"/>
                <a:ea typeface="Times" panose="02020603050405020304" pitchFamily="18" charset="0"/>
                <a:cs typeface="Times" panose="02020603050405020304" pitchFamily="18" charset="0"/>
              </a:rPr>
              <a:t>(PBIS.org; Bradshaw et al., 2009, 2020, 2021; Lindstrom Johnson et al., 2024; Bradshaw et al., in preparation) </a:t>
            </a:r>
          </a:p>
        </p:txBody>
      </p:sp>
    </p:spTree>
    <p:extLst>
      <p:ext uri="{BB962C8B-B14F-4D97-AF65-F5344CB8AC3E}">
        <p14:creationId xmlns:p14="http://schemas.microsoft.com/office/powerpoint/2010/main" val="698419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2C134-FDC2-947A-519D-34FBF8CED069}"/>
              </a:ext>
            </a:extLst>
          </p:cNvPr>
          <p:cNvSpPr>
            <a:spLocks noGrp="1"/>
          </p:cNvSpPr>
          <p:nvPr>
            <p:ph type="title"/>
          </p:nvPr>
        </p:nvSpPr>
        <p:spPr/>
        <p:txBody>
          <a:bodyPr>
            <a:normAutofit/>
          </a:bodyPr>
          <a:lstStyle/>
          <a:p>
            <a:r>
              <a:rPr lang="en-US" dirty="0"/>
              <a:t>Financial Savings</a:t>
            </a:r>
          </a:p>
        </p:txBody>
      </p:sp>
      <p:sp>
        <p:nvSpPr>
          <p:cNvPr id="3" name="Content Placeholder 2">
            <a:extLst>
              <a:ext uri="{FF2B5EF4-FFF2-40B4-BE49-F238E27FC236}">
                <a16:creationId xmlns:a16="http://schemas.microsoft.com/office/drawing/2014/main" id="{7B0940AD-EFDE-A1E3-0DA0-FA453451D6D5}"/>
              </a:ext>
            </a:extLst>
          </p:cNvPr>
          <p:cNvSpPr>
            <a:spLocks noGrp="1"/>
          </p:cNvSpPr>
          <p:nvPr>
            <p:ph idx="1"/>
          </p:nvPr>
        </p:nvSpPr>
        <p:spPr>
          <a:xfrm>
            <a:off x="1256316" y="2394746"/>
            <a:ext cx="9827996" cy="3503929"/>
          </a:xfrm>
        </p:spPr>
        <p:txBody>
          <a:bodyPr>
            <a:normAutofit/>
          </a:bodyPr>
          <a:lstStyle/>
          <a:p>
            <a:r>
              <a:rPr lang="en-US" altLang="en-US" sz="3600" dirty="0">
                <a:latin typeface="+mj-lt"/>
                <a:cs typeface="Times" panose="02020603050405020304" pitchFamily="18" charset="0"/>
              </a:rPr>
              <a:t>Significant Return on Investment of Tier 1 Supports</a:t>
            </a:r>
          </a:p>
          <a:p>
            <a:pPr lvl="1"/>
            <a:r>
              <a:rPr lang="en-US" sz="3200" dirty="0">
                <a:latin typeface="+mj-lt"/>
                <a:cs typeface="Times" panose="02020603050405020304" pitchFamily="18" charset="0"/>
              </a:rPr>
              <a:t>Net total present-day </a:t>
            </a:r>
            <a:r>
              <a:rPr lang="en-US" sz="3200" u="sng" dirty="0">
                <a:latin typeface="+mj-lt"/>
                <a:cs typeface="Times" panose="02020603050405020304" pitchFamily="18" charset="0"/>
              </a:rPr>
              <a:t>cost savings</a:t>
            </a:r>
            <a:r>
              <a:rPr lang="en-US" sz="3200" dirty="0">
                <a:latin typeface="+mj-lt"/>
                <a:cs typeface="Times" panose="02020603050405020304" pitchFamily="18" charset="0"/>
              </a:rPr>
              <a:t> value of </a:t>
            </a:r>
            <a:r>
              <a:rPr lang="en-US" sz="3200" b="1" dirty="0">
                <a:latin typeface="+mj-lt"/>
                <a:cs typeface="Times" panose="02020603050405020304" pitchFamily="18" charset="0"/>
              </a:rPr>
              <a:t>$450,000 per 100 elementary students </a:t>
            </a:r>
            <a:r>
              <a:rPr lang="en-US" sz="3200" dirty="0">
                <a:latin typeface="+mj-lt"/>
                <a:cs typeface="Times" panose="02020603050405020304" pitchFamily="18" charset="0"/>
              </a:rPr>
              <a:t>and </a:t>
            </a:r>
            <a:r>
              <a:rPr lang="en-US" sz="3200" b="1" dirty="0">
                <a:latin typeface="+mj-lt"/>
                <a:cs typeface="Times" panose="02020603050405020304" pitchFamily="18" charset="0"/>
              </a:rPr>
              <a:t>$86,000 for every 100 secondary students</a:t>
            </a:r>
          </a:p>
          <a:p>
            <a:pPr lvl="2"/>
            <a:r>
              <a:rPr lang="en-US" sz="2400" b="0" i="0" u="none" strike="noStrike" baseline="0" dirty="0">
                <a:latin typeface="+mj-lt"/>
                <a:cs typeface="Times" panose="02020603050405020304" pitchFamily="18" charset="0"/>
              </a:rPr>
              <a:t>taking in consideration student outcomes of MTSS/PBIS on academics, bullying, aggressive behavior, suspensions, mental health (Bradshaw et al., 2020; 2021, 2023) </a:t>
            </a:r>
            <a:endParaRPr lang="en-US" altLang="en-US" sz="2400" dirty="0">
              <a:latin typeface="+mj-lt"/>
              <a:cs typeface="Times" panose="02020603050405020304" pitchFamily="18" charset="0"/>
            </a:endParaRPr>
          </a:p>
          <a:p>
            <a:endParaRPr lang="en-US" dirty="0"/>
          </a:p>
        </p:txBody>
      </p:sp>
      <p:pic>
        <p:nvPicPr>
          <p:cNvPr id="1030" name="Picture 6" descr="Image result for return on investment">
            <a:extLst>
              <a:ext uri="{FF2B5EF4-FFF2-40B4-BE49-F238E27FC236}">
                <a16:creationId xmlns:a16="http://schemas.microsoft.com/office/drawing/2014/main" id="{1FFE81F1-03A4-691C-FF1E-739256F48A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4049" y="286604"/>
            <a:ext cx="3980219" cy="189437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8DC0BD4-5C26-6F94-8061-CBC04B5A1A5B}"/>
              </a:ext>
            </a:extLst>
          </p:cNvPr>
          <p:cNvSpPr txBox="1"/>
          <p:nvPr/>
        </p:nvSpPr>
        <p:spPr>
          <a:xfrm>
            <a:off x="6462618" y="5586671"/>
            <a:ext cx="4621694" cy="369332"/>
          </a:xfrm>
          <a:prstGeom prst="rect">
            <a:avLst/>
          </a:prstGeom>
          <a:noFill/>
        </p:spPr>
        <p:txBody>
          <a:bodyPr wrap="square">
            <a:spAutoFit/>
          </a:bodyPr>
          <a:lstStyle/>
          <a:p>
            <a:r>
              <a:rPr lang="en-US" dirty="0"/>
              <a:t>https://ruralsmh.com/cost-calculator/</a:t>
            </a:r>
          </a:p>
        </p:txBody>
      </p:sp>
    </p:spTree>
    <p:extLst>
      <p:ext uri="{BB962C8B-B14F-4D97-AF65-F5344CB8AC3E}">
        <p14:creationId xmlns:p14="http://schemas.microsoft.com/office/powerpoint/2010/main" val="91118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Content Placeholder 2">
            <a:extLst>
              <a:ext uri="{FF2B5EF4-FFF2-40B4-BE49-F238E27FC236}">
                <a16:creationId xmlns:a16="http://schemas.microsoft.com/office/drawing/2014/main" id="{E4568BA9-5103-D960-2639-87BD435689B0}"/>
              </a:ext>
            </a:extLst>
          </p:cNvPr>
          <p:cNvSpPr>
            <a:spLocks noGrp="1" noChangeArrowheads="1"/>
          </p:cNvSpPr>
          <p:nvPr>
            <p:ph type="title" idx="4294967295"/>
          </p:nvPr>
        </p:nvSpPr>
        <p:spPr>
          <a:xfrm>
            <a:off x="620713" y="179388"/>
            <a:ext cx="9950450" cy="3543300"/>
          </a:xfrm>
          <a:prstGeom prst="rect">
            <a:avLst/>
          </a:prstGeom>
          <a:noFill/>
          <a:ln>
            <a:noFill/>
            <a:prstDash/>
          </a:ln>
          <a:effectLst/>
        </p:spPr>
        <p:txBody>
          <a:bodyPr rot="0" spcFirstLastPara="0" vertOverflow="overflow" horzOverflow="overflow" vert="horz" wrap="square" lIns="0" tIns="45720" rIns="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200"/>
              </a:spcBef>
              <a:spcAft>
                <a:spcPts val="200"/>
              </a:spcAft>
              <a:buClr>
                <a:schemeClr val="accent1"/>
              </a:buClr>
              <a:buSzPct val="100000"/>
              <a:buFont typeface="Calibri" panose="020F0502020204030204" pitchFamily="34" charset="0"/>
              <a:buNone/>
              <a:tabLst/>
              <a:defRPr/>
            </a:pPr>
            <a:r>
              <a:rPr kumimoji="0" lang="en-US" altLang="en-US" sz="4300" b="1" i="0" u="none" strike="noStrike" kern="1200" cap="none" spc="0" normalizeH="0" baseline="0" noProof="0" dirty="0">
                <a:ln>
                  <a:noFill/>
                </a:ln>
                <a:solidFill>
                  <a:srgbClr val="515254"/>
                </a:solidFill>
                <a:effectLst/>
                <a:uLnTx/>
                <a:uFillTx/>
                <a:latin typeface="+mj-lt"/>
                <a:ea typeface="Times" panose="02020603050405020304" pitchFamily="18" charset="0"/>
                <a:cs typeface="Times" panose="02020603050405020304" pitchFamily="18" charset="0"/>
              </a:rPr>
              <a:t>Integrating Other EBPs within the MTSS Framework</a:t>
            </a:r>
          </a:p>
          <a:p>
            <a:pPr marL="384048" marR="0" lvl="1" indent="-182880" algn="l" defTabSz="914400" rtl="0" eaLnBrk="1" fontAlgn="auto" latinLnBrk="0" hangingPunct="1">
              <a:lnSpc>
                <a:spcPct val="90000"/>
              </a:lnSpc>
              <a:spcBef>
                <a:spcPts val="200"/>
              </a:spcBef>
              <a:spcAft>
                <a:spcPts val="400"/>
              </a:spcAft>
              <a:buClr>
                <a:srgbClr val="4FA6BF"/>
              </a:buClr>
              <a:buSzTx/>
              <a:buFont typeface="Arial" panose="020B0604020202020204" pitchFamily="34" charset="0"/>
              <a:buChar char="•"/>
              <a:tabLst/>
              <a:defRPr/>
            </a:pPr>
            <a:endParaRPr kumimoji="0" lang="en-US" altLang="en-US" sz="1600" b="0" i="0" u="none" strike="noStrike" kern="1200" cap="none" spc="0" normalizeH="0" baseline="0" noProof="0" dirty="0">
              <a:ln>
                <a:noFill/>
              </a:ln>
              <a:solidFill>
                <a:schemeClr val="tx1"/>
              </a:solidFill>
              <a:effectLst/>
              <a:uLnTx/>
              <a:uFillTx/>
              <a:latin typeface="+mj-lt"/>
              <a:ea typeface="Times" panose="02020603050405020304" pitchFamily="18" charset="0"/>
              <a:cs typeface="Times" panose="02020603050405020304" pitchFamily="18" charset="0"/>
            </a:endParaRPr>
          </a:p>
          <a:p>
            <a:pPr marL="384048" marR="0" lvl="1" indent="-182880" algn="l" defTabSz="914400" rtl="0" eaLnBrk="1" fontAlgn="auto" latinLnBrk="0" hangingPunct="1">
              <a:lnSpc>
                <a:spcPct val="90000"/>
              </a:lnSpc>
              <a:spcBef>
                <a:spcPts val="200"/>
              </a:spcBef>
              <a:spcAft>
                <a:spcPts val="400"/>
              </a:spcAft>
              <a:buClr>
                <a:srgbClr val="4FA6BF"/>
              </a:buClr>
              <a:buSzTx/>
              <a:buFont typeface="Arial" panose="020B0604020202020204" pitchFamily="34" charset="0"/>
              <a:buChar char="•"/>
              <a:tabLst/>
              <a:defRPr/>
            </a:pPr>
            <a:r>
              <a:rPr kumimoji="0" lang="en-US" altLang="en-US" sz="2000" b="0" i="0" u="none" strike="noStrike" kern="1200" cap="none" spc="0" normalizeH="0" baseline="0" noProof="0" dirty="0">
                <a:ln>
                  <a:noFill/>
                </a:ln>
                <a:solidFill>
                  <a:schemeClr val="tx1"/>
                </a:solidFill>
                <a:effectLst/>
                <a:uLnTx/>
                <a:uFillTx/>
                <a:latin typeface="+mj-lt"/>
                <a:ea typeface="Times" panose="02020603050405020304" pitchFamily="18" charset="0"/>
                <a:cs typeface="Times" panose="02020603050405020304" pitchFamily="18" charset="0"/>
              </a:rPr>
              <a:t>Social-emotional learning programs (Bradshaw, </a:t>
            </a:r>
            <a:r>
              <a:rPr kumimoji="0" lang="en-US" altLang="en-US" sz="2000" b="0" i="0" u="none" strike="noStrike" kern="1200" cap="none" spc="0" normalizeH="0" baseline="0" noProof="0" dirty="0" err="1">
                <a:ln>
                  <a:noFill/>
                </a:ln>
                <a:solidFill>
                  <a:schemeClr val="tx1"/>
                </a:solidFill>
                <a:effectLst/>
                <a:uLnTx/>
                <a:uFillTx/>
                <a:latin typeface="+mj-lt"/>
                <a:ea typeface="Times" panose="02020603050405020304" pitchFamily="18" charset="0"/>
                <a:cs typeface="Times" panose="02020603050405020304" pitchFamily="18" charset="0"/>
              </a:rPr>
              <a:t>Ialongo</a:t>
            </a:r>
            <a:r>
              <a:rPr kumimoji="0" lang="en-US" altLang="en-US" sz="2000" b="0" i="0" u="none" strike="noStrike" kern="1200" cap="none" spc="0" normalizeH="0" baseline="0" noProof="0" dirty="0">
                <a:ln>
                  <a:noFill/>
                </a:ln>
                <a:solidFill>
                  <a:schemeClr val="tx1"/>
                </a:solidFill>
                <a:effectLst/>
                <a:uLnTx/>
                <a:uFillTx/>
                <a:latin typeface="+mj-lt"/>
                <a:ea typeface="Times" panose="02020603050405020304" pitchFamily="18" charset="0"/>
                <a:cs typeface="Times" panose="02020603050405020304" pitchFamily="18" charset="0"/>
              </a:rPr>
              <a:t>, </a:t>
            </a:r>
            <a:r>
              <a:rPr kumimoji="0" lang="en-US" altLang="en-US" sz="2000" b="0" i="0" u="none" strike="noStrike" kern="1200" cap="none" spc="0" normalizeH="0" baseline="0" noProof="0" dirty="0" err="1">
                <a:ln>
                  <a:noFill/>
                </a:ln>
                <a:solidFill>
                  <a:schemeClr val="tx1"/>
                </a:solidFill>
                <a:effectLst/>
                <a:uLnTx/>
                <a:uFillTx/>
                <a:latin typeface="+mj-lt"/>
                <a:ea typeface="Times" panose="02020603050405020304" pitchFamily="18" charset="0"/>
                <a:cs typeface="Times" panose="02020603050405020304" pitchFamily="18" charset="0"/>
              </a:rPr>
              <a:t>Lochman</a:t>
            </a:r>
            <a:r>
              <a:rPr kumimoji="0" lang="en-US" altLang="en-US" sz="2000" b="0" i="0" u="none" strike="noStrike" kern="1200" cap="none" spc="0" normalizeH="0" baseline="0" noProof="0" dirty="0">
                <a:ln>
                  <a:noFill/>
                </a:ln>
                <a:solidFill>
                  <a:schemeClr val="tx1"/>
                </a:solidFill>
                <a:effectLst/>
                <a:uLnTx/>
                <a:uFillTx/>
                <a:latin typeface="+mj-lt"/>
                <a:ea typeface="Times" panose="02020603050405020304" pitchFamily="18" charset="0"/>
                <a:cs typeface="Times" panose="02020603050405020304" pitchFamily="18" charset="0"/>
              </a:rPr>
              <a:t>, Tolan: 3 RCTs IES)</a:t>
            </a:r>
          </a:p>
          <a:p>
            <a:pPr marL="384048" marR="0" lvl="1" indent="-182880" algn="l" defTabSz="914400" rtl="0" eaLnBrk="1" fontAlgn="auto" latinLnBrk="0" hangingPunct="1">
              <a:lnSpc>
                <a:spcPct val="90000"/>
              </a:lnSpc>
              <a:spcBef>
                <a:spcPts val="200"/>
              </a:spcBef>
              <a:spcAft>
                <a:spcPts val="400"/>
              </a:spcAft>
              <a:buClr>
                <a:srgbClr val="4FA6BF"/>
              </a:buClr>
              <a:buSzTx/>
              <a:buFont typeface="Arial" panose="020B0604020202020204" pitchFamily="34" charset="0"/>
              <a:buChar char="•"/>
              <a:tabLst/>
              <a:defRPr/>
            </a:pPr>
            <a:r>
              <a:rPr kumimoji="0" lang="en-US" altLang="en-US" sz="2000" b="0" i="0" u="none" strike="noStrike" kern="1200" cap="none" spc="0" normalizeH="0" baseline="0" noProof="0" dirty="0">
                <a:ln>
                  <a:noFill/>
                </a:ln>
                <a:solidFill>
                  <a:schemeClr val="tx1"/>
                </a:solidFill>
                <a:effectLst/>
                <a:uLnTx/>
                <a:uFillTx/>
                <a:latin typeface="+mj-lt"/>
                <a:ea typeface="Times" panose="02020603050405020304" pitchFamily="18" charset="0"/>
                <a:cs typeface="Times" panose="02020603050405020304" pitchFamily="18" charset="0"/>
              </a:rPr>
              <a:t>Bullying and aggression prevention (Pas/</a:t>
            </a:r>
            <a:r>
              <a:rPr kumimoji="0" lang="en-US" altLang="en-US" sz="2000" b="0" i="0" u="none" strike="noStrike" kern="1200" cap="none" spc="0" normalizeH="0" baseline="0" noProof="0" dirty="0" err="1">
                <a:ln>
                  <a:noFill/>
                </a:ln>
                <a:solidFill>
                  <a:schemeClr val="tx1"/>
                </a:solidFill>
                <a:effectLst/>
                <a:uLnTx/>
                <a:uFillTx/>
                <a:latin typeface="+mj-lt"/>
                <a:ea typeface="Times" panose="02020603050405020304" pitchFamily="18" charset="0"/>
                <a:cs typeface="Times" panose="02020603050405020304" pitchFamily="18" charset="0"/>
              </a:rPr>
              <a:t>Waasdorp</a:t>
            </a:r>
            <a:r>
              <a:rPr kumimoji="0" lang="en-US" altLang="en-US" sz="2000" b="0" i="0" u="none" strike="noStrike" kern="1200" cap="none" spc="0" normalizeH="0" baseline="0" noProof="0" dirty="0">
                <a:ln>
                  <a:noFill/>
                </a:ln>
                <a:solidFill>
                  <a:schemeClr val="tx1"/>
                </a:solidFill>
                <a:effectLst/>
                <a:uLnTx/>
                <a:uFillTx/>
                <a:latin typeface="+mj-lt"/>
                <a:ea typeface="Times" panose="02020603050405020304" pitchFamily="18" charset="0"/>
                <a:cs typeface="Times" panose="02020603050405020304" pitchFamily="18" charset="0"/>
              </a:rPr>
              <a:t> PIs: R01 NICHD)</a:t>
            </a:r>
          </a:p>
          <a:p>
            <a:pPr marL="384048" marR="0" lvl="1" indent="-182880" algn="l" defTabSz="914400" rtl="0" eaLnBrk="1" fontAlgn="auto" latinLnBrk="0" hangingPunct="1">
              <a:lnSpc>
                <a:spcPct val="90000"/>
              </a:lnSpc>
              <a:spcBef>
                <a:spcPts val="200"/>
              </a:spcBef>
              <a:spcAft>
                <a:spcPts val="400"/>
              </a:spcAft>
              <a:buClr>
                <a:srgbClr val="4FA6BF"/>
              </a:buClr>
              <a:buSzTx/>
              <a:buFont typeface="Arial" panose="020B0604020202020204" pitchFamily="34" charset="0"/>
              <a:buChar char="•"/>
              <a:tabLst/>
              <a:defRPr/>
            </a:pPr>
            <a:r>
              <a:rPr kumimoji="0" lang="en-US" altLang="en-US" sz="2000" b="0" i="0" u="none" strike="noStrike" kern="1200" cap="none" spc="0" normalizeH="0" baseline="0" noProof="0" dirty="0">
                <a:ln>
                  <a:noFill/>
                </a:ln>
                <a:solidFill>
                  <a:schemeClr val="tx1"/>
                </a:solidFill>
                <a:effectLst/>
                <a:uLnTx/>
                <a:uFillTx/>
                <a:latin typeface="+mj-lt"/>
                <a:ea typeface="Times" panose="02020603050405020304" pitchFamily="18" charset="0"/>
                <a:cs typeface="Times" panose="02020603050405020304" pitchFamily="18" charset="0"/>
              </a:rPr>
              <a:t>Coaching in culturally-responsive student engagement (Bradshaw PI: IES 3 RCTs; NIMHD R01)</a:t>
            </a:r>
          </a:p>
          <a:p>
            <a:pPr marL="384048" marR="0" lvl="1" indent="-182880" algn="l" defTabSz="914400" rtl="0" eaLnBrk="1" fontAlgn="auto" latinLnBrk="0" hangingPunct="1">
              <a:lnSpc>
                <a:spcPct val="90000"/>
              </a:lnSpc>
              <a:spcBef>
                <a:spcPts val="200"/>
              </a:spcBef>
              <a:spcAft>
                <a:spcPts val="400"/>
              </a:spcAft>
              <a:buClr>
                <a:srgbClr val="4FA6BF"/>
              </a:buClr>
              <a:buSzTx/>
              <a:buFont typeface="Arial" panose="020B0604020202020204" pitchFamily="34" charset="0"/>
              <a:buChar char="•"/>
              <a:tabLst/>
              <a:defRPr/>
            </a:pPr>
            <a:r>
              <a:rPr kumimoji="0" lang="en-US" altLang="en-US" sz="2000" b="0" i="0" u="none" strike="noStrike" kern="1200" cap="none" spc="0" normalizeH="0" baseline="0" noProof="0" dirty="0">
                <a:ln>
                  <a:noFill/>
                </a:ln>
                <a:solidFill>
                  <a:schemeClr val="tx1"/>
                </a:solidFill>
                <a:effectLst/>
                <a:uLnTx/>
                <a:uFillTx/>
                <a:latin typeface="+mj-lt"/>
                <a:ea typeface="Times" panose="02020603050405020304" pitchFamily="18" charset="0"/>
                <a:cs typeface="Times" panose="02020603050405020304" pitchFamily="18" charset="0"/>
              </a:rPr>
              <a:t>Mental health screening and tele-ECHO  (Lyons PI: NIMH R01)</a:t>
            </a:r>
          </a:p>
          <a:p>
            <a:pPr marL="384048" marR="0" lvl="1" indent="-182880" algn="l" defTabSz="914400" rtl="0" eaLnBrk="1" fontAlgn="auto" latinLnBrk="0" hangingPunct="1">
              <a:lnSpc>
                <a:spcPct val="90000"/>
              </a:lnSpc>
              <a:spcBef>
                <a:spcPts val="200"/>
              </a:spcBef>
              <a:spcAft>
                <a:spcPts val="400"/>
              </a:spcAft>
              <a:buClr>
                <a:srgbClr val="4FA6BF"/>
              </a:buClr>
              <a:buSzTx/>
              <a:buFont typeface="Arial" panose="020B0604020202020204" pitchFamily="34" charset="0"/>
              <a:buChar char="•"/>
              <a:tabLst/>
              <a:defRPr/>
            </a:pPr>
            <a:r>
              <a:rPr kumimoji="0" lang="en-US" altLang="en-US" sz="2000" b="0" i="0" u="none" strike="noStrike" kern="1200" cap="none" spc="0" normalizeH="0" baseline="0" noProof="0" dirty="0">
                <a:ln>
                  <a:noFill/>
                </a:ln>
                <a:solidFill>
                  <a:schemeClr val="tx1"/>
                </a:solidFill>
                <a:effectLst/>
                <a:uLnTx/>
                <a:uFillTx/>
                <a:latin typeface="+mj-lt"/>
                <a:ea typeface="Times" panose="02020603050405020304" pitchFamily="18" charset="0"/>
                <a:cs typeface="Times" panose="02020603050405020304" pitchFamily="18" charset="0"/>
              </a:rPr>
              <a:t>Early Identification System (Reinke PI: IES Rural Center)</a:t>
            </a:r>
          </a:p>
          <a:p>
            <a:pPr marL="384048" marR="0" lvl="1" indent="-182880" algn="l" defTabSz="914400" rtl="0" eaLnBrk="1" fontAlgn="auto" latinLnBrk="0" hangingPunct="1">
              <a:lnSpc>
                <a:spcPct val="90000"/>
              </a:lnSpc>
              <a:spcBef>
                <a:spcPts val="200"/>
              </a:spcBef>
              <a:spcAft>
                <a:spcPts val="400"/>
              </a:spcAft>
              <a:buClr>
                <a:srgbClr val="4FA6BF"/>
              </a:buClr>
              <a:buSzTx/>
              <a:buFont typeface="Arial" panose="020B0604020202020204" pitchFamily="34" charset="0"/>
              <a:buChar char="•"/>
              <a:tabLst/>
              <a:defRPr/>
            </a:pPr>
            <a:endParaRPr kumimoji="0" lang="en-US" altLang="en-US" sz="3200" b="0" i="0" u="none" strike="noStrike" kern="1200" cap="none" spc="0" normalizeH="0" baseline="0" noProof="0" dirty="0">
              <a:ln>
                <a:noFill/>
              </a:ln>
              <a:solidFill>
                <a:schemeClr val="tx1"/>
              </a:solidFill>
              <a:effectLst/>
              <a:uLnTx/>
              <a:uFillTx/>
              <a:latin typeface="+mj-lt"/>
              <a:ea typeface="Times" panose="02020603050405020304" pitchFamily="18" charset="0"/>
              <a:cs typeface="Times" panose="02020603050405020304" pitchFamily="18" charset="0"/>
            </a:endParaRPr>
          </a:p>
          <a:p>
            <a:pPr marL="384048" marR="0" lvl="1" indent="-182880" algn="l" defTabSz="914400" rtl="0" eaLnBrk="1" fontAlgn="auto" latinLnBrk="0" hangingPunct="1">
              <a:lnSpc>
                <a:spcPct val="90000"/>
              </a:lnSpc>
              <a:spcBef>
                <a:spcPts val="200"/>
              </a:spcBef>
              <a:spcAft>
                <a:spcPts val="400"/>
              </a:spcAft>
              <a:buClr>
                <a:srgbClr val="4FA6BF"/>
              </a:buClr>
              <a:buSzTx/>
              <a:buFont typeface="Arial" panose="020B0604020202020204" pitchFamily="34" charset="0"/>
              <a:buChar char="•"/>
              <a:tabLst/>
              <a:defRPr/>
            </a:pPr>
            <a:endParaRPr kumimoji="0" lang="en-US" altLang="en-US" sz="3200" b="0" i="0" u="none" strike="noStrike" kern="1200" cap="none" spc="0" normalizeH="0" baseline="0" noProof="0" dirty="0">
              <a:ln>
                <a:noFill/>
              </a:ln>
              <a:solidFill>
                <a:schemeClr val="tx1"/>
              </a:solidFill>
              <a:effectLst/>
              <a:uLnTx/>
              <a:uFillTx/>
              <a:latin typeface="+mj-lt"/>
              <a:ea typeface="Times" panose="02020603050405020304" pitchFamily="18" charset="0"/>
              <a:cs typeface="Times" panose="02020603050405020304" pitchFamily="18" charset="0"/>
            </a:endParaRPr>
          </a:p>
          <a:p>
            <a:pPr marL="384048" marR="0" lvl="1" indent="-182880" algn="l" defTabSz="914400" rtl="0" eaLnBrk="1" fontAlgn="auto" latinLnBrk="0" hangingPunct="1">
              <a:lnSpc>
                <a:spcPct val="90000"/>
              </a:lnSpc>
              <a:spcBef>
                <a:spcPts val="200"/>
              </a:spcBef>
              <a:spcAft>
                <a:spcPts val="400"/>
              </a:spcAft>
              <a:buClr>
                <a:srgbClr val="4FA6BF"/>
              </a:buClr>
              <a:buSzTx/>
              <a:buFont typeface="Arial" panose="020B0604020202020204" pitchFamily="34" charset="0"/>
              <a:buChar char="•"/>
              <a:tabLst/>
              <a:defRPr/>
            </a:pPr>
            <a:endParaRPr kumimoji="0" lang="en-US" altLang="en-US" sz="3200" b="0" i="0" u="none" strike="noStrike" kern="1200" cap="none" spc="0" normalizeH="0" baseline="0" noProof="0" dirty="0">
              <a:ln>
                <a:noFill/>
              </a:ln>
              <a:solidFill>
                <a:schemeClr val="tx1"/>
              </a:solidFill>
              <a:effectLst/>
              <a:uLnTx/>
              <a:uFillTx/>
              <a:latin typeface="+mj-lt"/>
              <a:ea typeface="Times" panose="02020603050405020304" pitchFamily="18" charset="0"/>
              <a:cs typeface="Times" panose="02020603050405020304" pitchFamily="18" charset="0"/>
            </a:endParaRPr>
          </a:p>
          <a:p>
            <a:pPr marL="384048" marR="0" lvl="1" indent="-182880" algn="l" defTabSz="914400" rtl="0" eaLnBrk="1" fontAlgn="auto" latinLnBrk="0" hangingPunct="1">
              <a:lnSpc>
                <a:spcPct val="90000"/>
              </a:lnSpc>
              <a:spcBef>
                <a:spcPts val="200"/>
              </a:spcBef>
              <a:spcAft>
                <a:spcPts val="400"/>
              </a:spcAft>
              <a:buClr>
                <a:srgbClr val="4FA6BF"/>
              </a:buClr>
              <a:buSzTx/>
              <a:buFont typeface="Arial" panose="020B0604020202020204" pitchFamily="34" charset="0"/>
              <a:buChar char="•"/>
              <a:tabLst/>
              <a:defRPr/>
            </a:pPr>
            <a:endParaRPr kumimoji="0" lang="en-US" altLang="en-US" sz="3200" b="0" i="0" u="none" strike="noStrike" kern="1200" cap="none" spc="0" normalizeH="0" baseline="0" noProof="0" dirty="0">
              <a:ln>
                <a:noFill/>
              </a:ln>
              <a:solidFill>
                <a:schemeClr val="tx1"/>
              </a:solidFill>
              <a:effectLst/>
              <a:uLnTx/>
              <a:uFillTx/>
              <a:latin typeface="+mj-lt"/>
              <a:ea typeface="Times" panose="02020603050405020304" pitchFamily="18" charset="0"/>
              <a:cs typeface="Times" panose="02020603050405020304" pitchFamily="18" charset="0"/>
            </a:endParaRPr>
          </a:p>
          <a:p>
            <a:pPr marL="91440" marR="0" lvl="0" indent="-91440" algn="l" defTabSz="914400" rtl="0" eaLnBrk="1" fontAlgn="auto" latinLnBrk="0" hangingPunct="1">
              <a:lnSpc>
                <a:spcPct val="90000"/>
              </a:lnSpc>
              <a:spcBef>
                <a:spcPts val="1200"/>
              </a:spcBef>
              <a:spcAft>
                <a:spcPts val="200"/>
              </a:spcAft>
              <a:buClr>
                <a:schemeClr val="accent1"/>
              </a:buClr>
              <a:buSzPct val="100000"/>
              <a:buFont typeface="Calibri" panose="020F0502020204030204" pitchFamily="34" charset="0"/>
              <a:buChar char=" "/>
              <a:tabLst/>
              <a:defRPr/>
            </a:pPr>
            <a:endParaRPr kumimoji="0" lang="en-US" altLang="en-US" sz="2800" b="0" i="0" u="none" strike="noStrike" kern="1200" cap="none" spc="0" normalizeH="0" baseline="0" noProof="0" dirty="0">
              <a:ln>
                <a:noFill/>
              </a:ln>
              <a:solidFill>
                <a:schemeClr val="tx1"/>
              </a:solidFill>
              <a:effectLst/>
              <a:uLnTx/>
              <a:uFillTx/>
              <a:latin typeface="+mj-lt"/>
              <a:ea typeface="Times" panose="02020603050405020304" pitchFamily="18" charset="0"/>
              <a:cs typeface="Times" panose="02020603050405020304" pitchFamily="18" charset="0"/>
            </a:endParaRPr>
          </a:p>
        </p:txBody>
      </p:sp>
      <p:pic>
        <p:nvPicPr>
          <p:cNvPr id="11272" name="Picture 5" descr="Logo for Coping Power">
            <a:extLst>
              <a:ext uri="{FF2B5EF4-FFF2-40B4-BE49-F238E27FC236}">
                <a16:creationId xmlns:a16="http://schemas.microsoft.com/office/drawing/2014/main" id="{8EAAFDD7-7513-321F-2EA6-E827343DE3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87294" y="212658"/>
            <a:ext cx="1942914" cy="1941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9" descr="Logo for R-City">
            <a:extLst>
              <a:ext uri="{FF2B5EF4-FFF2-40B4-BE49-F238E27FC236}">
                <a16:creationId xmlns:a16="http://schemas.microsoft.com/office/drawing/2014/main" id="{89498C27-6FF4-D45E-9992-06A992BFCC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11490" y="2798176"/>
            <a:ext cx="3247011" cy="1261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Content Placeholder 4" descr="Logo for Double Check Coaching">
            <a:extLst>
              <a:ext uri="{FF2B5EF4-FFF2-40B4-BE49-F238E27FC236}">
                <a16:creationId xmlns:a16="http://schemas.microsoft.com/office/drawing/2014/main" id="{BB126610-F6A4-AFAC-5329-11E42F8486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858" y="3357239"/>
            <a:ext cx="3944937" cy="1049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28B71EFF-2FEB-B3F9-BA09-FDFD8528C12E}"/>
              </a:ext>
            </a:extLst>
          </p:cNvPr>
          <p:cNvSpPr txBox="1"/>
          <p:nvPr/>
        </p:nvSpPr>
        <p:spPr>
          <a:xfrm>
            <a:off x="925643" y="4367303"/>
            <a:ext cx="5685182" cy="369332"/>
          </a:xfrm>
          <a:prstGeom prst="rect">
            <a:avLst/>
          </a:prstGeom>
          <a:noFill/>
        </p:spPr>
        <p:txBody>
          <a:bodyPr wrap="square">
            <a:spAutoFit/>
          </a:bodyPr>
          <a:lstStyle/>
          <a:p>
            <a:r>
              <a:rPr lang="en-US" dirty="0"/>
              <a:t>https://doublecheckcoaching.org/</a:t>
            </a:r>
          </a:p>
        </p:txBody>
      </p:sp>
      <p:pic>
        <p:nvPicPr>
          <p:cNvPr id="11276" name="Picture 4" descr="Logo for the National Center for Rural School Mental Health">
            <a:extLst>
              <a:ext uri="{FF2B5EF4-FFF2-40B4-BE49-F238E27FC236}">
                <a16:creationId xmlns:a16="http://schemas.microsoft.com/office/drawing/2014/main" id="{BED77304-17AD-0BE3-00F4-33355E78A8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32719" y="4917964"/>
            <a:ext cx="3608387"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5" name="TextBox 7">
            <a:extLst>
              <a:ext uri="{FF2B5EF4-FFF2-40B4-BE49-F238E27FC236}">
                <a16:creationId xmlns:a16="http://schemas.microsoft.com/office/drawing/2014/main" id="{9AC5F32F-734F-9BDD-1730-399949EAD16A}"/>
              </a:ext>
            </a:extLst>
          </p:cNvPr>
          <p:cNvSpPr txBox="1">
            <a:spLocks noChangeArrowheads="1"/>
          </p:cNvSpPr>
          <p:nvPr/>
        </p:nvSpPr>
        <p:spPr bwMode="auto">
          <a:xfrm>
            <a:off x="2038825" y="5648828"/>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entury Gothic" panose="020B0502020202020204" pitchFamily="34" charset="0"/>
              </a:defRPr>
            </a:lvl1pPr>
            <a:lvl2pPr marL="742950" indent="-285750">
              <a:spcBef>
                <a:spcPct val="20000"/>
              </a:spcBef>
              <a:buChar char="–"/>
              <a:defRPr sz="2800">
                <a:solidFill>
                  <a:schemeClr val="tx1"/>
                </a:solidFill>
                <a:latin typeface="Century Gothic" panose="020B0502020202020204" pitchFamily="34" charset="0"/>
              </a:defRPr>
            </a:lvl2pPr>
            <a:lvl3pPr marL="1143000" indent="-228600">
              <a:spcBef>
                <a:spcPct val="20000"/>
              </a:spcBef>
              <a:buChar char="•"/>
              <a:defRPr sz="2400">
                <a:solidFill>
                  <a:schemeClr val="tx1"/>
                </a:solidFill>
                <a:latin typeface="Century Gothic" panose="020B0502020202020204" pitchFamily="34" charset="0"/>
              </a:defRPr>
            </a:lvl3pPr>
            <a:lvl4pPr marL="1600200" indent="-228600">
              <a:spcBef>
                <a:spcPct val="20000"/>
              </a:spcBef>
              <a:buChar char="–"/>
              <a:defRPr sz="2000">
                <a:solidFill>
                  <a:schemeClr val="tx1"/>
                </a:solidFill>
                <a:latin typeface="Century Gothic" panose="020B0502020202020204" pitchFamily="34" charset="0"/>
              </a:defRPr>
            </a:lvl4pPr>
            <a:lvl5pPr marL="2057400" indent="-228600">
              <a:spcBef>
                <a:spcPct val="20000"/>
              </a:spcBef>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Char char="»"/>
              <a:defRPr sz="2000">
                <a:solidFill>
                  <a:schemeClr val="tx1"/>
                </a:solidFill>
                <a:latin typeface="Century Gothic" panose="020B0502020202020204" pitchFamily="34" charset="0"/>
              </a:defRPr>
            </a:lvl9pPr>
          </a:lstStyle>
          <a:p>
            <a:pPr>
              <a:spcBef>
                <a:spcPct val="0"/>
              </a:spcBef>
              <a:buFontTx/>
              <a:buNone/>
            </a:pPr>
            <a:r>
              <a:rPr lang="en-US" altLang="en-US" sz="1800" dirty="0">
                <a:latin typeface="Times New Roman" panose="02020603050405020304" pitchFamily="18" charset="0"/>
                <a:hlinkClick r:id="rId7"/>
              </a:rPr>
              <a:t>https://www.ruralsmh.com </a:t>
            </a:r>
            <a:endParaRPr lang="en-US" altLang="en-US" sz="1800" dirty="0">
              <a:latin typeface="Times New Roman" panose="02020603050405020304" pitchFamily="18" charset="0"/>
            </a:endParaRPr>
          </a:p>
        </p:txBody>
      </p:sp>
      <p:pic>
        <p:nvPicPr>
          <p:cNvPr id="4" name="Picture 3" descr="Logo for Evidence-Informed Mental health Prevention, Assessment, Collaboration, and Treatment in Middle Schools">
            <a:extLst>
              <a:ext uri="{FF2B5EF4-FFF2-40B4-BE49-F238E27FC236}">
                <a16:creationId xmlns:a16="http://schemas.microsoft.com/office/drawing/2014/main" id="{8166CBEC-2F47-5025-8C39-1BA62406B909}"/>
              </a:ext>
            </a:extLst>
          </p:cNvPr>
          <p:cNvPicPr>
            <a:picLocks noChangeAspect="1"/>
          </p:cNvPicPr>
          <p:nvPr/>
        </p:nvPicPr>
        <p:blipFill rotWithShape="1">
          <a:blip r:embed="rId8">
            <a:alphaModFix amt="20000"/>
          </a:blip>
          <a:srcRect l="5797" r="5797" b="11594"/>
          <a:stretch/>
        </p:blipFill>
        <p:spPr>
          <a:xfrm>
            <a:off x="5740193" y="4170104"/>
            <a:ext cx="4720549" cy="1833903"/>
          </a:xfrm>
          <a:prstGeom prst="rect">
            <a:avLst/>
          </a:prstGeom>
        </p:spPr>
      </p:pic>
      <p:sp>
        <p:nvSpPr>
          <p:cNvPr id="6" name="TextBox 5">
            <a:extLst>
              <a:ext uri="{FF2B5EF4-FFF2-40B4-BE49-F238E27FC236}">
                <a16:creationId xmlns:a16="http://schemas.microsoft.com/office/drawing/2014/main" id="{4E001A9A-57BD-DAEE-E184-8EECF33E9CBC}"/>
              </a:ext>
            </a:extLst>
          </p:cNvPr>
          <p:cNvSpPr txBox="1"/>
          <p:nvPr/>
        </p:nvSpPr>
        <p:spPr>
          <a:xfrm>
            <a:off x="5740193" y="4456299"/>
            <a:ext cx="4742594" cy="923330"/>
          </a:xfrm>
          <a:prstGeom prst="rect">
            <a:avLst/>
          </a:prstGeom>
          <a:noFill/>
        </p:spPr>
        <p:txBody>
          <a:bodyPr wrap="square">
            <a:spAutoFit/>
          </a:bodyPr>
          <a:lstStyle/>
          <a:p>
            <a:pPr algn="ctr"/>
            <a:r>
              <a:rPr lang="en-US" b="1" i="1" dirty="0">
                <a:latin typeface="Century Gothic" panose="020B0502020202020204" pitchFamily="34" charset="0"/>
                <a:ea typeface="Calibri" panose="020F0502020204030204" pitchFamily="34" charset="0"/>
                <a:cs typeface="Times New Roman" panose="02020603050405020304" pitchFamily="18" charset="0"/>
              </a:rPr>
              <a:t>E</a:t>
            </a:r>
            <a:r>
              <a:rPr lang="en-US" i="1" dirty="0">
                <a:latin typeface="Century Gothic" panose="020B0502020202020204" pitchFamily="34" charset="0"/>
                <a:ea typeface="Calibri" panose="020F0502020204030204" pitchFamily="34" charset="0"/>
                <a:cs typeface="Times New Roman" panose="02020603050405020304" pitchFamily="18" charset="0"/>
              </a:rPr>
              <a:t>vidence</a:t>
            </a:r>
            <a:r>
              <a:rPr lang="en-US" b="1" i="1" dirty="0">
                <a:latin typeface="Century Gothic" panose="020B0502020202020204" pitchFamily="34" charset="0"/>
                <a:ea typeface="Calibri" panose="020F0502020204030204" pitchFamily="34" charset="0"/>
                <a:cs typeface="Times New Roman" panose="02020603050405020304" pitchFamily="18" charset="0"/>
              </a:rPr>
              <a:t>-I</a:t>
            </a:r>
            <a:r>
              <a:rPr lang="en-US" i="1" dirty="0">
                <a:latin typeface="Century Gothic" panose="020B0502020202020204" pitchFamily="34" charset="0"/>
                <a:ea typeface="Calibri" panose="020F0502020204030204" pitchFamily="34" charset="0"/>
                <a:cs typeface="Times New Roman" panose="02020603050405020304" pitchFamily="18" charset="0"/>
              </a:rPr>
              <a:t>nformed </a:t>
            </a:r>
            <a:r>
              <a:rPr lang="en-US" b="1" i="1" dirty="0">
                <a:latin typeface="Century Gothic" panose="020B0502020202020204" pitchFamily="34" charset="0"/>
                <a:ea typeface="Calibri" panose="020F0502020204030204" pitchFamily="34" charset="0"/>
                <a:cs typeface="Times New Roman" panose="02020603050405020304" pitchFamily="18" charset="0"/>
              </a:rPr>
              <a:t>M</a:t>
            </a:r>
            <a:r>
              <a:rPr lang="en-US" i="1" dirty="0">
                <a:latin typeface="Century Gothic" panose="020B0502020202020204" pitchFamily="34" charset="0"/>
                <a:ea typeface="Calibri" panose="020F0502020204030204" pitchFamily="34" charset="0"/>
                <a:cs typeface="Times New Roman" panose="02020603050405020304" pitchFamily="18" charset="0"/>
              </a:rPr>
              <a:t>ental </a:t>
            </a:r>
            <a:r>
              <a:rPr lang="en-US" b="1" i="1" dirty="0">
                <a:latin typeface="Century Gothic" panose="020B0502020202020204" pitchFamily="34" charset="0"/>
                <a:ea typeface="Calibri" panose="020F0502020204030204" pitchFamily="34" charset="0"/>
                <a:cs typeface="Times New Roman" panose="02020603050405020304" pitchFamily="18" charset="0"/>
              </a:rPr>
              <a:t>h</a:t>
            </a:r>
            <a:r>
              <a:rPr lang="en-US" i="1" dirty="0">
                <a:latin typeface="Century Gothic" panose="020B0502020202020204" pitchFamily="34" charset="0"/>
                <a:ea typeface="Calibri" panose="020F0502020204030204" pitchFamily="34" charset="0"/>
                <a:cs typeface="Times New Roman" panose="02020603050405020304" pitchFamily="18" charset="0"/>
              </a:rPr>
              <a:t>ealth </a:t>
            </a:r>
            <a:r>
              <a:rPr lang="en-US" b="1" i="1" dirty="0">
                <a:latin typeface="Century Gothic" panose="020B0502020202020204" pitchFamily="34" charset="0"/>
                <a:ea typeface="Calibri" panose="020F0502020204030204" pitchFamily="34" charset="0"/>
                <a:cs typeface="Times New Roman" panose="02020603050405020304" pitchFamily="18" charset="0"/>
              </a:rPr>
              <a:t>P</a:t>
            </a:r>
            <a:r>
              <a:rPr lang="en-US" i="1" dirty="0">
                <a:latin typeface="Century Gothic" panose="020B0502020202020204" pitchFamily="34" charset="0"/>
                <a:ea typeface="Calibri" panose="020F0502020204030204" pitchFamily="34" charset="0"/>
                <a:cs typeface="Times New Roman" panose="02020603050405020304" pitchFamily="18" charset="0"/>
              </a:rPr>
              <a:t>revention,</a:t>
            </a:r>
            <a:r>
              <a:rPr lang="en-US" b="1" i="1" dirty="0">
                <a:latin typeface="Century Gothic" panose="020B0502020202020204" pitchFamily="34" charset="0"/>
                <a:ea typeface="Calibri" panose="020F0502020204030204" pitchFamily="34" charset="0"/>
                <a:cs typeface="Times New Roman" panose="02020603050405020304" pitchFamily="18" charset="0"/>
              </a:rPr>
              <a:t> A</a:t>
            </a:r>
            <a:r>
              <a:rPr lang="en-US" i="1" dirty="0">
                <a:latin typeface="Century Gothic" panose="020B0502020202020204" pitchFamily="34" charset="0"/>
                <a:ea typeface="Calibri" panose="020F0502020204030204" pitchFamily="34" charset="0"/>
                <a:cs typeface="Times New Roman" panose="02020603050405020304" pitchFamily="18" charset="0"/>
              </a:rPr>
              <a:t>ssessment, </a:t>
            </a:r>
            <a:r>
              <a:rPr lang="en-US" b="1" i="1" dirty="0">
                <a:latin typeface="Century Gothic" panose="020B0502020202020204" pitchFamily="34" charset="0"/>
                <a:ea typeface="Calibri" panose="020F0502020204030204" pitchFamily="34" charset="0"/>
                <a:cs typeface="Times New Roman" panose="02020603050405020304" pitchFamily="18" charset="0"/>
              </a:rPr>
              <a:t>C</a:t>
            </a:r>
            <a:r>
              <a:rPr lang="en-US" i="1" dirty="0">
                <a:latin typeface="Century Gothic" panose="020B0502020202020204" pitchFamily="34" charset="0"/>
                <a:ea typeface="Calibri" panose="020F0502020204030204" pitchFamily="34" charset="0"/>
                <a:cs typeface="Times New Roman" panose="02020603050405020304" pitchFamily="18" charset="0"/>
              </a:rPr>
              <a:t>ollaboration, &amp; </a:t>
            </a:r>
            <a:r>
              <a:rPr lang="en-US" b="1" i="1" dirty="0">
                <a:latin typeface="Century Gothic" panose="020B0502020202020204" pitchFamily="34" charset="0"/>
                <a:ea typeface="Calibri" panose="020F0502020204030204" pitchFamily="34" charset="0"/>
                <a:cs typeface="Times New Roman" panose="02020603050405020304" pitchFamily="18" charset="0"/>
              </a:rPr>
              <a:t>T</a:t>
            </a:r>
            <a:r>
              <a:rPr lang="en-US" i="1" dirty="0">
                <a:latin typeface="Century Gothic" panose="020B0502020202020204" pitchFamily="34" charset="0"/>
                <a:ea typeface="Calibri" panose="020F0502020204030204" pitchFamily="34" charset="0"/>
                <a:cs typeface="Times New Roman" panose="02020603050405020304" pitchFamily="18" charset="0"/>
              </a:rPr>
              <a:t>reatment in Middle </a:t>
            </a:r>
            <a:r>
              <a:rPr lang="en-US" b="1" i="1" dirty="0">
                <a:latin typeface="Century Gothic" panose="020B0502020202020204" pitchFamily="34" charset="0"/>
                <a:ea typeface="Calibri" panose="020F0502020204030204" pitchFamily="34" charset="0"/>
                <a:cs typeface="Times New Roman" panose="02020603050405020304" pitchFamily="18" charset="0"/>
              </a:rPr>
              <a:t>S</a:t>
            </a:r>
            <a:r>
              <a:rPr lang="en-US" i="1" dirty="0">
                <a:latin typeface="Century Gothic" panose="020B0502020202020204" pitchFamily="34" charset="0"/>
                <a:ea typeface="Calibri" panose="020F0502020204030204" pitchFamily="34" charset="0"/>
                <a:cs typeface="Times New Roman" panose="02020603050405020304" pitchFamily="18" charset="0"/>
              </a:rPr>
              <a:t>chools</a:t>
            </a:r>
            <a:r>
              <a:rPr lang="en-US" sz="800" dirty="0"/>
              <a:t> </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8DA61-C096-9A37-E970-80CC4E48A62E}"/>
              </a:ext>
            </a:extLst>
          </p:cNvPr>
          <p:cNvSpPr>
            <a:spLocks noGrp="1"/>
          </p:cNvSpPr>
          <p:nvPr>
            <p:ph type="title"/>
          </p:nvPr>
        </p:nvSpPr>
        <p:spPr>
          <a:xfrm>
            <a:off x="1097280" y="-968439"/>
            <a:ext cx="10058400" cy="968439"/>
          </a:xfrm>
        </p:spPr>
        <p:txBody>
          <a:bodyPr vert="horz" lIns="91440" tIns="45720" rIns="91440" bIns="45720" rtlCol="0" anchor="b">
            <a:normAutofit/>
          </a:bodyPr>
          <a:lstStyle/>
          <a:p>
            <a:r>
              <a:rPr lang="en-US" dirty="0"/>
              <a:t>Early Identification System (EIS)</a:t>
            </a:r>
          </a:p>
        </p:txBody>
      </p:sp>
      <p:pic>
        <p:nvPicPr>
          <p:cNvPr id="6" name="Picture 5" descr="Screenshot of the Early Identification System (EIS) Intervention Hub with the 7 risk areas: Attention and Academic Issues, Peer Relationship Problems, Externalizing Behaviors, Internalizing Behaviors, Emotional Dysregulation, School Disengagement, and Bullying Behaviors.">
            <a:extLst>
              <a:ext uri="{FF2B5EF4-FFF2-40B4-BE49-F238E27FC236}">
                <a16:creationId xmlns:a16="http://schemas.microsoft.com/office/drawing/2014/main" id="{F7C1A19B-C376-8F9C-26C2-1330C96464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8055"/>
            <a:ext cx="7728685" cy="6839519"/>
          </a:xfrm>
          <a:prstGeom prst="rect">
            <a:avLst/>
          </a:prstGeom>
        </p:spPr>
      </p:pic>
      <p:sp>
        <p:nvSpPr>
          <p:cNvPr id="3" name="Content Placeholder 2">
            <a:extLst>
              <a:ext uri="{FF2B5EF4-FFF2-40B4-BE49-F238E27FC236}">
                <a16:creationId xmlns:a16="http://schemas.microsoft.com/office/drawing/2014/main" id="{9E241D4B-7030-7C41-60CC-D7B232F8EA03}"/>
              </a:ext>
            </a:extLst>
          </p:cNvPr>
          <p:cNvSpPr>
            <a:spLocks noGrp="1"/>
          </p:cNvSpPr>
          <p:nvPr>
            <p:ph sz="half" idx="1"/>
          </p:nvPr>
        </p:nvSpPr>
        <p:spPr>
          <a:xfrm>
            <a:off x="8096432" y="1523597"/>
            <a:ext cx="3786808" cy="3155675"/>
          </a:xfrm>
        </p:spPr>
        <p:txBody>
          <a:bodyPr vert="horz" lIns="68580" tIns="34290" rIns="68580" bIns="34290" rtlCol="0">
            <a:normAutofit/>
          </a:bodyPr>
          <a:lstStyle/>
          <a:p>
            <a:pPr lvl="1"/>
            <a:r>
              <a:rPr lang="en-US" sz="1800" dirty="0"/>
              <a:t>The </a:t>
            </a:r>
            <a:r>
              <a:rPr lang="en-US" sz="1800" b="1" dirty="0"/>
              <a:t>EIS</a:t>
            </a:r>
            <a:r>
              <a:rPr lang="en-US" sz="1800" dirty="0"/>
              <a:t> is an online screener that helps schools screen students for mental or behavioral health needs </a:t>
            </a:r>
          </a:p>
          <a:p>
            <a:pPr lvl="1"/>
            <a:r>
              <a:rPr lang="en-US" sz="1800" dirty="0"/>
              <a:t>Validated instrument </a:t>
            </a:r>
          </a:p>
          <a:p>
            <a:pPr lvl="1"/>
            <a:r>
              <a:rPr lang="en-US" sz="1800" dirty="0"/>
              <a:t>Based on results, the EIS provides recommendations for evidence-based supports (Reinke et al., 2021)</a:t>
            </a:r>
          </a:p>
        </p:txBody>
      </p:sp>
      <p:sp>
        <p:nvSpPr>
          <p:cNvPr id="8" name="TextBox 7">
            <a:extLst>
              <a:ext uri="{FF2B5EF4-FFF2-40B4-BE49-F238E27FC236}">
                <a16:creationId xmlns:a16="http://schemas.microsoft.com/office/drawing/2014/main" id="{DB0D9E92-61E6-FB44-59CB-222B589857A3}"/>
              </a:ext>
            </a:extLst>
          </p:cNvPr>
          <p:cNvSpPr txBox="1"/>
          <p:nvPr/>
        </p:nvSpPr>
        <p:spPr>
          <a:xfrm>
            <a:off x="7010157" y="169682"/>
            <a:ext cx="4873083" cy="1077218"/>
          </a:xfrm>
          <a:prstGeom prst="rect">
            <a:avLst/>
          </a:prstGeom>
          <a:noFill/>
        </p:spPr>
        <p:txBody>
          <a:bodyPr wrap="square">
            <a:spAutoFit/>
          </a:bodyPr>
          <a:lstStyle/>
          <a:p>
            <a:pPr marL="0" marR="0" indent="228600" algn="just"/>
            <a:r>
              <a:rPr lang="en-US" sz="1600" u="sng" dirty="0">
                <a:effectLst/>
                <a:latin typeface="+mj-lt"/>
                <a:ea typeface="Calibri" panose="020F0502020204030204" pitchFamily="34" charset="0"/>
                <a:cs typeface="Times New Roman" panose="02020603050405020304" pitchFamily="18" charset="0"/>
              </a:rPr>
              <a:t>NIMH:</a:t>
            </a:r>
            <a:r>
              <a:rPr lang="en-US" sz="1600" dirty="0">
                <a:effectLst/>
                <a:latin typeface="+mj-lt"/>
                <a:ea typeface="Calibri" panose="020F0502020204030204" pitchFamily="34" charset="0"/>
                <a:cs typeface="Times New Roman" panose="02020603050405020304" pitchFamily="18" charset="0"/>
              </a:rPr>
              <a:t> </a:t>
            </a:r>
            <a:r>
              <a:rPr lang="en-US" sz="1600" u="sng" dirty="0">
                <a:solidFill>
                  <a:srgbClr val="0000FF"/>
                </a:solidFill>
                <a:effectLst/>
                <a:latin typeface="+mj-lt"/>
                <a:ea typeface="Calibri" panose="020F0502020204030204" pitchFamily="34" charset="0"/>
                <a:cs typeface="Times New Roman" panose="02020603050405020304" pitchFamily="18" charset="0"/>
                <a:hlinkClick r:id="rId3"/>
              </a:rPr>
              <a:t>1RF1MH132345-01 </a:t>
            </a:r>
            <a:r>
              <a:rPr lang="en-US" sz="1600" dirty="0">
                <a:effectLst/>
                <a:latin typeface="+mj-lt"/>
                <a:ea typeface="Calibri" panose="020F0502020204030204" pitchFamily="34" charset="0"/>
                <a:cs typeface="Times New Roman" panose="02020603050405020304" pitchFamily="18" charset="0"/>
              </a:rPr>
              <a:t> (PI: Mike Lyons)  	</a:t>
            </a:r>
            <a:endParaRPr lang="en-US" sz="1600" dirty="0">
              <a:latin typeface="+mj-lt"/>
              <a:ea typeface="Calibri" panose="020F0502020204030204" pitchFamily="34" charset="0"/>
              <a:cs typeface="Times New Roman" panose="02020603050405020304" pitchFamily="18" charset="0"/>
            </a:endParaRPr>
          </a:p>
          <a:p>
            <a:pPr marL="0" marR="0" indent="228600" algn="just"/>
            <a:r>
              <a:rPr lang="en-US" sz="1600" i="1" dirty="0">
                <a:effectLst/>
                <a:latin typeface="+mj-lt"/>
                <a:ea typeface="Times New Roman" panose="02020603050405020304" pitchFamily="18" charset="0"/>
              </a:rPr>
              <a:t>Evidence-Informed Mental health Prevention, Assessment, Collaboration, and Treatment in Middle Schools (E-IMPACTS)</a:t>
            </a:r>
            <a:r>
              <a:rPr lang="en-US" sz="1600" dirty="0">
                <a:effectLst/>
                <a:latin typeface="+mj-lt"/>
                <a:ea typeface="Times New Roman" panose="02020603050405020304" pitchFamily="18" charset="0"/>
              </a:rPr>
              <a:t> </a:t>
            </a:r>
            <a:endParaRPr lang="en-US" sz="1600" dirty="0">
              <a:latin typeface="+mj-lt"/>
            </a:endParaRPr>
          </a:p>
        </p:txBody>
      </p:sp>
      <p:pic>
        <p:nvPicPr>
          <p:cNvPr id="4" name="Picture 3" descr="Logo for the National Center for Rural School Mental Health">
            <a:extLst>
              <a:ext uri="{FF2B5EF4-FFF2-40B4-BE49-F238E27FC236}">
                <a16:creationId xmlns:a16="http://schemas.microsoft.com/office/drawing/2014/main" id="{46838EEE-625C-EAAD-65F7-44847076D8B3}"/>
              </a:ext>
            </a:extLst>
          </p:cNvPr>
          <p:cNvPicPr>
            <a:picLocks noChangeAspect="1"/>
          </p:cNvPicPr>
          <p:nvPr/>
        </p:nvPicPr>
        <p:blipFill>
          <a:blip r:embed="rId4"/>
          <a:stretch>
            <a:fillRect/>
          </a:stretch>
        </p:blipFill>
        <p:spPr>
          <a:xfrm>
            <a:off x="7728685" y="4802803"/>
            <a:ext cx="3786808" cy="785581"/>
          </a:xfrm>
          <a:prstGeom prst="rect">
            <a:avLst/>
          </a:prstGeom>
        </p:spPr>
      </p:pic>
    </p:spTree>
    <p:extLst>
      <p:ext uri="{BB962C8B-B14F-4D97-AF65-F5344CB8AC3E}">
        <p14:creationId xmlns:p14="http://schemas.microsoft.com/office/powerpoint/2010/main" val="1836305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EA1364-11CC-7468-683A-E0C4D2461A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023F64-8EE7-C1B7-E532-F4C9A2F6B03E}"/>
              </a:ext>
            </a:extLst>
          </p:cNvPr>
          <p:cNvSpPr>
            <a:spLocks noGrp="1"/>
          </p:cNvSpPr>
          <p:nvPr>
            <p:ph type="title"/>
          </p:nvPr>
        </p:nvSpPr>
        <p:spPr>
          <a:xfrm>
            <a:off x="825028" y="286605"/>
            <a:ext cx="10942098" cy="1027424"/>
          </a:xfrm>
        </p:spPr>
        <p:txBody>
          <a:bodyPr/>
          <a:lstStyle/>
          <a:p>
            <a:r>
              <a:rPr lang="en-US" dirty="0"/>
              <a:t>Big Ideas and Resources: Part 2</a:t>
            </a:r>
            <a:endParaRPr lang="en-US" dirty="0">
              <a:highlight>
                <a:srgbClr val="FFFF00"/>
              </a:highlight>
            </a:endParaRPr>
          </a:p>
        </p:txBody>
      </p:sp>
      <p:sp>
        <p:nvSpPr>
          <p:cNvPr id="5" name="Oval 4">
            <a:extLst>
              <a:ext uri="{FF2B5EF4-FFF2-40B4-BE49-F238E27FC236}">
                <a16:creationId xmlns:a16="http://schemas.microsoft.com/office/drawing/2014/main" id="{DB1933A8-DC14-2563-0959-D2B31A87AC57}"/>
              </a:ext>
              <a:ext uri="{C183D7F6-B498-43B3-948B-1728B52AA6E4}">
                <adec:decorative xmlns:adec="http://schemas.microsoft.com/office/drawing/2017/decorative" val="1"/>
              </a:ext>
            </a:extLst>
          </p:cNvPr>
          <p:cNvSpPr/>
          <p:nvPr/>
        </p:nvSpPr>
        <p:spPr>
          <a:xfrm>
            <a:off x="0" y="903824"/>
            <a:ext cx="825028" cy="820409"/>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400" dirty="0">
                <a:solidFill>
                  <a:srgbClr val="FFFFFF"/>
                </a:solidFill>
                <a:latin typeface="Calibri" panose="020F0502020204030204"/>
              </a:rPr>
              <a:t>3</a:t>
            </a:r>
            <a:endParaRPr lang="en-US" dirty="0">
              <a:solidFill>
                <a:srgbClr val="FFFFFF"/>
              </a:solidFill>
              <a:latin typeface="Calibri" panose="020F0502020204030204"/>
            </a:endParaRPr>
          </a:p>
        </p:txBody>
      </p:sp>
      <p:sp>
        <p:nvSpPr>
          <p:cNvPr id="3" name="Content Placeholder 2">
            <a:extLst>
              <a:ext uri="{FF2B5EF4-FFF2-40B4-BE49-F238E27FC236}">
                <a16:creationId xmlns:a16="http://schemas.microsoft.com/office/drawing/2014/main" id="{646F15C1-2FEE-397C-FB48-74970501D8BF}"/>
              </a:ext>
            </a:extLst>
          </p:cNvPr>
          <p:cNvSpPr>
            <a:spLocks noGrp="1"/>
          </p:cNvSpPr>
          <p:nvPr>
            <p:ph idx="1"/>
          </p:nvPr>
        </p:nvSpPr>
        <p:spPr>
          <a:xfrm>
            <a:off x="825028" y="1510746"/>
            <a:ext cx="10942099" cy="4358349"/>
          </a:xfrm>
        </p:spPr>
        <p:txBody>
          <a:bodyPr vert="horz" lIns="0" tIns="45720" rIns="0" bIns="45720" rtlCol="0" anchor="t">
            <a:normAutofit/>
          </a:bodyPr>
          <a:lstStyle/>
          <a:p>
            <a:pPr algn="ctr"/>
            <a:endParaRPr lang="en-US" sz="5400" dirty="0"/>
          </a:p>
          <a:p>
            <a:pPr marL="0" indent="0" algn="ctr">
              <a:buNone/>
            </a:pPr>
            <a:r>
              <a:rPr lang="en-US" sz="5400" dirty="0"/>
              <a:t>MTSS Can Help Us Address </a:t>
            </a:r>
            <a:endParaRPr lang="en-US" sz="5400" dirty="0">
              <a:ea typeface="Calibri"/>
              <a:cs typeface="Calibri"/>
            </a:endParaRPr>
          </a:p>
          <a:p>
            <a:pPr marL="0" indent="0" algn="ctr">
              <a:buNone/>
            </a:pPr>
            <a:r>
              <a:rPr lang="en-US" sz="5400" dirty="0"/>
              <a:t>Growing Workforce Concerns</a:t>
            </a:r>
          </a:p>
          <a:p>
            <a:endParaRPr lang="en-US" dirty="0"/>
          </a:p>
        </p:txBody>
      </p:sp>
    </p:spTree>
    <p:extLst>
      <p:ext uri="{BB962C8B-B14F-4D97-AF65-F5344CB8AC3E}">
        <p14:creationId xmlns:p14="http://schemas.microsoft.com/office/powerpoint/2010/main" val="16987484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EFA51-D5C1-E117-27B6-E016148EC81C}"/>
              </a:ext>
            </a:extLst>
          </p:cNvPr>
          <p:cNvSpPr>
            <a:spLocks noGrp="1"/>
          </p:cNvSpPr>
          <p:nvPr>
            <p:ph type="title"/>
          </p:nvPr>
        </p:nvSpPr>
        <p:spPr>
          <a:xfrm>
            <a:off x="443346" y="286605"/>
            <a:ext cx="8076186" cy="1027424"/>
          </a:xfrm>
        </p:spPr>
        <p:txBody>
          <a:bodyPr>
            <a:normAutofit fontScale="90000"/>
          </a:bodyPr>
          <a:lstStyle/>
          <a:p>
            <a:r>
              <a:rPr lang="en-US" dirty="0"/>
              <a:t>Connection Between Educator Well-being and Mental Health</a:t>
            </a:r>
          </a:p>
        </p:txBody>
      </p:sp>
      <p:pic>
        <p:nvPicPr>
          <p:cNvPr id="1026" name="Picture 2" descr="National Center on Safe Supportive Learning Envrionments logo">
            <a:extLst>
              <a:ext uri="{FF2B5EF4-FFF2-40B4-BE49-F238E27FC236}">
                <a16:creationId xmlns:a16="http://schemas.microsoft.com/office/drawing/2014/main" id="{1CA95FFC-9D9A-238A-7087-6F8BC4893E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9532" y="343106"/>
            <a:ext cx="3435475" cy="69396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Content Placeholder 10" descr="Diagram titled, &quot;Educator well-being influences how staff feel:&quot; with three branches. One branch is called &quot;day to day,&quot; a second branch is called &quot;about their ability to do their job&quot; and a third branch is called &quot;about their overall physical and mental health.">
            <a:extLst>
              <a:ext uri="{FF2B5EF4-FFF2-40B4-BE49-F238E27FC236}">
                <a16:creationId xmlns:a16="http://schemas.microsoft.com/office/drawing/2014/main" id="{027C4BAE-FAC3-02BE-2668-A82C70FE3FC3}"/>
              </a:ext>
            </a:extLst>
          </p:cNvPr>
          <p:cNvGraphicFramePr>
            <a:graphicFrameLocks noGrp="1"/>
          </p:cNvGraphicFramePr>
          <p:nvPr>
            <p:ph sz="half" idx="1"/>
            <p:extLst>
              <p:ext uri="{D42A27DB-BD31-4B8C-83A1-F6EECF244321}">
                <p14:modId xmlns:p14="http://schemas.microsoft.com/office/powerpoint/2010/main" val="199510548"/>
              </p:ext>
            </p:extLst>
          </p:nvPr>
        </p:nvGraphicFramePr>
        <p:xfrm>
          <a:off x="0" y="1225551"/>
          <a:ext cx="5550594" cy="43370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Content Placeholder 8">
            <a:extLst>
              <a:ext uri="{FF2B5EF4-FFF2-40B4-BE49-F238E27FC236}">
                <a16:creationId xmlns:a16="http://schemas.microsoft.com/office/drawing/2014/main" id="{AA056CBC-13B6-35C6-7E0D-2B465984828F}"/>
              </a:ext>
            </a:extLst>
          </p:cNvPr>
          <p:cNvSpPr>
            <a:spLocks noGrp="1"/>
          </p:cNvSpPr>
          <p:nvPr>
            <p:ph sz="half" idx="2"/>
          </p:nvPr>
        </p:nvSpPr>
        <p:spPr>
          <a:xfrm>
            <a:off x="5283200" y="1503947"/>
            <a:ext cx="6267140" cy="4115202"/>
          </a:xfrm>
        </p:spPr>
        <p:txBody>
          <a:bodyPr>
            <a:normAutofit fontScale="85000" lnSpcReduction="20000"/>
          </a:bodyPr>
          <a:lstStyle/>
          <a:p>
            <a:pPr marL="342900" indent="-342900">
              <a:buClr>
                <a:schemeClr val="accent3"/>
              </a:buClr>
              <a:buFont typeface="Wingdings" panose="05000000000000000000" pitchFamily="2" charset="2"/>
              <a:buChar char="§"/>
            </a:pPr>
            <a:r>
              <a:rPr lang="en-US" sz="3500" b="1" dirty="0">
                <a:solidFill>
                  <a:schemeClr val="accent2"/>
                </a:solidFill>
              </a:rPr>
              <a:t>Twice as many educators—compared to the general population of working </a:t>
            </a:r>
            <a:r>
              <a:rPr lang="en-US" sz="3600" b="1" dirty="0">
                <a:solidFill>
                  <a:schemeClr val="accent2"/>
                </a:solidFill>
              </a:rPr>
              <a:t>adults — </a:t>
            </a:r>
            <a:r>
              <a:rPr lang="en-US" dirty="0"/>
              <a:t>are likely to report experiencing job-related stress, are burnt out, and feel less resilient to cope with job-related stress (Steiner et al, 2022).</a:t>
            </a:r>
          </a:p>
          <a:p>
            <a:pPr marL="342900" indent="-342900">
              <a:buClr>
                <a:schemeClr val="accent3"/>
              </a:buClr>
              <a:buFont typeface="Wingdings" panose="05000000000000000000" pitchFamily="2" charset="2"/>
              <a:buChar char="§"/>
            </a:pPr>
            <a:r>
              <a:rPr lang="en-US" sz="3500" b="1" dirty="0">
                <a:solidFill>
                  <a:schemeClr val="accent2"/>
                </a:solidFill>
              </a:rPr>
              <a:t>27%</a:t>
            </a:r>
            <a:r>
              <a:rPr lang="en-US" dirty="0"/>
              <a:t> of educators reported symptoms of clinical depression (Center for Disease Control Foundation (CDC), 2021).</a:t>
            </a:r>
          </a:p>
          <a:p>
            <a:pPr marL="342900" indent="-342900">
              <a:buClr>
                <a:schemeClr val="accent3"/>
              </a:buClr>
              <a:buFont typeface="Wingdings" panose="05000000000000000000" pitchFamily="2" charset="2"/>
              <a:buChar char="§"/>
            </a:pPr>
            <a:r>
              <a:rPr lang="en-US" sz="3500" b="1" dirty="0">
                <a:solidFill>
                  <a:schemeClr val="accent2"/>
                </a:solidFill>
              </a:rPr>
              <a:t>37% </a:t>
            </a:r>
            <a:r>
              <a:rPr lang="en-US" dirty="0"/>
              <a:t>of educators reported symptoms of having anxiety (CDC, 2021).</a:t>
            </a:r>
          </a:p>
          <a:p>
            <a:endParaRPr lang="en-US" dirty="0"/>
          </a:p>
        </p:txBody>
      </p:sp>
      <p:sp>
        <p:nvSpPr>
          <p:cNvPr id="12" name="Text Placeholder 3">
            <a:extLst>
              <a:ext uri="{FF2B5EF4-FFF2-40B4-BE49-F238E27FC236}">
                <a16:creationId xmlns:a16="http://schemas.microsoft.com/office/drawing/2014/main" id="{7CB6D734-2571-CC13-035D-15EF55EFD57B}"/>
              </a:ext>
            </a:extLst>
          </p:cNvPr>
          <p:cNvSpPr txBox="1">
            <a:spLocks/>
          </p:cNvSpPr>
          <p:nvPr/>
        </p:nvSpPr>
        <p:spPr>
          <a:xfrm>
            <a:off x="5293112" y="5403853"/>
            <a:ext cx="6898888" cy="457192"/>
          </a:xfrm>
          <a:prstGeom prst="rect">
            <a:avLst/>
          </a:prstGeom>
          <a:ln>
            <a:noFill/>
          </a:ln>
        </p:spPr>
        <p:txBody>
          <a:bodyPr vert="horz" lIns="0" tIns="0" rIns="0" bIns="0" rtlCol="0" anchor="b" anchorCtr="0">
            <a:noAutofit/>
          </a:bodyPr>
          <a:lstStyle>
            <a:defPPr>
              <a:defRPr lang="en-US"/>
            </a:defPPr>
            <a:lvl1pPr marL="285750" indent="-285750">
              <a:spcAft>
                <a:spcPts val="600"/>
              </a:spcAft>
              <a:buClr>
                <a:schemeClr val="accent2"/>
              </a:buClr>
              <a:buSzPct val="100000"/>
              <a:buFont typeface="Apple Symbols" panose="02000000000000000000" pitchFamily="2" charset="-79"/>
              <a:buChar char="≫"/>
              <a:defRPr sz="1000" b="0" i="0" kern="0">
                <a:solidFill>
                  <a:schemeClr val="accent1"/>
                </a:solidFill>
                <a:latin typeface="Calibri" panose="020F0502020204030204" pitchFamily="34" charset="0"/>
                <a:cs typeface="Calibri" panose="020F0502020204030204" pitchFamily="34" charset="0"/>
              </a:defRPr>
            </a:lvl1pPr>
            <a:lvl2pPr marL="577850" indent="-254000">
              <a:spcAft>
                <a:spcPts val="600"/>
              </a:spcAft>
              <a:buClr>
                <a:schemeClr val="accent2"/>
              </a:buClr>
              <a:buFont typeface="System Font Regular"/>
              <a:buChar char="&gt;"/>
              <a:tabLst/>
              <a:defRPr sz="2200" b="0" i="0" kern="0">
                <a:solidFill>
                  <a:schemeClr val="accent1"/>
                </a:solidFill>
                <a:latin typeface="Calibri" panose="020F0502020204030204" pitchFamily="34" charset="0"/>
                <a:cs typeface="Calibri" panose="020F0502020204030204" pitchFamily="34" charset="0"/>
              </a:defRPr>
            </a:lvl2pPr>
            <a:lvl3pPr marL="863600" indent="-285750">
              <a:spcAft>
                <a:spcPts val="600"/>
              </a:spcAft>
              <a:buClr>
                <a:schemeClr val="accent2"/>
              </a:buClr>
              <a:buFont typeface="System Font Regular"/>
              <a:buChar char="●"/>
              <a:tabLst/>
              <a:defRPr sz="2000" b="0" i="0" kern="0">
                <a:solidFill>
                  <a:schemeClr val="accent1"/>
                </a:solidFill>
                <a:latin typeface="Calibri" panose="020F0502020204030204" pitchFamily="34" charset="0"/>
                <a:cs typeface="Calibri" panose="020F0502020204030204" pitchFamily="34" charset="0"/>
              </a:defRPr>
            </a:lvl3pPr>
            <a:lvl4pPr marL="1085850" indent="-222250">
              <a:spcAft>
                <a:spcPts val="600"/>
              </a:spcAft>
              <a:buClr>
                <a:schemeClr val="accent2"/>
              </a:buClr>
              <a:buFont typeface="Wingdings" pitchFamily="2" charset="2"/>
              <a:buChar char="§"/>
              <a:tabLst/>
              <a:defRPr b="0" i="0" kern="0">
                <a:solidFill>
                  <a:schemeClr val="accent1"/>
                </a:solidFill>
                <a:latin typeface="Calibri" panose="020F0502020204030204" pitchFamily="34" charset="0"/>
                <a:cs typeface="Calibri" panose="020F0502020204030204" pitchFamily="34" charset="0"/>
              </a:defRPr>
            </a:lvl4pPr>
            <a:lvl5pPr marL="1258888" indent="-173038">
              <a:spcAft>
                <a:spcPts val="600"/>
              </a:spcAft>
              <a:buClr>
                <a:schemeClr val="accent2"/>
              </a:buClr>
              <a:buFont typeface=".Lucida Grande UI Regular"/>
              <a:buChar char="▫"/>
              <a:tabLst/>
              <a:defRPr b="0" i="0" kern="0">
                <a:solidFill>
                  <a:schemeClr val="accent1"/>
                </a:solidFill>
                <a:latin typeface="Calibri" panose="020F0502020204030204" pitchFamily="34" charset="0"/>
                <a:cs typeface="Calibri" panose="020F0502020204030204" pitchFamily="34" charset="0"/>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0" indent="0">
              <a:lnSpc>
                <a:spcPct val="125000"/>
              </a:lnSpc>
              <a:buClrTx/>
              <a:buSzTx/>
              <a:buNone/>
            </a:pPr>
            <a:r>
              <a:rPr lang="en-US" sz="800" kern="1200" dirty="0">
                <a:solidFill>
                  <a:schemeClr val="tx1"/>
                </a:solidFill>
                <a:latin typeface="+mn-lt"/>
                <a:cs typeface="Calibri"/>
              </a:rPr>
              <a:t>Steiner, E.D., Doan, S., Woo, A., Gittens, A.D., Lawrence, R.A., </a:t>
            </a:r>
            <a:r>
              <a:rPr lang="en-US" sz="800" kern="1200" dirty="0" err="1">
                <a:solidFill>
                  <a:schemeClr val="tx1"/>
                </a:solidFill>
                <a:latin typeface="+mn-lt"/>
                <a:cs typeface="Calibri"/>
              </a:rPr>
              <a:t>Berdie</a:t>
            </a:r>
            <a:r>
              <a:rPr lang="en-US" sz="800" kern="1200" dirty="0">
                <a:solidFill>
                  <a:schemeClr val="tx1"/>
                </a:solidFill>
                <a:latin typeface="+mn-lt"/>
                <a:cs typeface="Calibri"/>
              </a:rPr>
              <a:t>, L., Wolfe, R.L., Greer, L., &amp; Schwartz, H.L. (2022). Restoring teacher and principal well-being Is an essential step for rebuilding schools: Findings from the State of the American Teacher and State of the American Principal Surveys. Santa Monica, CA: RAND Corporation.;  CDC Foundation (2021). Mental health impact of the COVID-10 pandemic on teachers and parents of K-12 students.</a:t>
            </a:r>
          </a:p>
        </p:txBody>
      </p:sp>
    </p:spTree>
    <p:extLst>
      <p:ext uri="{BB962C8B-B14F-4D97-AF65-F5344CB8AC3E}">
        <p14:creationId xmlns:p14="http://schemas.microsoft.com/office/powerpoint/2010/main" val="14154178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29FE7-5579-5F14-BA4E-26A7ADE73BCE}"/>
              </a:ext>
            </a:extLst>
          </p:cNvPr>
          <p:cNvSpPr>
            <a:spLocks noGrp="1"/>
          </p:cNvSpPr>
          <p:nvPr>
            <p:ph type="title"/>
          </p:nvPr>
        </p:nvSpPr>
        <p:spPr>
          <a:xfrm>
            <a:off x="411130" y="648629"/>
            <a:ext cx="7746752" cy="800101"/>
          </a:xfrm>
        </p:spPr>
        <p:txBody>
          <a:bodyPr>
            <a:normAutofit fontScale="90000"/>
          </a:bodyPr>
          <a:lstStyle/>
          <a:p>
            <a:r>
              <a:rPr lang="en-US" dirty="0"/>
              <a:t>Insights on Educator Well-being and Recruitment and Retention</a:t>
            </a:r>
          </a:p>
        </p:txBody>
      </p:sp>
      <p:sp>
        <p:nvSpPr>
          <p:cNvPr id="8" name="TextBox 7">
            <a:extLst>
              <a:ext uri="{FF2B5EF4-FFF2-40B4-BE49-F238E27FC236}">
                <a16:creationId xmlns:a16="http://schemas.microsoft.com/office/drawing/2014/main" id="{EBD4FA7B-6CF5-292E-356C-A603E73CB25F}"/>
              </a:ext>
            </a:extLst>
          </p:cNvPr>
          <p:cNvSpPr txBox="1"/>
          <p:nvPr/>
        </p:nvSpPr>
        <p:spPr>
          <a:xfrm>
            <a:off x="411130" y="1689049"/>
            <a:ext cx="5096124" cy="2923877"/>
          </a:xfrm>
          <a:prstGeom prst="rect">
            <a:avLst/>
          </a:prstGeom>
          <a:noFill/>
        </p:spPr>
        <p:txBody>
          <a:bodyPr wrap="square">
            <a:spAutoFit/>
          </a:bodyPr>
          <a:lstStyle/>
          <a:p>
            <a:pPr marL="0" marR="0">
              <a:spcBef>
                <a:spcPts val="0"/>
              </a:spcBef>
              <a:spcAft>
                <a:spcPts val="0"/>
              </a:spcAft>
            </a:pPr>
            <a:r>
              <a:rPr lang="en-US" sz="2800" b="1" i="1" dirty="0">
                <a:solidFill>
                  <a:schemeClr val="accent2"/>
                </a:solidFill>
                <a:effectLst/>
                <a:latin typeface="+mj-lt"/>
                <a:ea typeface="Aptos" panose="020B0004020202020204" pitchFamily="34" charset="0"/>
                <a:cs typeface="Calibri" panose="020F0502020204030204" pitchFamily="34" charset="0"/>
              </a:rPr>
              <a:t>Creating a positive school culture, in which educators feel valued and have a sense of well-being, is essential for attracting and retaining high-quality educators.</a:t>
            </a:r>
          </a:p>
          <a:p>
            <a:pPr marL="0" marR="0">
              <a:spcBef>
                <a:spcPts val="0"/>
              </a:spcBef>
              <a:spcAft>
                <a:spcPts val="0"/>
              </a:spcAft>
            </a:pPr>
            <a:endParaRPr lang="en-US" sz="2800" b="1" i="1" dirty="0">
              <a:solidFill>
                <a:schemeClr val="accent2"/>
              </a:solidFill>
              <a:latin typeface="+mj-lt"/>
              <a:ea typeface="Aptos" panose="020B0004020202020204" pitchFamily="34" charset="0"/>
              <a:cs typeface="Calibri" panose="020F0502020204030204" pitchFamily="34" charset="0"/>
            </a:endParaRPr>
          </a:p>
          <a:p>
            <a:pPr marL="0" marR="0">
              <a:spcBef>
                <a:spcPts val="0"/>
              </a:spcBef>
              <a:spcAft>
                <a:spcPts val="0"/>
              </a:spcAft>
            </a:pPr>
            <a:endParaRPr lang="en-US" sz="1600" b="1" dirty="0">
              <a:solidFill>
                <a:srgbClr val="000000"/>
              </a:solidFill>
              <a:latin typeface="+mj-lt"/>
              <a:ea typeface="Aptos" panose="020B000402020202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076066F6-5356-EC85-415D-6FCC03A84EE7}"/>
              </a:ext>
            </a:extLst>
          </p:cNvPr>
          <p:cNvSpPr txBox="1"/>
          <p:nvPr/>
        </p:nvSpPr>
        <p:spPr>
          <a:xfrm>
            <a:off x="201437" y="4552202"/>
            <a:ext cx="7407796" cy="1200329"/>
          </a:xfrm>
          <a:prstGeom prst="rect">
            <a:avLst/>
          </a:prstGeom>
          <a:noFill/>
        </p:spPr>
        <p:txBody>
          <a:bodyPr wrap="square">
            <a:spAutoFit/>
          </a:bodyPr>
          <a:lstStyle/>
          <a:p>
            <a:r>
              <a:rPr lang="en-US" altLang="en-US" dirty="0">
                <a:latin typeface="+mj-lt"/>
                <a:cs typeface="Times" panose="02020603050405020304" pitchFamily="18" charset="0"/>
              </a:rPr>
              <a:t>PBIS Tier 1 Staff Outcomes</a:t>
            </a:r>
          </a:p>
          <a:p>
            <a:pPr lvl="1"/>
            <a:r>
              <a:rPr lang="en-US" altLang="en-US" b="0" u="sng" dirty="0">
                <a:latin typeface="+mj-lt"/>
                <a:cs typeface="Times" panose="02020603050405020304" pitchFamily="18" charset="0"/>
              </a:rPr>
              <a:t>Improves</a:t>
            </a:r>
            <a:r>
              <a:rPr lang="en-US" altLang="en-US" b="0" dirty="0">
                <a:latin typeface="+mj-lt"/>
                <a:cs typeface="Times" panose="02020603050405020304" pitchFamily="18" charset="0"/>
              </a:rPr>
              <a:t> school climate, principal leadership, collegial relationships, </a:t>
            </a:r>
            <a:r>
              <a:rPr lang="en-US" altLang="en-US" dirty="0">
                <a:latin typeface="+mj-lt"/>
                <a:cs typeface="Times" panose="02020603050405020304" pitchFamily="18" charset="0"/>
              </a:rPr>
              <a:t>classroom conditions for learning, student engagement, </a:t>
            </a:r>
            <a:r>
              <a:rPr lang="en-US" altLang="en-US" b="0" dirty="0">
                <a:latin typeface="+mj-lt"/>
                <a:cs typeface="Times" panose="02020603050405020304" pitchFamily="18" charset="0"/>
              </a:rPr>
              <a:t>&amp; academic emphasis</a:t>
            </a:r>
          </a:p>
        </p:txBody>
      </p:sp>
      <p:graphicFrame>
        <p:nvGraphicFramePr>
          <p:cNvPr id="6" name="Content Placeholder 5" descr="Image of gears with the words Retention, equity, and staff wellbeing">
            <a:extLst>
              <a:ext uri="{FF2B5EF4-FFF2-40B4-BE49-F238E27FC236}">
                <a16:creationId xmlns:a16="http://schemas.microsoft.com/office/drawing/2014/main" id="{824047DC-2273-56EB-CC27-2273D6A05587}"/>
              </a:ext>
            </a:extLst>
          </p:cNvPr>
          <p:cNvGraphicFramePr>
            <a:graphicFrameLocks noGrp="1"/>
          </p:cNvGraphicFramePr>
          <p:nvPr>
            <p:ph idx="1"/>
            <p:extLst>
              <p:ext uri="{D42A27DB-BD31-4B8C-83A1-F6EECF244321}">
                <p14:modId xmlns:p14="http://schemas.microsoft.com/office/powerpoint/2010/main" val="3379646001"/>
              </p:ext>
            </p:extLst>
          </p:nvPr>
        </p:nvGraphicFramePr>
        <p:xfrm>
          <a:off x="1933056" y="321351"/>
          <a:ext cx="12716394" cy="5910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2" descr="National Center on Safe Supportive ...">
            <a:extLst>
              <a:ext uri="{FF2B5EF4-FFF2-40B4-BE49-F238E27FC236}">
                <a16:creationId xmlns:a16="http://schemas.microsoft.com/office/drawing/2014/main" id="{185CCAA9-9997-B504-1E62-AC1FFCE5E7F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96647" y="284351"/>
            <a:ext cx="2484223" cy="501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831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AF3B1-2B1C-7F16-4574-277CEF7F7180}"/>
              </a:ext>
            </a:extLst>
          </p:cNvPr>
          <p:cNvSpPr>
            <a:spLocks noGrp="1"/>
          </p:cNvSpPr>
          <p:nvPr>
            <p:ph type="title"/>
          </p:nvPr>
        </p:nvSpPr>
        <p:spPr/>
        <p:txBody>
          <a:bodyPr>
            <a:normAutofit/>
          </a:bodyPr>
          <a:lstStyle/>
          <a:p>
            <a:r>
              <a:rPr lang="en-US" dirty="0"/>
              <a:t>Teacher Outcomes Important to Consider</a:t>
            </a:r>
          </a:p>
        </p:txBody>
      </p:sp>
      <p:sp>
        <p:nvSpPr>
          <p:cNvPr id="3" name="Content Placeholder 2">
            <a:extLst>
              <a:ext uri="{FF2B5EF4-FFF2-40B4-BE49-F238E27FC236}">
                <a16:creationId xmlns:a16="http://schemas.microsoft.com/office/drawing/2014/main" id="{535C3A04-70B4-A33B-4F01-2FF2BC5E6E56}"/>
              </a:ext>
            </a:extLst>
          </p:cNvPr>
          <p:cNvSpPr>
            <a:spLocks noGrp="1"/>
          </p:cNvSpPr>
          <p:nvPr>
            <p:ph idx="1"/>
          </p:nvPr>
        </p:nvSpPr>
        <p:spPr>
          <a:xfrm>
            <a:off x="320683" y="1510746"/>
            <a:ext cx="11748654" cy="4588971"/>
          </a:xfrm>
        </p:spPr>
        <p:txBody>
          <a:bodyPr>
            <a:normAutofit lnSpcReduction="10000"/>
          </a:bodyPr>
          <a:lstStyle/>
          <a:p>
            <a:pPr>
              <a:buFont typeface="Arial" panose="020B0604020202020204" pitchFamily="34" charset="0"/>
              <a:buChar char="•"/>
            </a:pPr>
            <a:r>
              <a:rPr lang="en-US" dirty="0"/>
              <a:t> Interactions between Classroom Context and Outcomes for Students and Teachers</a:t>
            </a:r>
          </a:p>
          <a:p>
            <a:pPr lvl="1"/>
            <a:r>
              <a:rPr lang="en-US" dirty="0"/>
              <a:t>Good Behavior Game/My Teaching Pattern RCT for Early-Career Teachers: </a:t>
            </a:r>
          </a:p>
          <a:p>
            <a:pPr lvl="2"/>
            <a:r>
              <a:rPr lang="en-US" dirty="0"/>
              <a:t>Those teachers in classrooms which were more challenged had the most improvements – those effects persisted through COVID on outcomes like burnout and efficacy</a:t>
            </a:r>
            <a:r>
              <a:rPr lang="en-US" sz="600" dirty="0"/>
              <a:t> </a:t>
            </a:r>
            <a:r>
              <a:rPr lang="en-US" sz="1400" dirty="0"/>
              <a:t>(Tolan et al., 2020; Downer et al., 2024; Budavari et al., in press)</a:t>
            </a:r>
          </a:p>
          <a:p>
            <a:pPr lvl="1"/>
            <a:r>
              <a:rPr lang="en-US" dirty="0"/>
              <a:t>Interaction between classroom context and Double Check outcomes </a:t>
            </a:r>
            <a:r>
              <a:rPr lang="en-US" sz="1400" dirty="0"/>
              <a:t>(Debnam et al., 2024)</a:t>
            </a:r>
          </a:p>
          <a:p>
            <a:pPr>
              <a:buFont typeface="Arial" panose="020B0604020202020204" pitchFamily="34" charset="0"/>
              <a:buChar char="•"/>
            </a:pPr>
            <a:r>
              <a:rPr lang="en-US" sz="1900" dirty="0"/>
              <a:t> </a:t>
            </a:r>
            <a:r>
              <a:rPr lang="en-US" sz="3500" dirty="0"/>
              <a:t>Important Outcomes on for Teachers on Burnout, Efficacy, Wellbeing, and Organizational Health  </a:t>
            </a:r>
            <a:endParaRPr lang="en-US" sz="2800" dirty="0"/>
          </a:p>
          <a:p>
            <a:pPr lvl="1"/>
            <a:r>
              <a:rPr lang="en-US" sz="1700" dirty="0"/>
              <a:t>Double Check (Bradshaw et al., 2018, Debnam et al., 2024)</a:t>
            </a:r>
          </a:p>
          <a:p>
            <a:pPr lvl="1"/>
            <a:r>
              <a:rPr lang="en-US" sz="1700" dirty="0"/>
              <a:t>PATHS to PAX/GBG: Domitrovich, Bradshaw et al., 2016) </a:t>
            </a:r>
          </a:p>
          <a:p>
            <a:pPr lvl="1"/>
            <a:r>
              <a:rPr lang="en-US" sz="1700" dirty="0"/>
              <a:t>CARE Model: (Jennings et al. 2019)</a:t>
            </a:r>
          </a:p>
        </p:txBody>
      </p:sp>
    </p:spTree>
    <p:extLst>
      <p:ext uri="{BB962C8B-B14F-4D97-AF65-F5344CB8AC3E}">
        <p14:creationId xmlns:p14="http://schemas.microsoft.com/office/powerpoint/2010/main" val="2381953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BBCD3-428D-A248-9378-34CA0409AD63}"/>
              </a:ext>
            </a:extLst>
          </p:cNvPr>
          <p:cNvSpPr>
            <a:spLocks noGrp="1"/>
          </p:cNvSpPr>
          <p:nvPr>
            <p:ph type="title"/>
          </p:nvPr>
        </p:nvSpPr>
        <p:spPr>
          <a:xfrm>
            <a:off x="825028" y="286605"/>
            <a:ext cx="10942098" cy="1027424"/>
          </a:xfrm>
        </p:spPr>
        <p:txBody>
          <a:bodyPr/>
          <a:lstStyle/>
          <a:p>
            <a:r>
              <a:rPr lang="en-US" dirty="0"/>
              <a:t>Core Features</a:t>
            </a:r>
            <a:endParaRPr lang="en-US" dirty="0">
              <a:highlight>
                <a:srgbClr val="FFFF00"/>
              </a:highlight>
            </a:endParaRPr>
          </a:p>
        </p:txBody>
      </p:sp>
      <p:sp>
        <p:nvSpPr>
          <p:cNvPr id="5" name="Oval 4">
            <a:extLst>
              <a:ext uri="{FF2B5EF4-FFF2-40B4-BE49-F238E27FC236}">
                <a16:creationId xmlns:a16="http://schemas.microsoft.com/office/drawing/2014/main" id="{BF9B897F-E945-B92A-1871-FED9872A77D4}"/>
              </a:ext>
              <a:ext uri="{C183D7F6-B498-43B3-948B-1728B52AA6E4}">
                <adec:decorative xmlns:adec="http://schemas.microsoft.com/office/drawing/2017/decorative" val="1"/>
              </a:ext>
            </a:extLst>
          </p:cNvPr>
          <p:cNvSpPr/>
          <p:nvPr/>
        </p:nvSpPr>
        <p:spPr>
          <a:xfrm>
            <a:off x="0" y="903824"/>
            <a:ext cx="825028" cy="820409"/>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400" dirty="0">
                <a:solidFill>
                  <a:srgbClr val="FFFFFF"/>
                </a:solidFill>
                <a:latin typeface="Calibri" panose="020F0502020204030204"/>
              </a:rPr>
              <a:t>1</a:t>
            </a:r>
            <a:endParaRPr lang="en-US" dirty="0">
              <a:solidFill>
                <a:srgbClr val="FFFFFF"/>
              </a:solidFill>
              <a:latin typeface="Calibri" panose="020F0502020204030204"/>
            </a:endParaRPr>
          </a:p>
        </p:txBody>
      </p:sp>
      <p:sp>
        <p:nvSpPr>
          <p:cNvPr id="3" name="Content Placeholder 2">
            <a:extLst>
              <a:ext uri="{FF2B5EF4-FFF2-40B4-BE49-F238E27FC236}">
                <a16:creationId xmlns:a16="http://schemas.microsoft.com/office/drawing/2014/main" id="{21E26E70-6121-974D-852D-760B63CDB2A4}"/>
              </a:ext>
            </a:extLst>
          </p:cNvPr>
          <p:cNvSpPr>
            <a:spLocks noGrp="1"/>
          </p:cNvSpPr>
          <p:nvPr>
            <p:ph idx="1"/>
          </p:nvPr>
        </p:nvSpPr>
        <p:spPr>
          <a:xfrm>
            <a:off x="825028" y="1510746"/>
            <a:ext cx="10942099" cy="4358349"/>
          </a:xfrm>
        </p:spPr>
        <p:txBody>
          <a:bodyPr>
            <a:normAutofit/>
          </a:bodyPr>
          <a:lstStyle/>
          <a:p>
            <a:pPr marL="201168" lvl="1" indent="0" algn="ctr">
              <a:buNone/>
            </a:pPr>
            <a:endParaRPr lang="en-US" sz="5400" dirty="0">
              <a:solidFill>
                <a:schemeClr val="tx1"/>
              </a:solidFill>
            </a:endParaRPr>
          </a:p>
          <a:p>
            <a:pPr marL="201168" lvl="1" indent="0" algn="ctr">
              <a:buNone/>
            </a:pPr>
            <a:r>
              <a:rPr lang="en-US" sz="5400" dirty="0"/>
              <a:t>MTSS is Rooted in Implementation Science Practice</a:t>
            </a:r>
          </a:p>
          <a:p>
            <a:pPr algn="ctr"/>
            <a:r>
              <a:rPr lang="en-US" sz="2800" dirty="0"/>
              <a:t>“</a:t>
            </a:r>
            <a:r>
              <a:rPr lang="en-US" sz="2800" i="1" dirty="0">
                <a:effectLst/>
                <a:latin typeface="Times"/>
              </a:rPr>
              <a:t>We found guidance and materials from the National Implementation Research Network (NIRN;</a:t>
            </a:r>
            <a:r>
              <a:rPr lang="en-US" sz="2800" dirty="0">
                <a:latin typeface="Times"/>
              </a:rPr>
              <a:t> </a:t>
            </a:r>
            <a:r>
              <a:rPr lang="en-US" sz="2800" i="1" dirty="0" err="1">
                <a:effectLst/>
                <a:latin typeface="Times"/>
              </a:rPr>
              <a:t>Fixsen</a:t>
            </a:r>
            <a:r>
              <a:rPr lang="en-US" sz="2800" i="1" dirty="0">
                <a:effectLst/>
                <a:latin typeface="Times"/>
              </a:rPr>
              <a:t> et al., 2005) to be of special value for</a:t>
            </a:r>
            <a:r>
              <a:rPr lang="en-US" sz="2800" dirty="0">
                <a:latin typeface="Times"/>
              </a:rPr>
              <a:t> </a:t>
            </a:r>
            <a:r>
              <a:rPr lang="en-US" sz="2800" i="1" dirty="0">
                <a:effectLst/>
                <a:latin typeface="Times"/>
              </a:rPr>
              <a:t>development of our implementation model,” </a:t>
            </a:r>
            <a:r>
              <a:rPr lang="en-US" sz="2800" i="1" dirty="0" err="1">
                <a:effectLst/>
                <a:latin typeface="Times"/>
              </a:rPr>
              <a:t>Sugai</a:t>
            </a:r>
            <a:r>
              <a:rPr lang="en-US" sz="2800" i="1" dirty="0">
                <a:effectLst/>
                <a:latin typeface="Times"/>
              </a:rPr>
              <a:t> &amp; Horner, 2020. (See also Kincaid &amp; Horner, 2017; Horner, </a:t>
            </a:r>
            <a:r>
              <a:rPr lang="en-US" sz="2800" i="1" dirty="0" err="1">
                <a:effectLst/>
                <a:latin typeface="Times"/>
              </a:rPr>
              <a:t>Sugai</a:t>
            </a:r>
            <a:r>
              <a:rPr lang="en-US" sz="2800" i="1" dirty="0">
                <a:effectLst/>
                <a:latin typeface="Times"/>
              </a:rPr>
              <a:t>, &amp; </a:t>
            </a:r>
            <a:r>
              <a:rPr lang="en-US" sz="2800" i="1" dirty="0" err="1">
                <a:effectLst/>
                <a:latin typeface="Times"/>
              </a:rPr>
              <a:t>Fixsen</a:t>
            </a:r>
            <a:r>
              <a:rPr lang="en-US" sz="2800" i="1" dirty="0">
                <a:latin typeface="Times"/>
              </a:rPr>
              <a:t>, 2017)</a:t>
            </a:r>
            <a:endParaRPr lang="en-US" sz="2800" dirty="0">
              <a:effectLst/>
              <a:latin typeface="Times"/>
            </a:endParaRPr>
          </a:p>
        </p:txBody>
      </p:sp>
    </p:spTree>
    <p:extLst>
      <p:ext uri="{BB962C8B-B14F-4D97-AF65-F5344CB8AC3E}">
        <p14:creationId xmlns:p14="http://schemas.microsoft.com/office/powerpoint/2010/main" val="3603903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C4A52-8FFD-55C4-A303-C3267DE3F332}"/>
              </a:ext>
            </a:extLst>
          </p:cNvPr>
          <p:cNvSpPr>
            <a:spLocks noGrp="1"/>
          </p:cNvSpPr>
          <p:nvPr>
            <p:ph type="title"/>
          </p:nvPr>
        </p:nvSpPr>
        <p:spPr/>
        <p:txBody>
          <a:bodyPr>
            <a:normAutofit/>
          </a:bodyPr>
          <a:lstStyle/>
          <a:p>
            <a:r>
              <a:rPr lang="en-US" dirty="0"/>
              <a:t>Big Ideas and Key Takeaways</a:t>
            </a:r>
          </a:p>
        </p:txBody>
      </p:sp>
      <p:sp>
        <p:nvSpPr>
          <p:cNvPr id="3" name="Content Placeholder 2">
            <a:extLst>
              <a:ext uri="{FF2B5EF4-FFF2-40B4-BE49-F238E27FC236}">
                <a16:creationId xmlns:a16="http://schemas.microsoft.com/office/drawing/2014/main" id="{0AE2E727-668E-6A11-5F06-74D4E3FE79A0}"/>
              </a:ext>
            </a:extLst>
          </p:cNvPr>
          <p:cNvSpPr>
            <a:spLocks noGrp="1"/>
          </p:cNvSpPr>
          <p:nvPr>
            <p:ph idx="1"/>
          </p:nvPr>
        </p:nvSpPr>
        <p:spPr>
          <a:xfrm>
            <a:off x="276076" y="1565109"/>
            <a:ext cx="11915923" cy="4413659"/>
          </a:xfrm>
        </p:spPr>
        <p:txBody>
          <a:bodyPr>
            <a:noAutofit/>
          </a:bodyPr>
          <a:lstStyle/>
          <a:p>
            <a:pPr>
              <a:lnSpc>
                <a:spcPct val="100000"/>
              </a:lnSpc>
              <a:buFont typeface="Arial" panose="020B0604020202020204" pitchFamily="34" charset="0"/>
              <a:buChar char="•"/>
            </a:pPr>
            <a:r>
              <a:rPr lang="en-US" sz="2300" b="0" dirty="0"/>
              <a:t>MTSS is rooted in implementation science practice</a:t>
            </a:r>
          </a:p>
          <a:p>
            <a:pPr lvl="1">
              <a:lnSpc>
                <a:spcPct val="100000"/>
              </a:lnSpc>
            </a:pPr>
            <a:r>
              <a:rPr lang="en-US" sz="2300" dirty="0"/>
              <a:t>Systems c</a:t>
            </a:r>
            <a:r>
              <a:rPr lang="en-US" sz="2300" b="0" dirty="0"/>
              <a:t>oaching as an implementation driver and strategy to facilitate systems alignment</a:t>
            </a:r>
            <a:endParaRPr lang="en-US" sz="2300" dirty="0"/>
          </a:p>
          <a:p>
            <a:pPr>
              <a:lnSpc>
                <a:spcPct val="100000"/>
              </a:lnSpc>
              <a:buFont typeface="Arial" panose="020B0604020202020204" pitchFamily="34" charset="0"/>
              <a:buChar char="•"/>
            </a:pPr>
            <a:r>
              <a:rPr lang="en-US" sz="2300" b="0" dirty="0"/>
              <a:t>Systems alignment facilitates the prevention of EBP abandonment</a:t>
            </a:r>
          </a:p>
          <a:p>
            <a:pPr lvl="2">
              <a:lnSpc>
                <a:spcPct val="100000"/>
              </a:lnSpc>
            </a:pPr>
            <a:r>
              <a:rPr lang="en-US" sz="2300" dirty="0"/>
              <a:t>Explore and enhance de-implementation to improve implementation</a:t>
            </a:r>
          </a:p>
          <a:p>
            <a:pPr>
              <a:lnSpc>
                <a:spcPct val="100000"/>
              </a:lnSpc>
              <a:buFont typeface="Arial" panose="020B0604020202020204" pitchFamily="34" charset="0"/>
              <a:buChar char="•"/>
            </a:pPr>
            <a:r>
              <a:rPr lang="en-US" sz="2300" b="0" dirty="0"/>
              <a:t> MTSS has the potential to optimize implementation of other EBPs</a:t>
            </a:r>
          </a:p>
          <a:p>
            <a:pPr lvl="1">
              <a:lnSpc>
                <a:spcPct val="100000"/>
              </a:lnSpc>
            </a:pPr>
            <a:r>
              <a:rPr lang="en-US" sz="2300" b="0" dirty="0"/>
              <a:t>Helps school implement other programs and practices better</a:t>
            </a:r>
          </a:p>
          <a:p>
            <a:pPr>
              <a:lnSpc>
                <a:spcPct val="100000"/>
              </a:lnSpc>
              <a:buFont typeface="Arial" panose="020B0604020202020204" pitchFamily="34" charset="0"/>
              <a:buChar char="•"/>
            </a:pPr>
            <a:r>
              <a:rPr lang="en-US" sz="2300" b="0" dirty="0"/>
              <a:t> MTSS can help us address growing workforce needs, and improve organizational health and wellness</a:t>
            </a:r>
          </a:p>
          <a:p>
            <a:pPr lvl="1">
              <a:lnSpc>
                <a:spcPct val="100000"/>
              </a:lnSpc>
            </a:pPr>
            <a:r>
              <a:rPr lang="en-US" sz="2300" b="0" dirty="0"/>
              <a:t>Improved the working conditions and supporting educators will be critical for increasing academic performance and implementation of high fidelity </a:t>
            </a:r>
            <a:r>
              <a:rPr lang="en-US" sz="2300" dirty="0"/>
              <a:t>social and behavioral </a:t>
            </a:r>
            <a:r>
              <a:rPr lang="en-US" sz="2300" b="0" dirty="0"/>
              <a:t>programming</a:t>
            </a:r>
          </a:p>
        </p:txBody>
      </p:sp>
    </p:spTree>
    <p:extLst>
      <p:ext uri="{BB962C8B-B14F-4D97-AF65-F5344CB8AC3E}">
        <p14:creationId xmlns:p14="http://schemas.microsoft.com/office/powerpoint/2010/main" val="1045344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31F50-36D1-E356-34AD-545DB025616C}"/>
              </a:ext>
            </a:extLst>
          </p:cNvPr>
          <p:cNvSpPr>
            <a:spLocks noGrp="1"/>
          </p:cNvSpPr>
          <p:nvPr>
            <p:ph type="title"/>
          </p:nvPr>
        </p:nvSpPr>
        <p:spPr>
          <a:xfrm>
            <a:off x="1036319" y="5101424"/>
            <a:ext cx="10119360" cy="822960"/>
          </a:xfrm>
        </p:spPr>
        <p:txBody>
          <a:bodyPr/>
          <a:lstStyle/>
          <a:p>
            <a:pPr algn="ctr"/>
            <a:r>
              <a:rPr lang="en-US" sz="6000" b="1" dirty="0"/>
              <a:t>Resources &amp; References</a:t>
            </a:r>
          </a:p>
        </p:txBody>
      </p:sp>
      <p:grpSp>
        <p:nvGrpSpPr>
          <p:cNvPr id="12" name="Group 11">
            <a:extLst>
              <a:ext uri="{FF2B5EF4-FFF2-40B4-BE49-F238E27FC236}">
                <a16:creationId xmlns:a16="http://schemas.microsoft.com/office/drawing/2014/main" id="{1B95B680-AF3B-2E40-E771-CE960D9560E9}"/>
              </a:ext>
              <a:ext uri="{C183D7F6-B498-43B3-948B-1728B52AA6E4}">
                <adec:decorative xmlns:adec="http://schemas.microsoft.com/office/drawing/2017/decorative" val="1"/>
              </a:ext>
            </a:extLst>
          </p:cNvPr>
          <p:cNvGrpSpPr/>
          <p:nvPr/>
        </p:nvGrpSpPr>
        <p:grpSpPr>
          <a:xfrm>
            <a:off x="0" y="3509135"/>
            <a:ext cx="2437736" cy="2544456"/>
            <a:chOff x="0" y="3522387"/>
            <a:chExt cx="2437736" cy="2544456"/>
          </a:xfrm>
        </p:grpSpPr>
        <p:pic>
          <p:nvPicPr>
            <p:cNvPr id="10" name="Graphic 9" descr="Takeaway with solid fill">
              <a:extLst>
                <a:ext uri="{FF2B5EF4-FFF2-40B4-BE49-F238E27FC236}">
                  <a16:creationId xmlns:a16="http://schemas.microsoft.com/office/drawing/2014/main" id="{480D24F4-B4B3-36C6-E1EE-EB420F5E0A3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3629107"/>
              <a:ext cx="2437736" cy="2437736"/>
            </a:xfrm>
            <a:prstGeom prst="rect">
              <a:avLst/>
            </a:prstGeom>
          </p:spPr>
        </p:pic>
        <p:sp>
          <p:nvSpPr>
            <p:cNvPr id="11" name="Parallelogram 10">
              <a:extLst>
                <a:ext uri="{FF2B5EF4-FFF2-40B4-BE49-F238E27FC236}">
                  <a16:creationId xmlns:a16="http://schemas.microsoft.com/office/drawing/2014/main" id="{A04C6992-AB36-C8CF-6F1B-6EC996DE9B58}"/>
                </a:ext>
                <a:ext uri="{C183D7F6-B498-43B3-948B-1728B52AA6E4}">
                  <adec:decorative xmlns:adec="http://schemas.microsoft.com/office/drawing/2017/decorative" val="1"/>
                </a:ext>
              </a:extLst>
            </p:cNvPr>
            <p:cNvSpPr/>
            <p:nvPr/>
          </p:nvSpPr>
          <p:spPr>
            <a:xfrm rot="1799573">
              <a:off x="62473" y="3522387"/>
              <a:ext cx="974911" cy="1010396"/>
            </a:xfrm>
            <a:prstGeom prst="parallelogram">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C02DD4AC-5622-D0A6-238B-451E464FAA36}"/>
              </a:ext>
            </a:extLst>
          </p:cNvPr>
          <p:cNvSpPr txBox="1"/>
          <p:nvPr/>
        </p:nvSpPr>
        <p:spPr>
          <a:xfrm>
            <a:off x="316523" y="164123"/>
            <a:ext cx="11450603" cy="4524315"/>
          </a:xfrm>
          <a:prstGeom prst="rect">
            <a:avLst/>
          </a:prstGeom>
          <a:noFill/>
        </p:spPr>
        <p:txBody>
          <a:bodyPr wrap="square" rtlCol="0">
            <a:spAutoFit/>
          </a:bodyPr>
          <a:lstStyle/>
          <a:p>
            <a:pPr marL="342900" indent="-342900">
              <a:buFont typeface="Arial" panose="020B0604020202020204" pitchFamily="34" charset="0"/>
              <a:buChar char="•"/>
            </a:pPr>
            <a:r>
              <a:rPr lang="en-US" dirty="0">
                <a:solidFill>
                  <a:srgbClr val="515254"/>
                </a:solidFill>
                <a:latin typeface="+mj-lt"/>
              </a:rPr>
              <a:t>Implementation Science Research Learning Modules </a:t>
            </a:r>
            <a:r>
              <a:rPr lang="en-US" dirty="0">
                <a:solidFill>
                  <a:srgbClr val="515254"/>
                </a:solidFill>
                <a:latin typeface="+mj-lt"/>
                <a:hlinkClick r:id="rId4">
                  <a:extLst>
                    <a:ext uri="{A12FA001-AC4F-418D-AE19-62706E023703}">
                      <ahyp:hlinkClr xmlns:ahyp="http://schemas.microsoft.com/office/drawing/2018/hyperlinkcolor" val="tx"/>
                    </a:ext>
                  </a:extLst>
                </a:hlinkClick>
              </a:rPr>
              <a:t>https://smartcenter.uw.edu/programs-services/riise/</a:t>
            </a:r>
            <a:endParaRPr lang="en-US" dirty="0">
              <a:solidFill>
                <a:srgbClr val="515254"/>
              </a:solidFill>
              <a:latin typeface="+mj-lt"/>
            </a:endParaRPr>
          </a:p>
          <a:p>
            <a:pPr marL="342900" indent="-342900">
              <a:buFont typeface="Arial" panose="020B0604020202020204" pitchFamily="34" charset="0"/>
              <a:buChar char="•"/>
            </a:pPr>
            <a:r>
              <a:rPr kumimoji="0" lang="en-US" i="0" u="none" strike="noStrike" kern="1200" cap="none" spc="0" normalizeH="0" baseline="0" noProof="0" dirty="0">
                <a:ln>
                  <a:noFill/>
                </a:ln>
                <a:solidFill>
                  <a:srgbClr val="515254"/>
                </a:solidFill>
                <a:effectLst/>
                <a:uLnTx/>
                <a:uFillTx/>
                <a:latin typeface="+mj-lt"/>
              </a:rPr>
              <a:t>National Center on Safe Supportive Learning Environments (NCSSLE) </a:t>
            </a:r>
            <a:r>
              <a:rPr lang="en-US" b="1" dirty="0">
                <a:solidFill>
                  <a:srgbClr val="515254"/>
                </a:solidFill>
                <a:latin typeface="+mj-lt"/>
                <a:hlinkClick r:id="rId5">
                  <a:extLst>
                    <a:ext uri="{A12FA001-AC4F-418D-AE19-62706E023703}">
                      <ahyp:hlinkClr xmlns:ahyp="http://schemas.microsoft.com/office/drawing/2018/hyperlinkcolor" val="tx"/>
                    </a:ext>
                  </a:extLst>
                </a:hlinkClick>
              </a:rPr>
              <a:t>https://safesupportivelearning.ed.gov</a:t>
            </a:r>
            <a:endParaRPr lang="en-US" b="1" dirty="0">
              <a:solidFill>
                <a:srgbClr val="515254"/>
              </a:solidFill>
              <a:latin typeface="+mj-lt"/>
            </a:endParaRPr>
          </a:p>
          <a:p>
            <a:pPr marL="800100" lvl="1" indent="-342900">
              <a:buFont typeface="Arial" panose="020B0604020202020204" pitchFamily="34" charset="0"/>
              <a:buChar char="•"/>
            </a:pPr>
            <a:r>
              <a:rPr lang="en-US" dirty="0">
                <a:solidFill>
                  <a:srgbClr val="515254"/>
                </a:solidFill>
                <a:latin typeface="+mj-lt"/>
              </a:rPr>
              <a:t>NCSSLE Working Well Resource Directory</a:t>
            </a:r>
            <a:r>
              <a:rPr lang="en-US" b="1" dirty="0">
                <a:solidFill>
                  <a:srgbClr val="515254"/>
                </a:solidFill>
                <a:latin typeface="+mj-lt"/>
              </a:rPr>
              <a:t> </a:t>
            </a:r>
            <a:endParaRPr lang="en-US" b="1" dirty="0">
              <a:solidFill>
                <a:schemeClr val="tx1"/>
              </a:solidFill>
              <a:latin typeface="+mj-lt"/>
            </a:endParaRPr>
          </a:p>
          <a:p>
            <a:pPr marL="342900" indent="-342900">
              <a:buFont typeface="Arial" panose="020B0604020202020204" pitchFamily="34" charset="0"/>
              <a:buChar char="•"/>
            </a:pPr>
            <a:r>
              <a:rPr lang="en-US" sz="1800" dirty="0">
                <a:solidFill>
                  <a:schemeClr val="tx1"/>
                </a:solidFill>
                <a:effectLst/>
                <a:latin typeface="+mj-lt"/>
                <a:ea typeface="Times New Roman" panose="02020603050405020304" pitchFamily="18" charset="0"/>
              </a:rPr>
              <a:t>Bradshaw, C.P., </a:t>
            </a:r>
            <a:r>
              <a:rPr lang="en-US" sz="1800" dirty="0" err="1">
                <a:solidFill>
                  <a:schemeClr val="tx1"/>
                </a:solidFill>
                <a:effectLst/>
                <a:latin typeface="+mj-lt"/>
                <a:ea typeface="Times New Roman" panose="02020603050405020304" pitchFamily="18" charset="0"/>
              </a:rPr>
              <a:t>Budavari</a:t>
            </a:r>
            <a:r>
              <a:rPr lang="en-US" sz="1800" dirty="0">
                <a:solidFill>
                  <a:schemeClr val="tx1"/>
                </a:solidFill>
                <a:effectLst/>
                <a:latin typeface="+mj-lt"/>
                <a:ea typeface="Times New Roman" panose="02020603050405020304" pitchFamily="18" charset="0"/>
              </a:rPr>
              <a:t>, A.C., Nguyen, A., Henderson Smith, L., </a:t>
            </a:r>
            <a:r>
              <a:rPr lang="en-US" sz="1800" dirty="0" err="1">
                <a:solidFill>
                  <a:schemeClr val="tx1"/>
                </a:solidFill>
                <a:effectLst/>
                <a:latin typeface="+mj-lt"/>
                <a:ea typeface="Times New Roman" panose="02020603050405020304" pitchFamily="18" charset="0"/>
              </a:rPr>
              <a:t>Beahm</a:t>
            </a:r>
            <a:r>
              <a:rPr lang="en-US" sz="1800" dirty="0">
                <a:solidFill>
                  <a:schemeClr val="tx1"/>
                </a:solidFill>
                <a:effectLst/>
                <a:latin typeface="+mj-lt"/>
                <a:ea typeface="Times New Roman" panose="02020603050405020304" pitchFamily="18" charset="0"/>
              </a:rPr>
              <a:t>, L., Pandey, T., &amp; Pas, E.T. (2024). Integrating social and emotional learning and multi-tiered systems of support for behavior: A strategy for optimizing implementation and scale-up of SEL programming. </a:t>
            </a:r>
            <a:r>
              <a:rPr lang="en-US" sz="1800" i="1" dirty="0">
                <a:solidFill>
                  <a:schemeClr val="tx1"/>
                </a:solidFill>
                <a:effectLst/>
                <a:latin typeface="+mj-lt"/>
                <a:ea typeface="Times New Roman" panose="02020603050405020304" pitchFamily="18" charset="0"/>
              </a:rPr>
              <a:t>Handbook of Social and Emotional Learning (2</a:t>
            </a:r>
            <a:r>
              <a:rPr lang="en-US" sz="1800" i="1" baseline="30000" dirty="0">
                <a:solidFill>
                  <a:schemeClr val="tx1"/>
                </a:solidFill>
                <a:effectLst/>
                <a:latin typeface="+mj-lt"/>
                <a:ea typeface="Times New Roman" panose="02020603050405020304" pitchFamily="18" charset="0"/>
              </a:rPr>
              <a:t>nd</a:t>
            </a:r>
            <a:r>
              <a:rPr lang="en-US" sz="1800" i="1" dirty="0">
                <a:solidFill>
                  <a:schemeClr val="tx1"/>
                </a:solidFill>
                <a:effectLst/>
                <a:latin typeface="+mj-lt"/>
                <a:ea typeface="Times New Roman" panose="02020603050405020304" pitchFamily="18" charset="0"/>
              </a:rPr>
              <a:t> Ed.): </a:t>
            </a:r>
            <a:r>
              <a:rPr lang="en-US" sz="1800" dirty="0">
                <a:solidFill>
                  <a:schemeClr val="tx1"/>
                </a:solidFill>
                <a:effectLst/>
                <a:latin typeface="+mj-lt"/>
                <a:ea typeface="Times New Roman" panose="02020603050405020304" pitchFamily="18" charset="0"/>
              </a:rPr>
              <a:t>Guilford Press.</a:t>
            </a:r>
            <a:r>
              <a:rPr lang="en-US" sz="1800" i="1" dirty="0">
                <a:solidFill>
                  <a:schemeClr val="tx1"/>
                </a:solidFill>
                <a:effectLst/>
                <a:latin typeface="+mj-lt"/>
                <a:ea typeface="Times New Roman" panose="02020603050405020304" pitchFamily="18" charset="0"/>
              </a:rPr>
              <a:t> </a:t>
            </a:r>
          </a:p>
          <a:p>
            <a:pPr marL="342900" indent="-342900">
              <a:buFont typeface="Arial" panose="020B0604020202020204" pitchFamily="34" charset="0"/>
              <a:buChar char="•"/>
            </a:pPr>
            <a:r>
              <a:rPr lang="en-US" sz="1800" dirty="0">
                <a:solidFill>
                  <a:schemeClr val="tx1"/>
                </a:solidFill>
                <a:effectLst/>
                <a:latin typeface="+mj-lt"/>
                <a:ea typeface="Times New Roman" panose="02020603050405020304" pitchFamily="18" charset="0"/>
                <a:cs typeface="Times New Roman" panose="02020603050405020304" pitchFamily="18" charset="0"/>
              </a:rPr>
              <a:t>Bradshaw, C.P. (2023). Leveraging implementation science to improve the scale-up of school mental health programming. In S. Evans, J.  Owens, C.P. Bradshaw, &amp; M.D. </a:t>
            </a:r>
            <a:r>
              <a:rPr lang="en-US" sz="1800" dirty="0" err="1">
                <a:solidFill>
                  <a:schemeClr val="tx1"/>
                </a:solidFill>
                <a:effectLst/>
                <a:latin typeface="+mj-lt"/>
                <a:ea typeface="Times New Roman" panose="02020603050405020304" pitchFamily="18" charset="0"/>
                <a:cs typeface="Times New Roman" panose="02020603050405020304" pitchFamily="18" charset="0"/>
              </a:rPr>
              <a:t>Weist</a:t>
            </a:r>
            <a:r>
              <a:rPr lang="en-US" sz="1800" dirty="0">
                <a:solidFill>
                  <a:schemeClr val="tx1"/>
                </a:solidFill>
                <a:effectLst/>
                <a:latin typeface="+mj-lt"/>
                <a:ea typeface="Times New Roman" panose="02020603050405020304" pitchFamily="18" charset="0"/>
                <a:cs typeface="Times New Roman" panose="02020603050405020304" pitchFamily="18" charset="0"/>
              </a:rPr>
              <a:t> (Eds.). </a:t>
            </a:r>
            <a:r>
              <a:rPr lang="en-US" sz="1800" i="1" dirty="0">
                <a:solidFill>
                  <a:schemeClr val="tx1"/>
                </a:solidFill>
                <a:effectLst/>
                <a:latin typeface="+mj-lt"/>
                <a:ea typeface="Times New Roman" panose="02020603050405020304" pitchFamily="18" charset="0"/>
                <a:cs typeface="Times New Roman" panose="02020603050405020304" pitchFamily="18" charset="0"/>
              </a:rPr>
              <a:t>Handbook of School Mental Health: Innovations in Science and Practice (third edition).</a:t>
            </a:r>
            <a:r>
              <a:rPr lang="en-US" sz="1800" dirty="0">
                <a:solidFill>
                  <a:schemeClr val="tx1"/>
                </a:solidFill>
                <a:effectLst/>
                <a:latin typeface="+mj-lt"/>
                <a:ea typeface="Times New Roman" panose="02020603050405020304" pitchFamily="18" charset="0"/>
                <a:cs typeface="Times New Roman" panose="02020603050405020304" pitchFamily="18" charset="0"/>
              </a:rPr>
              <a:t> New York: Springer.</a:t>
            </a:r>
          </a:p>
          <a:p>
            <a:pPr marL="342900" indent="-342900">
              <a:buFont typeface="Arial" panose="020B0604020202020204" pitchFamily="34" charset="0"/>
              <a:buChar char="•"/>
            </a:pPr>
            <a:r>
              <a:rPr lang="en-US" dirty="0">
                <a:solidFill>
                  <a:schemeClr val="tx1"/>
                </a:solidFill>
                <a:latin typeface="+mj-lt"/>
                <a:cs typeface="Times New Roman" panose="02020603050405020304" pitchFamily="18" charset="0"/>
              </a:rPr>
              <a:t>Chaparro, E. A. &amp; McIntosh, K. (2025</a:t>
            </a:r>
            <a:r>
              <a:rPr lang="en-US" dirty="0">
                <a:solidFill>
                  <a:srgbClr val="515254"/>
                </a:solidFill>
                <a:cs typeface="Times New Roman" panose="02020603050405020304" pitchFamily="18" charset="0"/>
              </a:rPr>
              <a:t>).</a:t>
            </a:r>
            <a:r>
              <a:rPr lang="en-US" sz="1800" kern="100" dirty="0">
                <a:solidFill>
                  <a:srgbClr val="515254"/>
                </a:solidFill>
                <a:effectLst/>
                <a:ea typeface="Calibri" panose="020F0502020204030204" pitchFamily="34" charset="0"/>
                <a:cs typeface="Times New Roman" panose="02020603050405020304" pitchFamily="18" charset="0"/>
              </a:rPr>
              <a:t> Using Implementation Science to Bridge the Gap between Research and Practice in Positive Behavior Support and Positive Behavioral Interventions and Supports. In Lewis, T., Simonsen, B., George,. </a:t>
            </a:r>
            <a:r>
              <a:rPr lang="en-US" kern="100" dirty="0">
                <a:solidFill>
                  <a:srgbClr val="515254"/>
                </a:solidFill>
                <a:ea typeface="Calibri" panose="020F0502020204030204" pitchFamily="34" charset="0"/>
                <a:cs typeface="Times New Roman" panose="02020603050405020304" pitchFamily="18" charset="0"/>
              </a:rPr>
              <a:t>H. &amp; McIntosh, K. (Eds.). Handbook of Positive Behavior Supports (second edition). </a:t>
            </a:r>
          </a:p>
          <a:p>
            <a:pPr marL="342900" indent="-342900">
              <a:buFont typeface="Arial" panose="020B0604020202020204" pitchFamily="34" charset="0"/>
              <a:buChar char="•"/>
            </a:pPr>
            <a:r>
              <a:rPr lang="en-US" sz="1800" kern="100" dirty="0">
                <a:solidFill>
                  <a:srgbClr val="515254"/>
                </a:solidFill>
                <a:effectLst/>
                <a:ea typeface="Calibri" panose="020F0502020204030204" pitchFamily="34" charset="0"/>
                <a:cs typeface="Times New Roman" panose="02020603050405020304" pitchFamily="18" charset="0"/>
              </a:rPr>
              <a:t>Chaparro, E. A., </a:t>
            </a:r>
            <a:r>
              <a:rPr lang="en-US" sz="1800" kern="100" dirty="0" err="1">
                <a:solidFill>
                  <a:srgbClr val="515254"/>
                </a:solidFill>
                <a:effectLst/>
                <a:ea typeface="Calibri" panose="020F0502020204030204" pitchFamily="34" charset="0"/>
                <a:cs typeface="Times New Roman" panose="02020603050405020304" pitchFamily="18" charset="0"/>
              </a:rPr>
              <a:t>Massar</a:t>
            </a:r>
            <a:r>
              <a:rPr lang="en-US" sz="1800" kern="100" dirty="0">
                <a:solidFill>
                  <a:srgbClr val="515254"/>
                </a:solidFill>
                <a:effectLst/>
                <a:ea typeface="Calibri" panose="020F0502020204030204" pitchFamily="34" charset="0"/>
                <a:cs typeface="Times New Roman" panose="02020603050405020304" pitchFamily="18" charset="0"/>
              </a:rPr>
              <a:t>, M. M., &amp; Blakely, A. W. (2021). Exploring the Knowledge and Skills of Systems-Level Coaches within Elementary Schools Implementing Multitiered Systems of Support. The Elementary School Journal, 122(2), 191–207. https://</a:t>
            </a:r>
            <a:r>
              <a:rPr lang="en-US" sz="1800" kern="100" dirty="0" err="1">
                <a:solidFill>
                  <a:srgbClr val="515254"/>
                </a:solidFill>
                <a:effectLst/>
                <a:ea typeface="Calibri" panose="020F0502020204030204" pitchFamily="34" charset="0"/>
                <a:cs typeface="Times New Roman" panose="02020603050405020304" pitchFamily="18" charset="0"/>
              </a:rPr>
              <a:t>doi.org</a:t>
            </a:r>
            <a:r>
              <a:rPr lang="en-US" sz="1800" kern="100" dirty="0">
                <a:solidFill>
                  <a:srgbClr val="515254"/>
                </a:solidFill>
                <a:effectLst/>
                <a:ea typeface="Calibri" panose="020F0502020204030204" pitchFamily="34" charset="0"/>
                <a:cs typeface="Times New Roman" panose="02020603050405020304" pitchFamily="18" charset="0"/>
              </a:rPr>
              <a:t>/10.1086/716909</a:t>
            </a:r>
          </a:p>
          <a:p>
            <a:endParaRPr lang="en-US" dirty="0"/>
          </a:p>
        </p:txBody>
      </p:sp>
      <p:pic>
        <p:nvPicPr>
          <p:cNvPr id="6" name="Picture 5" descr="Logo for I-MTSS">
            <a:extLst>
              <a:ext uri="{FF2B5EF4-FFF2-40B4-BE49-F238E27FC236}">
                <a16:creationId xmlns:a16="http://schemas.microsoft.com/office/drawing/2014/main" id="{FF46126B-D0C2-5B4F-454A-9BFCFA9D3770}"/>
              </a:ext>
            </a:extLst>
          </p:cNvPr>
          <p:cNvPicPr>
            <a:picLocks noChangeAspect="1"/>
          </p:cNvPicPr>
          <p:nvPr/>
        </p:nvPicPr>
        <p:blipFill>
          <a:blip r:embed="rId6"/>
          <a:stretch>
            <a:fillRect/>
          </a:stretch>
        </p:blipFill>
        <p:spPr>
          <a:xfrm>
            <a:off x="424874" y="6139610"/>
            <a:ext cx="1992535" cy="569986"/>
          </a:xfrm>
          <a:prstGeom prst="rect">
            <a:avLst/>
          </a:prstGeom>
        </p:spPr>
      </p:pic>
      <p:pic>
        <p:nvPicPr>
          <p:cNvPr id="7" name="Picture 6" descr="Logo for Center on PBIS">
            <a:extLst>
              <a:ext uri="{FF2B5EF4-FFF2-40B4-BE49-F238E27FC236}">
                <a16:creationId xmlns:a16="http://schemas.microsoft.com/office/drawing/2014/main" id="{73BFA9A0-4296-EACB-D850-CF093DBBEA88}"/>
              </a:ext>
            </a:extLst>
          </p:cNvPr>
          <p:cNvPicPr>
            <a:picLocks noChangeAspect="1"/>
          </p:cNvPicPr>
          <p:nvPr/>
        </p:nvPicPr>
        <p:blipFill>
          <a:blip r:embed="rId7"/>
          <a:srcRect/>
          <a:stretch/>
        </p:blipFill>
        <p:spPr>
          <a:xfrm>
            <a:off x="9045844" y="6167282"/>
            <a:ext cx="2721282" cy="636026"/>
          </a:xfrm>
          <a:prstGeom prst="rect">
            <a:avLst/>
          </a:prstGeom>
        </p:spPr>
      </p:pic>
      <p:pic>
        <p:nvPicPr>
          <p:cNvPr id="8" name="Picture 2" descr="Home">
            <a:extLst>
              <a:ext uri="{FF2B5EF4-FFF2-40B4-BE49-F238E27FC236}">
                <a16:creationId xmlns:a16="http://schemas.microsoft.com/office/drawing/2014/main" id="{08AE74C5-65BD-D664-9AC7-9B563A603E47}"/>
              </a:ext>
            </a:extLst>
          </p:cNvPr>
          <p:cNvPicPr>
            <a:picLocks noChangeAspect="1" noChangeArrowheads="1"/>
          </p:cNvPicPr>
          <p:nvPr/>
        </p:nvPicPr>
        <p:blipFill>
          <a:blip r:embed="rId8">
            <a:lum bright="70000" contrast="-70000"/>
            <a:extLst>
              <a:ext uri="{28A0092B-C50C-407E-A947-70E740481C1C}">
                <a14:useLocalDpi xmlns:a14="http://schemas.microsoft.com/office/drawing/2010/main" val="0"/>
              </a:ext>
            </a:extLst>
          </a:blip>
          <a:srcRect/>
          <a:stretch>
            <a:fillRect/>
          </a:stretch>
        </p:blipFill>
        <p:spPr bwMode="auto">
          <a:xfrm>
            <a:off x="5575701" y="6066843"/>
            <a:ext cx="1040597" cy="754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93719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64CBAE9B-4C3E-F8DC-D71D-07071D56A378}"/>
            </a:ext>
          </a:extLst>
        </p:cNvPr>
        <p:cNvGrpSpPr/>
        <p:nvPr/>
      </p:nvGrpSpPr>
      <p:grpSpPr>
        <a:xfrm>
          <a:off x="0" y="0"/>
          <a:ext cx="0" cy="0"/>
          <a:chOff x="0" y="0"/>
          <a:chExt cx="0" cy="0"/>
        </a:xfrm>
      </p:grpSpPr>
      <p:sp>
        <p:nvSpPr>
          <p:cNvPr id="5" name="Rounded Rectangle 4">
            <a:extLst>
              <a:ext uri="{FF2B5EF4-FFF2-40B4-BE49-F238E27FC236}">
                <a16:creationId xmlns:a16="http://schemas.microsoft.com/office/drawing/2014/main" id="{DBE77010-FCA1-2F31-ECD0-6A0A36D25B4B}"/>
              </a:ext>
              <a:ext uri="{C183D7F6-B498-43B3-948B-1728B52AA6E4}">
                <adec:decorative xmlns:adec="http://schemas.microsoft.com/office/drawing/2017/decorative" val="1"/>
              </a:ext>
            </a:extLst>
          </p:cNvPr>
          <p:cNvSpPr/>
          <p:nvPr/>
        </p:nvSpPr>
        <p:spPr>
          <a:xfrm>
            <a:off x="4555538" y="675864"/>
            <a:ext cx="7450927" cy="4794634"/>
          </a:xfrm>
          <a:prstGeom prst="roundRect">
            <a:avLst/>
          </a:prstGeom>
          <a:noFill/>
          <a:ln w="57150">
            <a:solidFill>
              <a:srgbClr val="4FA6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rPr>
              <a:t>How can we leverage technology to facilitate systems</a:t>
            </a:r>
            <a:r>
              <a:rPr lang="en-US" sz="3600" dirty="0"/>
              <a:t> </a:t>
            </a:r>
            <a:r>
              <a:rPr lang="en-US" sz="3600" dirty="0">
                <a:solidFill>
                  <a:schemeClr val="bg1"/>
                </a:solidFill>
              </a:rPr>
              <a:t>systems alignment, high quality implementation and scale-up?</a:t>
            </a:r>
          </a:p>
        </p:txBody>
      </p:sp>
      <p:sp>
        <p:nvSpPr>
          <p:cNvPr id="21" name="Rounded Rectangle 20">
            <a:extLst>
              <a:ext uri="{FF2B5EF4-FFF2-40B4-BE49-F238E27FC236}">
                <a16:creationId xmlns:a16="http://schemas.microsoft.com/office/drawing/2014/main" id="{BE72A192-D712-451C-121E-54A827C1FA04}"/>
              </a:ext>
              <a:ext uri="{C183D7F6-B498-43B3-948B-1728B52AA6E4}">
                <adec:decorative xmlns:adec="http://schemas.microsoft.com/office/drawing/2017/decorative" val="0"/>
              </a:ext>
            </a:extLst>
          </p:cNvPr>
          <p:cNvSpPr/>
          <p:nvPr/>
        </p:nvSpPr>
        <p:spPr>
          <a:xfrm>
            <a:off x="980660" y="2046397"/>
            <a:ext cx="2345635" cy="2345635"/>
          </a:xfrm>
          <a:prstGeom prst="roundRect">
            <a:avLst>
              <a:gd name="adj" fmla="val 4731"/>
            </a:avLst>
          </a:prstGeom>
          <a:noFill/>
          <a:ln w="57150">
            <a:solidFill>
              <a:srgbClr val="4FA6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22" name="TextBox 21">
            <a:extLst>
              <a:ext uri="{FF2B5EF4-FFF2-40B4-BE49-F238E27FC236}">
                <a16:creationId xmlns:a16="http://schemas.microsoft.com/office/drawing/2014/main" id="{ECDDA0D6-592C-CCA1-71B8-39D222B34CEC}"/>
              </a:ext>
            </a:extLst>
          </p:cNvPr>
          <p:cNvSpPr txBox="1"/>
          <p:nvPr/>
        </p:nvSpPr>
        <p:spPr>
          <a:xfrm>
            <a:off x="980659" y="4547168"/>
            <a:ext cx="2345635" cy="1015663"/>
          </a:xfrm>
          <a:prstGeom prst="rect">
            <a:avLst/>
          </a:prstGeom>
          <a:noFill/>
        </p:spPr>
        <p:txBody>
          <a:bodyPr wrap="square" rtlCol="0">
            <a:spAutoFit/>
          </a:bodyPr>
          <a:lstStyle/>
          <a:p>
            <a:r>
              <a:rPr lang="en-US" sz="2000" i="1" dirty="0">
                <a:solidFill>
                  <a:srgbClr val="515254"/>
                </a:solidFill>
              </a:rPr>
              <a:t>Scan to access MTSS resources to support your discussion</a:t>
            </a:r>
          </a:p>
        </p:txBody>
      </p:sp>
      <p:pic>
        <p:nvPicPr>
          <p:cNvPr id="20" name="Picture 19" descr="QR code to scan and access MTSS resources to support discussion">
            <a:extLst>
              <a:ext uri="{FF2B5EF4-FFF2-40B4-BE49-F238E27FC236}">
                <a16:creationId xmlns:a16="http://schemas.microsoft.com/office/drawing/2014/main" id="{3F7C21C5-1005-C650-64E1-7493FE95413E}"/>
              </a:ext>
            </a:extLst>
          </p:cNvPr>
          <p:cNvPicPr>
            <a:picLocks noChangeAspect="1"/>
          </p:cNvPicPr>
          <p:nvPr/>
        </p:nvPicPr>
        <p:blipFill>
          <a:blip r:embed="rId3"/>
          <a:stretch>
            <a:fillRect/>
          </a:stretch>
        </p:blipFill>
        <p:spPr>
          <a:xfrm>
            <a:off x="1108263" y="2151300"/>
            <a:ext cx="2112774" cy="2112774"/>
          </a:xfrm>
          <a:prstGeom prst="rect">
            <a:avLst/>
          </a:prstGeom>
        </p:spPr>
      </p:pic>
      <p:sp>
        <p:nvSpPr>
          <p:cNvPr id="23" name="Rounded Rectangle 22">
            <a:extLst>
              <a:ext uri="{FF2B5EF4-FFF2-40B4-BE49-F238E27FC236}">
                <a16:creationId xmlns:a16="http://schemas.microsoft.com/office/drawing/2014/main" id="{6A9C773E-46FC-277F-CEFE-8A50CAED7769}"/>
              </a:ext>
              <a:ext uri="{C183D7F6-B498-43B3-948B-1728B52AA6E4}">
                <adec:decorative xmlns:adec="http://schemas.microsoft.com/office/drawing/2017/decorative" val="1"/>
              </a:ext>
            </a:extLst>
          </p:cNvPr>
          <p:cNvSpPr/>
          <p:nvPr/>
        </p:nvSpPr>
        <p:spPr>
          <a:xfrm>
            <a:off x="-238540" y="5943600"/>
            <a:ext cx="12629319" cy="1146313"/>
          </a:xfrm>
          <a:prstGeom prst="roundRect">
            <a:avLst/>
          </a:prstGeom>
          <a:ln w="38100">
            <a:solidFill>
              <a:srgbClr val="5152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749B5DD-D625-403D-EFC3-1546BF2D1D8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24874" y="6139610"/>
            <a:ext cx="1992535" cy="569986"/>
          </a:xfrm>
          <a:prstGeom prst="rect">
            <a:avLst/>
          </a:prstGeom>
        </p:spPr>
      </p:pic>
      <p:pic>
        <p:nvPicPr>
          <p:cNvPr id="12" name="Picture 11">
            <a:extLst>
              <a:ext uri="{FF2B5EF4-FFF2-40B4-BE49-F238E27FC236}">
                <a16:creationId xmlns:a16="http://schemas.microsoft.com/office/drawing/2014/main" id="{28726B88-B2F3-DA5E-8E24-FE096CCACEE9}"/>
              </a:ext>
              <a:ext uri="{C183D7F6-B498-43B3-948B-1728B52AA6E4}">
                <adec:decorative xmlns:adec="http://schemas.microsoft.com/office/drawing/2017/decorative" val="1"/>
              </a:ext>
            </a:extLst>
          </p:cNvPr>
          <p:cNvPicPr>
            <a:picLocks noChangeAspect="1"/>
          </p:cNvPicPr>
          <p:nvPr/>
        </p:nvPicPr>
        <p:blipFill>
          <a:blip r:embed="rId5"/>
          <a:srcRect/>
          <a:stretch/>
        </p:blipFill>
        <p:spPr>
          <a:xfrm>
            <a:off x="9045844" y="6167282"/>
            <a:ext cx="2721282" cy="636026"/>
          </a:xfrm>
          <a:prstGeom prst="rect">
            <a:avLst/>
          </a:prstGeom>
        </p:spPr>
      </p:pic>
      <p:pic>
        <p:nvPicPr>
          <p:cNvPr id="14" name="Picture 2">
            <a:extLst>
              <a:ext uri="{FF2B5EF4-FFF2-40B4-BE49-F238E27FC236}">
                <a16:creationId xmlns:a16="http://schemas.microsoft.com/office/drawing/2014/main" id="{F4B8B5B4-7485-7DF3-4036-786679228BEF}"/>
              </a:ext>
              <a:ext uri="{C183D7F6-B498-43B3-948B-1728B52AA6E4}">
                <adec:decorative xmlns:adec="http://schemas.microsoft.com/office/drawing/2017/decorative" val="1"/>
              </a:ext>
            </a:extLst>
          </p:cNvPr>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a:off x="5575701" y="6066843"/>
            <a:ext cx="1040597" cy="75405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D1F82FB0-A384-2B9A-CA2A-8C7AA9345E4B}"/>
              </a:ext>
            </a:extLst>
          </p:cNvPr>
          <p:cNvSpPr txBox="1">
            <a:spLocks noGrp="1"/>
          </p:cNvSpPr>
          <p:nvPr>
            <p:ph type="title" idx="4294967295"/>
          </p:nvPr>
        </p:nvSpPr>
        <p:spPr>
          <a:xfrm>
            <a:off x="185530" y="675864"/>
            <a:ext cx="4157420" cy="484172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85000"/>
              </a:lnSpc>
              <a:spcBef>
                <a:spcPct val="0"/>
              </a:spcBef>
              <a:buNone/>
              <a:defRPr sz="4800" b="1" kern="1200" spc="-50" baseline="0">
                <a:solidFill>
                  <a:srgbClr val="515254"/>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7200" b="1" i="0" u="none" strike="noStrike" kern="1200" cap="none" spc="-50" normalizeH="0" baseline="0" noProof="0" dirty="0">
                <a:ln>
                  <a:noFill/>
                </a:ln>
                <a:solidFill>
                  <a:srgbClr val="515254"/>
                </a:solidFill>
                <a:effectLst/>
                <a:uLnTx/>
                <a:uFillTx/>
                <a:latin typeface="Calibri" panose="020F0502020204030204"/>
                <a:ea typeface="+mj-ea"/>
                <a:cs typeface="+mj-cs"/>
              </a:rPr>
              <a:t>Discussing</a:t>
            </a:r>
          </a:p>
          <a:p>
            <a:pPr marL="0" marR="0" lvl="0" indent="0" algn="ctr" defTabSz="914400" rtl="0" eaLnBrk="1" fontAlgn="auto" latinLnBrk="0" hangingPunct="1">
              <a:lnSpc>
                <a:spcPct val="85000"/>
              </a:lnSpc>
              <a:spcBef>
                <a:spcPct val="0"/>
              </a:spcBef>
              <a:spcAft>
                <a:spcPts val="0"/>
              </a:spcAft>
              <a:buClrTx/>
              <a:buSzTx/>
              <a:buFontTx/>
              <a:buNone/>
              <a:tabLst/>
              <a:defRPr/>
            </a:pPr>
            <a:endParaRPr kumimoji="0" lang="en-US" sz="7200" b="1" i="0" u="none" strike="noStrike" kern="1200" cap="none" spc="-50" normalizeH="0" baseline="0" noProof="0" dirty="0">
              <a:ln>
                <a:noFill/>
              </a:ln>
              <a:solidFill>
                <a:srgbClr val="515254"/>
              </a:solidFill>
              <a:effectLst/>
              <a:uLnTx/>
              <a:uFillTx/>
              <a:latin typeface="Calibri" panose="020F0502020204030204"/>
              <a:ea typeface="+mj-ea"/>
              <a:cs typeface="+mj-cs"/>
            </a:endParaRPr>
          </a:p>
          <a:p>
            <a:pPr marL="0" marR="0" lvl="0" indent="0" algn="ctr" defTabSz="914400" rtl="0" eaLnBrk="1" fontAlgn="auto" latinLnBrk="0" hangingPunct="1">
              <a:lnSpc>
                <a:spcPct val="85000"/>
              </a:lnSpc>
              <a:spcBef>
                <a:spcPct val="0"/>
              </a:spcBef>
              <a:spcAft>
                <a:spcPts val="0"/>
              </a:spcAft>
              <a:buClrTx/>
              <a:buSzTx/>
              <a:buFontTx/>
              <a:buNone/>
              <a:tabLst/>
              <a:defRPr/>
            </a:pPr>
            <a:br>
              <a:rPr kumimoji="0" lang="en-US" sz="6600" b="1" i="0" u="none" strike="noStrike" kern="1200" cap="none" spc="-50" normalizeH="0" baseline="0" noProof="0" dirty="0">
                <a:ln>
                  <a:noFill/>
                </a:ln>
                <a:solidFill>
                  <a:srgbClr val="515254"/>
                </a:solidFill>
                <a:effectLst/>
                <a:uLnTx/>
                <a:uFillTx/>
                <a:latin typeface="Calibri" panose="020F0502020204030204"/>
                <a:ea typeface="+mj-ea"/>
                <a:cs typeface="+mj-cs"/>
              </a:rPr>
            </a:br>
            <a:endParaRPr kumimoji="0" lang="en-US" sz="6600" b="1" i="0" u="none" strike="noStrike" kern="1200" cap="none" spc="-50" normalizeH="0" baseline="0" noProof="0" dirty="0">
              <a:ln>
                <a:noFill/>
              </a:ln>
              <a:solidFill>
                <a:srgbClr val="515254"/>
              </a:solidFill>
              <a:effectLst/>
              <a:uLnTx/>
              <a:uFillTx/>
              <a:latin typeface="Calibri" panose="020F0502020204030204"/>
              <a:ea typeface="+mj-ea"/>
              <a:cs typeface="+mj-cs"/>
            </a:endParaRPr>
          </a:p>
        </p:txBody>
      </p:sp>
    </p:spTree>
    <p:extLst>
      <p:ext uri="{BB962C8B-B14F-4D97-AF65-F5344CB8AC3E}">
        <p14:creationId xmlns:p14="http://schemas.microsoft.com/office/powerpoint/2010/main" val="298831310"/>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BBCD3-428D-A248-9378-34CA0409AD63}"/>
              </a:ext>
            </a:extLst>
          </p:cNvPr>
          <p:cNvSpPr>
            <a:spLocks noGrp="1"/>
          </p:cNvSpPr>
          <p:nvPr>
            <p:ph type="title"/>
          </p:nvPr>
        </p:nvSpPr>
        <p:spPr>
          <a:xfrm>
            <a:off x="825028" y="286605"/>
            <a:ext cx="10942098" cy="1027424"/>
          </a:xfrm>
        </p:spPr>
        <p:txBody>
          <a:bodyPr>
            <a:noAutofit/>
          </a:bodyPr>
          <a:lstStyle/>
          <a:p>
            <a:pPr marL="201168" lvl="1" indent="0">
              <a:buNone/>
            </a:pPr>
            <a:r>
              <a:rPr lang="en-US" sz="3600" dirty="0"/>
              <a:t>MTSS is rooted in implementation science practice</a:t>
            </a:r>
          </a:p>
        </p:txBody>
      </p:sp>
      <p:sp>
        <p:nvSpPr>
          <p:cNvPr id="5" name="Oval 4">
            <a:extLst>
              <a:ext uri="{FF2B5EF4-FFF2-40B4-BE49-F238E27FC236}">
                <a16:creationId xmlns:a16="http://schemas.microsoft.com/office/drawing/2014/main" id="{BF9B897F-E945-B92A-1871-FED9872A77D4}"/>
              </a:ext>
              <a:ext uri="{C183D7F6-B498-43B3-948B-1728B52AA6E4}">
                <adec:decorative xmlns:adec="http://schemas.microsoft.com/office/drawing/2017/decorative" val="1"/>
              </a:ext>
            </a:extLst>
          </p:cNvPr>
          <p:cNvSpPr/>
          <p:nvPr/>
        </p:nvSpPr>
        <p:spPr>
          <a:xfrm>
            <a:off x="0" y="903824"/>
            <a:ext cx="825028" cy="820409"/>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400" dirty="0">
                <a:solidFill>
                  <a:srgbClr val="FFFFFF"/>
                </a:solidFill>
                <a:latin typeface="Calibri" panose="020F0502020204030204"/>
              </a:rPr>
              <a:t>1</a:t>
            </a:r>
            <a:endParaRPr lang="en-US" dirty="0">
              <a:solidFill>
                <a:srgbClr val="FFFFFF"/>
              </a:solidFill>
              <a:latin typeface="Calibri" panose="020F0502020204030204"/>
            </a:endParaRPr>
          </a:p>
        </p:txBody>
      </p:sp>
      <p:sp>
        <p:nvSpPr>
          <p:cNvPr id="3" name="Content Placeholder 2">
            <a:extLst>
              <a:ext uri="{FF2B5EF4-FFF2-40B4-BE49-F238E27FC236}">
                <a16:creationId xmlns:a16="http://schemas.microsoft.com/office/drawing/2014/main" id="{21E26E70-6121-974D-852D-760B63CDB2A4}"/>
              </a:ext>
            </a:extLst>
          </p:cNvPr>
          <p:cNvSpPr>
            <a:spLocks noGrp="1"/>
          </p:cNvSpPr>
          <p:nvPr>
            <p:ph idx="1"/>
          </p:nvPr>
        </p:nvSpPr>
        <p:spPr>
          <a:xfrm>
            <a:off x="825028" y="1931248"/>
            <a:ext cx="10942099" cy="3937847"/>
          </a:xfrm>
        </p:spPr>
        <p:txBody>
          <a:bodyPr>
            <a:normAutofit/>
          </a:bodyPr>
          <a:lstStyle/>
          <a:p>
            <a:pPr>
              <a:lnSpc>
                <a:spcPct val="100000"/>
              </a:lnSpc>
            </a:pPr>
            <a:r>
              <a:rPr lang="en-US" sz="2400" dirty="0"/>
              <a:t>What’s a framework? </a:t>
            </a:r>
          </a:p>
          <a:p>
            <a:pPr>
              <a:lnSpc>
                <a:spcPct val="100000"/>
              </a:lnSpc>
            </a:pPr>
            <a:r>
              <a:rPr lang="en-US" sz="2400" dirty="0"/>
              <a:t>For example, “</a:t>
            </a:r>
            <a:r>
              <a:rPr lang="en-US" sz="2400" i="1" dirty="0">
                <a:effectLst/>
                <a:latin typeface="Times"/>
              </a:rPr>
              <a:t>schools are</a:t>
            </a:r>
            <a:r>
              <a:rPr lang="en-US" sz="2400" dirty="0">
                <a:latin typeface="Times"/>
              </a:rPr>
              <a:t> </a:t>
            </a:r>
            <a:r>
              <a:rPr lang="en-US" sz="2400" i="1" dirty="0">
                <a:effectLst/>
                <a:latin typeface="Times"/>
              </a:rPr>
              <a:t>expected to have leadership teams that guide implementation</a:t>
            </a:r>
            <a:r>
              <a:rPr lang="en-US" sz="2400" dirty="0">
                <a:latin typeface="Times"/>
              </a:rPr>
              <a:t> </a:t>
            </a:r>
            <a:r>
              <a:rPr lang="en-US" sz="2400" i="1" dirty="0">
                <a:effectLst/>
                <a:latin typeface="Times"/>
              </a:rPr>
              <a:t>of these practices, and a data system that allows</a:t>
            </a:r>
            <a:r>
              <a:rPr lang="en-US" sz="2400" dirty="0">
                <a:latin typeface="Times"/>
              </a:rPr>
              <a:t> </a:t>
            </a:r>
            <a:r>
              <a:rPr lang="en-US" sz="2400" i="1" dirty="0">
                <a:effectLst/>
                <a:latin typeface="Times"/>
              </a:rPr>
              <a:t>measurement of both the fidelity with which practices are</a:t>
            </a:r>
            <a:r>
              <a:rPr lang="en-US" sz="2400" dirty="0">
                <a:latin typeface="Times"/>
              </a:rPr>
              <a:t> </a:t>
            </a:r>
            <a:r>
              <a:rPr lang="en-US" sz="2400" i="1" dirty="0">
                <a:effectLst/>
                <a:latin typeface="Times"/>
              </a:rPr>
              <a:t>used and the level of student outcomes. While elements</a:t>
            </a:r>
            <a:r>
              <a:rPr lang="en-US" sz="2400" dirty="0">
                <a:latin typeface="Times"/>
              </a:rPr>
              <a:t> </a:t>
            </a:r>
            <a:r>
              <a:rPr lang="en-US" sz="2400" i="1" dirty="0">
                <a:effectLst/>
                <a:latin typeface="Times"/>
              </a:rPr>
              <a:t>such as a set of behavioral expectations that will be defined</a:t>
            </a:r>
            <a:r>
              <a:rPr lang="en-US" sz="2400" dirty="0">
                <a:latin typeface="Times"/>
              </a:rPr>
              <a:t> </a:t>
            </a:r>
            <a:r>
              <a:rPr lang="en-US" sz="2400" i="1" dirty="0">
                <a:effectLst/>
                <a:latin typeface="Times"/>
              </a:rPr>
              <a:t>and taught in each school are stipulated, PBIS does not</a:t>
            </a:r>
            <a:r>
              <a:rPr lang="en-US" sz="2400" dirty="0">
                <a:latin typeface="Times"/>
              </a:rPr>
              <a:t> </a:t>
            </a:r>
            <a:r>
              <a:rPr lang="en-US" sz="2400" i="1" dirty="0">
                <a:effectLst/>
                <a:latin typeface="Times"/>
              </a:rPr>
              <a:t>dictate what those specific expectations should be, or how</a:t>
            </a:r>
            <a:r>
              <a:rPr lang="en-US" sz="2400" dirty="0">
                <a:latin typeface="Times"/>
              </a:rPr>
              <a:t> </a:t>
            </a:r>
            <a:r>
              <a:rPr lang="en-US" sz="2400" i="1" dirty="0">
                <a:effectLst/>
                <a:latin typeface="Times"/>
              </a:rPr>
              <a:t>they are taught,” (Horner, </a:t>
            </a:r>
            <a:r>
              <a:rPr lang="en-US" sz="2400" i="1" dirty="0" err="1">
                <a:effectLst/>
                <a:latin typeface="Times"/>
              </a:rPr>
              <a:t>Sugai</a:t>
            </a:r>
            <a:r>
              <a:rPr lang="en-US" sz="2400" i="1" dirty="0">
                <a:effectLst/>
                <a:latin typeface="Times"/>
              </a:rPr>
              <a:t>, &amp; </a:t>
            </a:r>
            <a:r>
              <a:rPr lang="en-US" sz="2400" i="1" dirty="0" err="1">
                <a:effectLst/>
                <a:latin typeface="Times"/>
              </a:rPr>
              <a:t>Fixsen</a:t>
            </a:r>
            <a:r>
              <a:rPr lang="en-US" sz="2400" i="1" dirty="0">
                <a:effectLst/>
                <a:latin typeface="Times"/>
              </a:rPr>
              <a:t>, 2017)</a:t>
            </a:r>
            <a:endParaRPr lang="en-US" sz="2400" dirty="0">
              <a:effectLst/>
              <a:latin typeface="Times"/>
            </a:endParaRPr>
          </a:p>
        </p:txBody>
      </p:sp>
    </p:spTree>
    <p:extLst>
      <p:ext uri="{BB962C8B-B14F-4D97-AF65-F5344CB8AC3E}">
        <p14:creationId xmlns:p14="http://schemas.microsoft.com/office/powerpoint/2010/main" val="1318706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49AF76B-2062-289F-B33B-50F0A328DD79}"/>
              </a:ext>
            </a:extLst>
          </p:cNvPr>
          <p:cNvSpPr>
            <a:spLocks noGrp="1"/>
          </p:cNvSpPr>
          <p:nvPr>
            <p:ph type="title"/>
          </p:nvPr>
        </p:nvSpPr>
        <p:spPr>
          <a:xfrm>
            <a:off x="457200" y="1369058"/>
            <a:ext cx="3200400" cy="2834641"/>
          </a:xfrm>
        </p:spPr>
        <p:txBody>
          <a:bodyPr>
            <a:normAutofit fontScale="90000"/>
          </a:bodyPr>
          <a:lstStyle/>
          <a:p>
            <a:r>
              <a:rPr lang="en-US" dirty="0"/>
              <a:t>Implementation Science Practice </a:t>
            </a:r>
            <a:br>
              <a:rPr lang="en-US" dirty="0"/>
            </a:br>
            <a:br>
              <a:rPr lang="en-US" dirty="0"/>
            </a:br>
            <a:r>
              <a:rPr lang="en-US" dirty="0"/>
              <a:t>Active Implementation Frameworks - </a:t>
            </a:r>
            <a:br>
              <a:rPr lang="en-US" dirty="0"/>
            </a:br>
            <a:r>
              <a:rPr lang="en-US" dirty="0"/>
              <a:t>Implementation Drivers</a:t>
            </a:r>
          </a:p>
        </p:txBody>
      </p:sp>
      <p:pic>
        <p:nvPicPr>
          <p:cNvPr id="4" name="image1.png" descr="Graphic image of the implementation drivers from UNC, displays a triangle with drivers such as training, coachng, leadership, and data use around the sides. citation Fixsen &amp; Blase, 2008">
            <a:extLst>
              <a:ext uri="{FF2B5EF4-FFF2-40B4-BE49-F238E27FC236}">
                <a16:creationId xmlns:a16="http://schemas.microsoft.com/office/drawing/2014/main" id="{C4EC4695-C695-DC3C-5642-8AC5B198FA22}"/>
              </a:ext>
            </a:extLst>
          </p:cNvPr>
          <p:cNvPicPr/>
          <p:nvPr/>
        </p:nvPicPr>
        <p:blipFill>
          <a:blip r:embed="rId2"/>
          <a:srcRect l="7312" r="7178" b="-1"/>
          <a:stretch/>
        </p:blipFill>
        <p:spPr>
          <a:xfrm>
            <a:off x="4165600" y="237952"/>
            <a:ext cx="7912100" cy="6297584"/>
          </a:xfrm>
          <a:prstGeom prst="rect">
            <a:avLst/>
          </a:prstGeom>
          <a:noFill/>
          <a:ln/>
        </p:spPr>
      </p:pic>
    </p:spTree>
    <p:extLst>
      <p:ext uri="{BB962C8B-B14F-4D97-AF65-F5344CB8AC3E}">
        <p14:creationId xmlns:p14="http://schemas.microsoft.com/office/powerpoint/2010/main" val="2864726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48C7E2-BC1F-D220-4DBD-D8826874700B}"/>
              </a:ext>
            </a:extLst>
          </p:cNvPr>
          <p:cNvSpPr>
            <a:spLocks noGrp="1"/>
          </p:cNvSpPr>
          <p:nvPr>
            <p:ph type="title"/>
          </p:nvPr>
        </p:nvSpPr>
        <p:spPr>
          <a:xfrm>
            <a:off x="443346" y="-1027424"/>
            <a:ext cx="11323780" cy="1027424"/>
          </a:xfrm>
        </p:spPr>
        <p:txBody>
          <a:bodyPr vert="horz" lIns="91440" tIns="45720" rIns="91440" bIns="45720" rtlCol="0" anchor="b">
            <a:normAutofit/>
          </a:bodyPr>
          <a:lstStyle/>
          <a:p>
            <a:r>
              <a:rPr lang="en-US" dirty="0"/>
              <a:t>Implementation Drivers</a:t>
            </a:r>
          </a:p>
        </p:txBody>
      </p:sp>
      <p:pic>
        <p:nvPicPr>
          <p:cNvPr id="5" name="image1.png" descr="Graphic image of the implementation drivers from UNC, displays a triangle with drivers such as training, coachng, leadership, and data use around the sides. citation Fixsen &amp; Blase, 2008">
            <a:extLst>
              <a:ext uri="{FF2B5EF4-FFF2-40B4-BE49-F238E27FC236}">
                <a16:creationId xmlns:a16="http://schemas.microsoft.com/office/drawing/2014/main" id="{8FEF50C1-DAAB-24E1-79A8-C13FA21E2343}"/>
              </a:ext>
            </a:extLst>
          </p:cNvPr>
          <p:cNvPicPr/>
          <p:nvPr/>
        </p:nvPicPr>
        <p:blipFill>
          <a:blip r:embed="rId3"/>
          <a:srcRect l="7312" r="7178" b="-1"/>
          <a:stretch/>
        </p:blipFill>
        <p:spPr>
          <a:xfrm>
            <a:off x="0" y="115747"/>
            <a:ext cx="5961380" cy="5593428"/>
          </a:xfrm>
          <a:prstGeom prst="rect">
            <a:avLst/>
          </a:prstGeom>
          <a:noFill/>
          <a:ln/>
        </p:spPr>
      </p:pic>
      <p:pic>
        <p:nvPicPr>
          <p:cNvPr id="6" name="Picture 2" descr="A diagram of leadership functions for district leadership teams from the Center on PBIS. ">
            <a:extLst>
              <a:ext uri="{FF2B5EF4-FFF2-40B4-BE49-F238E27FC236}">
                <a16:creationId xmlns:a16="http://schemas.microsoft.com/office/drawing/2014/main" id="{CE9EF109-ABC6-0DB8-8094-3BEC1C1F696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955918" y="246684"/>
            <a:ext cx="6236082" cy="5215805"/>
          </a:xfrm>
          <a:prstGeom prst="rect">
            <a:avLst/>
          </a:prstGeom>
          <a:solidFill>
            <a:srgbClr val="FFFFFF"/>
          </a:solidFill>
        </p:spPr>
      </p:pic>
      <p:sp>
        <p:nvSpPr>
          <p:cNvPr id="2" name="TextBox 1">
            <a:extLst>
              <a:ext uri="{FF2B5EF4-FFF2-40B4-BE49-F238E27FC236}">
                <a16:creationId xmlns:a16="http://schemas.microsoft.com/office/drawing/2014/main" id="{2C257F28-0E23-A0A7-E738-CABB07A86BFE}"/>
              </a:ext>
            </a:extLst>
          </p:cNvPr>
          <p:cNvSpPr txBox="1"/>
          <p:nvPr/>
        </p:nvSpPr>
        <p:spPr>
          <a:xfrm>
            <a:off x="9355785" y="5247278"/>
            <a:ext cx="3402957" cy="338554"/>
          </a:xfrm>
          <a:prstGeom prst="rect">
            <a:avLst/>
          </a:prstGeom>
          <a:noFill/>
        </p:spPr>
        <p:txBody>
          <a:bodyPr wrap="square" rtlCol="0">
            <a:spAutoFit/>
          </a:bodyPr>
          <a:lstStyle/>
          <a:p>
            <a:r>
              <a:rPr lang="en-US" sz="1600" b="0" kern="1200" spc="-50" baseline="0" dirty="0">
                <a:solidFill>
                  <a:srgbClr val="515254"/>
                </a:solidFill>
                <a:ea typeface="+mj-ea"/>
                <a:cs typeface="+mj-cs"/>
              </a:rPr>
              <a:t>PBIS District Practice Guide, 2024</a:t>
            </a:r>
            <a:endParaRPr lang="en-US" sz="1600" dirty="0">
              <a:solidFill>
                <a:srgbClr val="515254"/>
              </a:solidFill>
            </a:endParaRPr>
          </a:p>
        </p:txBody>
      </p:sp>
    </p:spTree>
    <p:extLst>
      <p:ext uri="{BB962C8B-B14F-4D97-AF65-F5344CB8AC3E}">
        <p14:creationId xmlns:p14="http://schemas.microsoft.com/office/powerpoint/2010/main" val="868422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BBCD3-428D-A248-9378-34CA0409AD63}"/>
              </a:ext>
            </a:extLst>
          </p:cNvPr>
          <p:cNvSpPr>
            <a:spLocks noGrp="1"/>
          </p:cNvSpPr>
          <p:nvPr>
            <p:ph type="title"/>
          </p:nvPr>
        </p:nvSpPr>
        <p:spPr>
          <a:xfrm>
            <a:off x="457200" y="594359"/>
            <a:ext cx="3200400" cy="3387332"/>
          </a:xfrm>
        </p:spPr>
        <p:txBody>
          <a:bodyPr vert="horz" lIns="91440" tIns="45720" rIns="91440" bIns="45720" rtlCol="0" anchor="b">
            <a:normAutofit fontScale="90000"/>
          </a:bodyPr>
          <a:lstStyle/>
          <a:p>
            <a:pPr marL="201168" lvl="1" algn="l" rtl="0">
              <a:lnSpc>
                <a:spcPct val="85000"/>
              </a:lnSpc>
              <a:spcBef>
                <a:spcPct val="0"/>
              </a:spcBef>
            </a:pPr>
            <a:r>
              <a:rPr lang="en-US" sz="3300" b="0" kern="1200" spc="-50" baseline="0" dirty="0">
                <a:solidFill>
                  <a:srgbClr val="FFFFFF"/>
                </a:solidFill>
                <a:latin typeface="+mj-lt"/>
                <a:ea typeface="+mj-ea"/>
                <a:cs typeface="+mj-cs"/>
              </a:rPr>
              <a:t>Leadership Team Functions:</a:t>
            </a:r>
            <a:br>
              <a:rPr lang="en-US" sz="3300" b="0" kern="1200" spc="-50" baseline="0" dirty="0">
                <a:solidFill>
                  <a:srgbClr val="FFFFFF"/>
                </a:solidFill>
                <a:latin typeface="+mj-lt"/>
                <a:ea typeface="+mj-ea"/>
                <a:cs typeface="+mj-cs"/>
              </a:rPr>
            </a:br>
            <a:r>
              <a:rPr lang="en-US" sz="3300" b="0" kern="1200" spc="-50" baseline="0" dirty="0">
                <a:solidFill>
                  <a:srgbClr val="FFFFFF"/>
                </a:solidFill>
                <a:latin typeface="+mj-lt"/>
                <a:ea typeface="+mj-ea"/>
                <a:cs typeface="+mj-cs"/>
              </a:rPr>
              <a:t>Systems Implementation &amp; Integration Across Contexts (PBIS District Practice Guide, 2024)</a:t>
            </a:r>
          </a:p>
        </p:txBody>
      </p:sp>
      <p:pic>
        <p:nvPicPr>
          <p:cNvPr id="1026" name="Picture 2" descr="A diagram of leadership functions for district leadership teams from the Center on PBIS. ">
            <a:extLst>
              <a:ext uri="{FF2B5EF4-FFF2-40B4-BE49-F238E27FC236}">
                <a16:creationId xmlns:a16="http://schemas.microsoft.com/office/drawing/2014/main" id="{C55DE334-F54F-4DCC-E143-D7BE6CF027A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72623" y="495814"/>
            <a:ext cx="8019377" cy="5974433"/>
          </a:xfrm>
          <a:prstGeom prst="rect">
            <a:avLst/>
          </a:prstGeom>
          <a:solidFill>
            <a:srgbClr val="FFFFFF"/>
          </a:solidFill>
        </p:spPr>
      </p:pic>
    </p:spTree>
    <p:extLst>
      <p:ext uri="{BB962C8B-B14F-4D97-AF65-F5344CB8AC3E}">
        <p14:creationId xmlns:p14="http://schemas.microsoft.com/office/powerpoint/2010/main" val="3035719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08F66-C915-CE2D-6A78-1F3BF0ABD345}"/>
              </a:ext>
            </a:extLst>
          </p:cNvPr>
          <p:cNvSpPr>
            <a:spLocks noGrp="1"/>
          </p:cNvSpPr>
          <p:nvPr>
            <p:ph type="title"/>
          </p:nvPr>
        </p:nvSpPr>
        <p:spPr>
          <a:xfrm>
            <a:off x="443346" y="-1027424"/>
            <a:ext cx="11323780" cy="1027424"/>
          </a:xfrm>
        </p:spPr>
        <p:txBody>
          <a:bodyPr vert="horz" lIns="91440" tIns="45720" rIns="91440" bIns="45720" rtlCol="0" anchor="b">
            <a:normAutofit/>
          </a:bodyPr>
          <a:lstStyle/>
          <a:p>
            <a:r>
              <a:rPr lang="en-US" dirty="0"/>
              <a:t>Teaming Structures with Systems Coaching</a:t>
            </a:r>
          </a:p>
        </p:txBody>
      </p:sp>
      <p:pic>
        <p:nvPicPr>
          <p:cNvPr id="3074" name="Picture 2" descr="An image shows a series of boxes that are connected. Each of the boxes represent different roles of people on the team. The box at the top represents the district leadership team. In the middle is a box that read &quot;improvement cycles and communication loops&quot;. Below that box are simple images of three schools and under each school are 2 boxes. One box reads schoolwide team and the other box reads tiered teams. ">
            <a:extLst>
              <a:ext uri="{FF2B5EF4-FFF2-40B4-BE49-F238E27FC236}">
                <a16:creationId xmlns:a16="http://schemas.microsoft.com/office/drawing/2014/main" id="{8D0A8D37-6909-82A3-8DA2-198E26D281F5}"/>
              </a:ext>
            </a:extLst>
          </p:cNvPr>
          <p:cNvPicPr>
            <a:picLocks noGrp="1" noChangeAspect="1" noChangeArrowheads="1"/>
          </p:cNvPicPr>
          <p:nvPr>
            <p:ph type="pic" idx="4294967295"/>
          </p:nvPr>
        </p:nvPicPr>
        <p:blipFill rotWithShape="1">
          <a:blip r:embed="rId3">
            <a:extLst>
              <a:ext uri="{28A0092B-C50C-407E-A947-70E740481C1C}">
                <a14:useLocalDpi xmlns:a14="http://schemas.microsoft.com/office/drawing/2010/main" val="0"/>
              </a:ext>
            </a:extLst>
          </a:blip>
          <a:srcRect l="2292" t="8243" r="1042" b="2870"/>
          <a:stretch/>
        </p:blipFill>
        <p:spPr bwMode="auto">
          <a:xfrm>
            <a:off x="-1" y="0"/>
            <a:ext cx="12192001" cy="596738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00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FDA98-72F0-2C1F-39F7-5B68CE952452}"/>
              </a:ext>
            </a:extLst>
          </p:cNvPr>
          <p:cNvSpPr>
            <a:spLocks noGrp="1"/>
          </p:cNvSpPr>
          <p:nvPr>
            <p:ph type="title"/>
          </p:nvPr>
        </p:nvSpPr>
        <p:spPr>
          <a:xfrm>
            <a:off x="405726" y="2389938"/>
            <a:ext cx="3497093" cy="2733188"/>
          </a:xfrm>
        </p:spPr>
        <p:txBody>
          <a:bodyPr anchor="b">
            <a:noAutofit/>
          </a:bodyPr>
          <a:lstStyle/>
          <a:p>
            <a:r>
              <a:rPr lang="en-US" dirty="0"/>
              <a:t>Systems alignment occurs through facilitation from </a:t>
            </a:r>
            <a:r>
              <a:rPr lang="en-US" b="1" dirty="0"/>
              <a:t>Systems Coaches </a:t>
            </a:r>
            <a:br>
              <a:rPr lang="en-US" dirty="0"/>
            </a:br>
            <a:r>
              <a:rPr lang="en-US" dirty="0"/>
              <a:t>&amp;</a:t>
            </a:r>
            <a:br>
              <a:rPr lang="en-US" dirty="0"/>
            </a:br>
            <a:r>
              <a:rPr lang="en-US" sz="2800" dirty="0"/>
              <a:t>intentional plan to integrate &amp; differentiate professional learning &amp; instructional coaching</a:t>
            </a:r>
          </a:p>
        </p:txBody>
      </p:sp>
      <p:sp>
        <p:nvSpPr>
          <p:cNvPr id="29" name="Google Shape;455;g305f1635444_0_65" descr="bi-directional arrow connecting training and coaching">
            <a:extLst>
              <a:ext uri="{FF2B5EF4-FFF2-40B4-BE49-F238E27FC236}">
                <a16:creationId xmlns:a16="http://schemas.microsoft.com/office/drawing/2014/main" id="{6D872748-3765-4178-4DE3-B0F776F30A8E}"/>
              </a:ext>
            </a:extLst>
          </p:cNvPr>
          <p:cNvSpPr/>
          <p:nvPr/>
        </p:nvSpPr>
        <p:spPr>
          <a:xfrm>
            <a:off x="4228842" y="1097472"/>
            <a:ext cx="489900" cy="4681028"/>
          </a:xfrm>
          <a:prstGeom prst="upDownArrow">
            <a:avLst>
              <a:gd name="adj1" fmla="val 50000"/>
              <a:gd name="adj2" fmla="val 50000"/>
            </a:avLst>
          </a:prstGeom>
          <a:solidFill>
            <a:schemeClr val="accent1"/>
          </a:solidFill>
          <a:ln w="9525" cap="flat" cmpd="sng">
            <a:solidFill>
              <a:schemeClr val="bg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grpSp>
        <p:nvGrpSpPr>
          <p:cNvPr id="10" name="Google Shape;437;g305f1635444_0_65" descr="Figure ofr building internal capacity for profesional development that includes: District-level action planning, Select staff to provide training and coaching within the District, Create a plan to support a trainer/coach network, and utilize data to guide the development of a PD plan.">
            <a:extLst>
              <a:ext uri="{FF2B5EF4-FFF2-40B4-BE49-F238E27FC236}">
                <a16:creationId xmlns:a16="http://schemas.microsoft.com/office/drawing/2014/main" id="{7D5971BD-C461-7943-12FE-80C71115635D}"/>
              </a:ext>
            </a:extLst>
          </p:cNvPr>
          <p:cNvGrpSpPr/>
          <p:nvPr/>
        </p:nvGrpSpPr>
        <p:grpSpPr>
          <a:xfrm>
            <a:off x="4800600" y="799452"/>
            <a:ext cx="6492240" cy="5121933"/>
            <a:chOff x="0" y="1517"/>
            <a:chExt cx="4629300" cy="3652203"/>
          </a:xfrm>
        </p:grpSpPr>
        <p:sp>
          <p:nvSpPr>
            <p:cNvPr id="11" name="Google Shape;438;g305f1635444_0_65">
              <a:extLst>
                <a:ext uri="{FF2B5EF4-FFF2-40B4-BE49-F238E27FC236}">
                  <a16:creationId xmlns:a16="http://schemas.microsoft.com/office/drawing/2014/main" id="{E9359F28-47F6-C317-EFEE-0491E99A64D7}"/>
                </a:ext>
              </a:extLst>
            </p:cNvPr>
            <p:cNvSpPr/>
            <p:nvPr/>
          </p:nvSpPr>
          <p:spPr>
            <a:xfrm>
              <a:off x="0" y="1517"/>
              <a:ext cx="4629300" cy="768900"/>
            </a:xfrm>
            <a:prstGeom prst="roundRect">
              <a:avLst>
                <a:gd name="adj" fmla="val 10000"/>
              </a:avLst>
            </a:prstGeom>
            <a:solidFill>
              <a:srgbClr val="D9D9D9"/>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12" name="Google Shape;439;g305f1635444_0_65">
              <a:extLst>
                <a:ext uri="{FF2B5EF4-FFF2-40B4-BE49-F238E27FC236}">
                  <a16:creationId xmlns:a16="http://schemas.microsoft.com/office/drawing/2014/main" id="{D3F6FF24-5D4B-1A31-0D1B-224EB17A6300}"/>
                </a:ext>
              </a:extLst>
            </p:cNvPr>
            <p:cNvSpPr/>
            <p:nvPr/>
          </p:nvSpPr>
          <p:spPr>
            <a:xfrm>
              <a:off x="232586" y="174515"/>
              <a:ext cx="423000" cy="423000"/>
            </a:xfrm>
            <a:prstGeom prst="rect">
              <a:avLst/>
            </a:prstGeom>
            <a:blipFill rotWithShape="1">
              <a:blip r:embed="rId3" cstate="screen">
                <a:alphaModFix/>
                <a:extLst>
                  <a:ext uri="{28A0092B-C50C-407E-A947-70E740481C1C}">
                    <a14:useLocalDpi xmlns:a14="http://schemas.microsoft.com/office/drawing/2010/main"/>
                  </a:ext>
                </a:extLst>
              </a:blip>
              <a:stretch>
                <a:fillRect/>
              </a:stretch>
            </a:blipFill>
            <a:ln w="254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13" name="Google Shape;440;g305f1635444_0_65">
              <a:extLst>
                <a:ext uri="{FF2B5EF4-FFF2-40B4-BE49-F238E27FC236}">
                  <a16:creationId xmlns:a16="http://schemas.microsoft.com/office/drawing/2014/main" id="{DA811197-FDCF-E41B-6642-40E7742B63A4}"/>
                </a:ext>
              </a:extLst>
            </p:cNvPr>
            <p:cNvSpPr/>
            <p:nvPr/>
          </p:nvSpPr>
          <p:spPr>
            <a:xfrm>
              <a:off x="888057" y="1517"/>
              <a:ext cx="3741000" cy="768900"/>
            </a:xfrm>
            <a:prstGeom prst="rect">
              <a:avLst/>
            </a:prstGeom>
            <a:no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14" name="Google Shape;441;g305f1635444_0_65">
              <a:extLst>
                <a:ext uri="{FF2B5EF4-FFF2-40B4-BE49-F238E27FC236}">
                  <a16:creationId xmlns:a16="http://schemas.microsoft.com/office/drawing/2014/main" id="{430FD79C-8E89-58CE-424C-5C08AB4798A4}"/>
                </a:ext>
              </a:extLst>
            </p:cNvPr>
            <p:cNvSpPr/>
            <p:nvPr/>
          </p:nvSpPr>
          <p:spPr>
            <a:xfrm>
              <a:off x="0" y="962618"/>
              <a:ext cx="4629300" cy="768900"/>
            </a:xfrm>
            <a:prstGeom prst="roundRect">
              <a:avLst>
                <a:gd name="adj" fmla="val 10000"/>
              </a:avLst>
            </a:prstGeom>
            <a:solidFill>
              <a:srgbClr val="E8A819"/>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15" name="Google Shape;442;g305f1635444_0_65">
              <a:extLst>
                <a:ext uri="{FF2B5EF4-FFF2-40B4-BE49-F238E27FC236}">
                  <a16:creationId xmlns:a16="http://schemas.microsoft.com/office/drawing/2014/main" id="{6D46DDD0-234E-642D-1F41-B8C87F6DF26F}"/>
                </a:ext>
              </a:extLst>
            </p:cNvPr>
            <p:cNvSpPr/>
            <p:nvPr/>
          </p:nvSpPr>
          <p:spPr>
            <a:xfrm>
              <a:off x="232586" y="1135616"/>
              <a:ext cx="423000" cy="423000"/>
            </a:xfrm>
            <a:prstGeom prst="rect">
              <a:avLst/>
            </a:prstGeom>
            <a:blipFill rotWithShape="1">
              <a:blip r:embed="rId4" cstate="screen">
                <a:alphaModFix/>
                <a:extLst>
                  <a:ext uri="{28A0092B-C50C-407E-A947-70E740481C1C}">
                    <a14:useLocalDpi xmlns:a14="http://schemas.microsoft.com/office/drawing/2010/main"/>
                  </a:ext>
                </a:extLst>
              </a:blip>
              <a:stretch>
                <a:fillRect/>
              </a:stretch>
            </a:blipFill>
            <a:ln w="254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16" name="Google Shape;443;g305f1635444_0_65">
              <a:extLst>
                <a:ext uri="{FF2B5EF4-FFF2-40B4-BE49-F238E27FC236}">
                  <a16:creationId xmlns:a16="http://schemas.microsoft.com/office/drawing/2014/main" id="{67F517A2-227F-2F41-D9E6-C2176894EFD3}"/>
                </a:ext>
              </a:extLst>
            </p:cNvPr>
            <p:cNvSpPr/>
            <p:nvPr/>
          </p:nvSpPr>
          <p:spPr>
            <a:xfrm>
              <a:off x="888057" y="962618"/>
              <a:ext cx="3741000" cy="768900"/>
            </a:xfrm>
            <a:prstGeom prst="rect">
              <a:avLst/>
            </a:prstGeom>
            <a:no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17" name="Google Shape;444;g305f1635444_0_65">
              <a:extLst>
                <a:ext uri="{FF2B5EF4-FFF2-40B4-BE49-F238E27FC236}">
                  <a16:creationId xmlns:a16="http://schemas.microsoft.com/office/drawing/2014/main" id="{F0120C25-2700-C739-A156-8743EF7E8F33}"/>
                </a:ext>
              </a:extLst>
            </p:cNvPr>
            <p:cNvSpPr txBox="1"/>
            <p:nvPr/>
          </p:nvSpPr>
          <p:spPr>
            <a:xfrm>
              <a:off x="888057" y="962618"/>
              <a:ext cx="3741000" cy="768900"/>
            </a:xfrm>
            <a:prstGeom prst="rect">
              <a:avLst/>
            </a:prstGeom>
            <a:noFill/>
            <a:ln>
              <a:noFill/>
            </a:ln>
          </p:spPr>
          <p:txBody>
            <a:bodyPr spcFirstLastPara="1" wrap="square" lIns="108450" tIns="108450" rIns="108450" bIns="108450" anchor="ctr" anchorCtr="0">
              <a:noAutofit/>
            </a:bodyPr>
            <a:lstStyle/>
            <a:p>
              <a:pPr defTabSz="960120">
                <a:spcAft>
                  <a:spcPts val="600"/>
                </a:spcAft>
              </a:pPr>
              <a:r>
                <a:rPr lang="en-US" sz="2800" kern="1200">
                  <a:solidFill>
                    <a:srgbClr val="000000"/>
                  </a:solidFill>
                  <a:latin typeface="Arial"/>
                  <a:ea typeface="+mn-ea"/>
                  <a:cs typeface="Arial"/>
                  <a:sym typeface="Arial"/>
                </a:rPr>
                <a:t>Select staff to provide training and coaching within the district</a:t>
              </a:r>
              <a:endParaRPr sz="2667">
                <a:solidFill>
                  <a:srgbClr val="000000"/>
                </a:solidFill>
                <a:latin typeface="Arial"/>
                <a:ea typeface="Arial"/>
                <a:cs typeface="Arial"/>
                <a:sym typeface="Arial"/>
              </a:endParaRPr>
            </a:p>
          </p:txBody>
        </p:sp>
        <p:sp>
          <p:nvSpPr>
            <p:cNvPr id="18" name="Google Shape;445;g305f1635444_0_65">
              <a:extLst>
                <a:ext uri="{FF2B5EF4-FFF2-40B4-BE49-F238E27FC236}">
                  <a16:creationId xmlns:a16="http://schemas.microsoft.com/office/drawing/2014/main" id="{867F7DF7-1FE2-DB66-30C3-614FB6825F80}"/>
                </a:ext>
              </a:extLst>
            </p:cNvPr>
            <p:cNvSpPr/>
            <p:nvPr/>
          </p:nvSpPr>
          <p:spPr>
            <a:xfrm>
              <a:off x="0" y="1923719"/>
              <a:ext cx="4629300" cy="768900"/>
            </a:xfrm>
            <a:prstGeom prst="roundRect">
              <a:avLst>
                <a:gd name="adj" fmla="val 10000"/>
              </a:avLst>
            </a:prstGeom>
            <a:solidFill>
              <a:srgbClr val="E8A819"/>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19" name="Google Shape;446;g305f1635444_0_65">
              <a:extLst>
                <a:ext uri="{FF2B5EF4-FFF2-40B4-BE49-F238E27FC236}">
                  <a16:creationId xmlns:a16="http://schemas.microsoft.com/office/drawing/2014/main" id="{D2B8AF92-7913-C842-0F7E-6E347B6986BD}"/>
                </a:ext>
              </a:extLst>
            </p:cNvPr>
            <p:cNvSpPr/>
            <p:nvPr/>
          </p:nvSpPr>
          <p:spPr>
            <a:xfrm>
              <a:off x="232586" y="2096717"/>
              <a:ext cx="423000" cy="423000"/>
            </a:xfrm>
            <a:prstGeom prst="rect">
              <a:avLst/>
            </a:prstGeom>
            <a:blipFill rotWithShape="1">
              <a:blip r:embed="rId5" cstate="screen">
                <a:alphaModFix/>
                <a:extLst>
                  <a:ext uri="{28A0092B-C50C-407E-A947-70E740481C1C}">
                    <a14:useLocalDpi xmlns:a14="http://schemas.microsoft.com/office/drawing/2010/main"/>
                  </a:ext>
                </a:extLst>
              </a:blip>
              <a:stretch>
                <a:fillRect/>
              </a:stretch>
            </a:blipFill>
            <a:ln w="254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0" name="Google Shape;447;g305f1635444_0_65">
              <a:extLst>
                <a:ext uri="{FF2B5EF4-FFF2-40B4-BE49-F238E27FC236}">
                  <a16:creationId xmlns:a16="http://schemas.microsoft.com/office/drawing/2014/main" id="{DBDAB6CB-D84E-314B-C4C0-DE97172A34D2}"/>
                </a:ext>
              </a:extLst>
            </p:cNvPr>
            <p:cNvSpPr/>
            <p:nvPr/>
          </p:nvSpPr>
          <p:spPr>
            <a:xfrm>
              <a:off x="888057" y="1923719"/>
              <a:ext cx="3741000" cy="768900"/>
            </a:xfrm>
            <a:prstGeom prst="rect">
              <a:avLst/>
            </a:prstGeom>
            <a:no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1" name="Google Shape;448;g305f1635444_0_65">
              <a:extLst>
                <a:ext uri="{FF2B5EF4-FFF2-40B4-BE49-F238E27FC236}">
                  <a16:creationId xmlns:a16="http://schemas.microsoft.com/office/drawing/2014/main" id="{4A2E22D7-4756-AF36-3CC2-0FE84CB01956}"/>
                </a:ext>
              </a:extLst>
            </p:cNvPr>
            <p:cNvSpPr txBox="1"/>
            <p:nvPr/>
          </p:nvSpPr>
          <p:spPr>
            <a:xfrm>
              <a:off x="888057" y="1923719"/>
              <a:ext cx="3741000" cy="768900"/>
            </a:xfrm>
            <a:prstGeom prst="rect">
              <a:avLst/>
            </a:prstGeom>
            <a:noFill/>
            <a:ln>
              <a:noFill/>
            </a:ln>
          </p:spPr>
          <p:txBody>
            <a:bodyPr spcFirstLastPara="1" wrap="square" lIns="108450" tIns="108450" rIns="108450" bIns="108450" anchor="ctr" anchorCtr="0">
              <a:noAutofit/>
            </a:bodyPr>
            <a:lstStyle/>
            <a:p>
              <a:pPr defTabSz="960120">
                <a:spcAft>
                  <a:spcPts val="600"/>
                </a:spcAft>
              </a:pPr>
              <a:r>
                <a:rPr lang="en-US" sz="2800" kern="1200" dirty="0">
                  <a:solidFill>
                    <a:srgbClr val="000000"/>
                  </a:solidFill>
                  <a:latin typeface="Arial"/>
                  <a:ea typeface="+mn-ea"/>
                  <a:cs typeface="Arial"/>
                  <a:sym typeface="Arial"/>
                </a:rPr>
                <a:t>Create a plan to support a local Trainer/Coach Network </a:t>
              </a:r>
              <a:endParaRPr sz="1867" dirty="0">
                <a:solidFill>
                  <a:srgbClr val="000000"/>
                </a:solidFill>
                <a:latin typeface="Arial"/>
                <a:ea typeface="Arial"/>
                <a:cs typeface="Arial"/>
                <a:sym typeface="Arial"/>
              </a:endParaRPr>
            </a:p>
          </p:txBody>
        </p:sp>
        <p:sp>
          <p:nvSpPr>
            <p:cNvPr id="22" name="Google Shape;449;g305f1635444_0_65">
              <a:extLst>
                <a:ext uri="{FF2B5EF4-FFF2-40B4-BE49-F238E27FC236}">
                  <a16:creationId xmlns:a16="http://schemas.microsoft.com/office/drawing/2014/main" id="{771B8888-F126-1911-E2F8-7D7CE4BCEF95}"/>
                </a:ext>
              </a:extLst>
            </p:cNvPr>
            <p:cNvSpPr/>
            <p:nvPr/>
          </p:nvSpPr>
          <p:spPr>
            <a:xfrm>
              <a:off x="0" y="2884820"/>
              <a:ext cx="4629300" cy="768900"/>
            </a:xfrm>
            <a:prstGeom prst="roundRect">
              <a:avLst>
                <a:gd name="adj" fmla="val 10000"/>
              </a:avLst>
            </a:prstGeom>
            <a:solidFill>
              <a:srgbClr val="E8A819"/>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3" name="Google Shape;450;g305f1635444_0_65">
              <a:extLst>
                <a:ext uri="{FF2B5EF4-FFF2-40B4-BE49-F238E27FC236}">
                  <a16:creationId xmlns:a16="http://schemas.microsoft.com/office/drawing/2014/main" id="{F5613FA2-72FC-193D-752A-E5C172CE3A0E}"/>
                </a:ext>
              </a:extLst>
            </p:cNvPr>
            <p:cNvSpPr/>
            <p:nvPr/>
          </p:nvSpPr>
          <p:spPr>
            <a:xfrm>
              <a:off x="232586" y="3057819"/>
              <a:ext cx="423000" cy="423000"/>
            </a:xfrm>
            <a:prstGeom prst="rect">
              <a:avLst/>
            </a:prstGeom>
            <a:blipFill rotWithShape="1">
              <a:blip r:embed="rId6" cstate="screen">
                <a:alphaModFix/>
                <a:extLst>
                  <a:ext uri="{28A0092B-C50C-407E-A947-70E740481C1C}">
                    <a14:useLocalDpi xmlns:a14="http://schemas.microsoft.com/office/drawing/2010/main"/>
                  </a:ext>
                </a:extLst>
              </a:blip>
              <a:stretch>
                <a:fillRect/>
              </a:stretch>
            </a:blipFill>
            <a:ln w="254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4" name="Google Shape;451;g305f1635444_0_65">
              <a:extLst>
                <a:ext uri="{FF2B5EF4-FFF2-40B4-BE49-F238E27FC236}">
                  <a16:creationId xmlns:a16="http://schemas.microsoft.com/office/drawing/2014/main" id="{E2817513-EE8C-1D1C-F4AB-C511A2AAA832}"/>
                </a:ext>
              </a:extLst>
            </p:cNvPr>
            <p:cNvSpPr/>
            <p:nvPr/>
          </p:nvSpPr>
          <p:spPr>
            <a:xfrm>
              <a:off x="888057" y="2884820"/>
              <a:ext cx="3741000" cy="768900"/>
            </a:xfrm>
            <a:prstGeom prst="rect">
              <a:avLst/>
            </a:prstGeom>
            <a:no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5" name="Google Shape;452;g305f1635444_0_65">
              <a:extLst>
                <a:ext uri="{FF2B5EF4-FFF2-40B4-BE49-F238E27FC236}">
                  <a16:creationId xmlns:a16="http://schemas.microsoft.com/office/drawing/2014/main" id="{6E9413B8-0246-B979-BB43-16A29E043A1E}"/>
                </a:ext>
              </a:extLst>
            </p:cNvPr>
            <p:cNvSpPr txBox="1"/>
            <p:nvPr/>
          </p:nvSpPr>
          <p:spPr>
            <a:xfrm>
              <a:off x="888057" y="2884820"/>
              <a:ext cx="3741000" cy="768900"/>
            </a:xfrm>
            <a:prstGeom prst="rect">
              <a:avLst/>
            </a:prstGeom>
            <a:noFill/>
            <a:ln>
              <a:noFill/>
            </a:ln>
          </p:spPr>
          <p:txBody>
            <a:bodyPr spcFirstLastPara="1" wrap="square" lIns="108450" tIns="108450" rIns="108450" bIns="108450" anchor="ctr" anchorCtr="0">
              <a:noAutofit/>
            </a:bodyPr>
            <a:lstStyle/>
            <a:p>
              <a:pPr defTabSz="960120">
                <a:spcAft>
                  <a:spcPts val="600"/>
                </a:spcAft>
              </a:pPr>
              <a:r>
                <a:rPr lang="en-US" sz="2800" kern="1200" dirty="0">
                  <a:solidFill>
                    <a:srgbClr val="000000"/>
                  </a:solidFill>
                  <a:latin typeface="Arial"/>
                  <a:ea typeface="+mn-ea"/>
                  <a:cs typeface="Arial"/>
                  <a:sym typeface="Arial"/>
                </a:rPr>
                <a:t>Utilize data to guide PD &amp; Coaching plan </a:t>
              </a:r>
              <a:endParaRPr sz="1867" dirty="0">
                <a:solidFill>
                  <a:srgbClr val="000000"/>
                </a:solidFill>
                <a:latin typeface="Arial"/>
                <a:ea typeface="Arial"/>
                <a:cs typeface="Arial"/>
                <a:sym typeface="Arial"/>
              </a:endParaRPr>
            </a:p>
          </p:txBody>
        </p:sp>
        <p:sp>
          <p:nvSpPr>
            <p:cNvPr id="26" name="Google Shape;453;g305f1635444_0_65">
              <a:extLst>
                <a:ext uri="{FF2B5EF4-FFF2-40B4-BE49-F238E27FC236}">
                  <a16:creationId xmlns:a16="http://schemas.microsoft.com/office/drawing/2014/main" id="{9026A4EF-FB47-5225-AFBF-2B0C654E520A}"/>
                </a:ext>
              </a:extLst>
            </p:cNvPr>
            <p:cNvSpPr txBox="1"/>
            <p:nvPr/>
          </p:nvSpPr>
          <p:spPr>
            <a:xfrm>
              <a:off x="888057" y="1517"/>
              <a:ext cx="3741000" cy="768900"/>
            </a:xfrm>
            <a:prstGeom prst="rect">
              <a:avLst/>
            </a:prstGeom>
            <a:noFill/>
            <a:ln>
              <a:noFill/>
            </a:ln>
          </p:spPr>
          <p:txBody>
            <a:bodyPr spcFirstLastPara="1" wrap="square" lIns="108450" tIns="108450" rIns="108450" bIns="108450" anchor="ctr" anchorCtr="0">
              <a:noAutofit/>
            </a:bodyPr>
            <a:lstStyle/>
            <a:p>
              <a:pPr defTabSz="960120">
                <a:spcAft>
                  <a:spcPts val="600"/>
                </a:spcAft>
              </a:pPr>
              <a:r>
                <a:rPr lang="en-US" sz="2800" kern="1200">
                  <a:solidFill>
                    <a:srgbClr val="000000"/>
                  </a:solidFill>
                  <a:latin typeface="Arial"/>
                  <a:ea typeface="+mn-ea"/>
                  <a:cs typeface="Arial"/>
                  <a:sym typeface="Arial"/>
                </a:rPr>
                <a:t>District-level action planning </a:t>
              </a:r>
              <a:endParaRPr sz="1867">
                <a:solidFill>
                  <a:srgbClr val="000000"/>
                </a:solidFill>
                <a:latin typeface="Arial"/>
                <a:ea typeface="Arial"/>
                <a:cs typeface="Arial"/>
                <a:sym typeface="Arial"/>
              </a:endParaRPr>
            </a:p>
          </p:txBody>
        </p:sp>
      </p:grpSp>
      <p:sp>
        <p:nvSpPr>
          <p:cNvPr id="33" name="Text Placeholder 3">
            <a:extLst>
              <a:ext uri="{FF2B5EF4-FFF2-40B4-BE49-F238E27FC236}">
                <a16:creationId xmlns:a16="http://schemas.microsoft.com/office/drawing/2014/main" id="{5F756CE2-98F5-DAA8-0853-752699902DC1}"/>
              </a:ext>
            </a:extLst>
          </p:cNvPr>
          <p:cNvSpPr>
            <a:spLocks noGrp="1"/>
          </p:cNvSpPr>
          <p:nvPr>
            <p:ph type="body" sz="half" idx="2"/>
          </p:nvPr>
        </p:nvSpPr>
        <p:spPr>
          <a:xfrm>
            <a:off x="4228842" y="6470996"/>
            <a:ext cx="7556758" cy="526704"/>
          </a:xfrm>
        </p:spPr>
        <p:txBody>
          <a:bodyPr/>
          <a:lstStyle/>
          <a:p>
            <a:r>
              <a:rPr lang="en-US" dirty="0">
                <a:solidFill>
                  <a:srgbClr val="515254"/>
                </a:solidFill>
              </a:rPr>
              <a:t>Adapted from L. Powers presentation at the 2024 PBIS Leadership Forum</a:t>
            </a:r>
          </a:p>
        </p:txBody>
      </p:sp>
    </p:spTree>
    <p:extLst>
      <p:ext uri="{BB962C8B-B14F-4D97-AF65-F5344CB8AC3E}">
        <p14:creationId xmlns:p14="http://schemas.microsoft.com/office/powerpoint/2010/main" val="664613461"/>
      </p:ext>
    </p:extLst>
  </p:cSld>
  <p:clrMapOvr>
    <a:masterClrMapping/>
  </p:clrMapOvr>
</p:sld>
</file>

<file path=ppt/theme/theme1.xml><?xml version="1.0" encoding="utf-8"?>
<a:theme xmlns:a="http://schemas.openxmlformats.org/drawingml/2006/main" name="1_Retrospect">
  <a:themeElements>
    <a:clrScheme name="I MTSS Teal">
      <a:dk1>
        <a:srgbClr val="000000"/>
      </a:dk1>
      <a:lt1>
        <a:srgbClr val="FFFFFF"/>
      </a:lt1>
      <a:dk2>
        <a:srgbClr val="515154"/>
      </a:dk2>
      <a:lt2>
        <a:srgbClr val="4FA6BF"/>
      </a:lt2>
      <a:accent1>
        <a:srgbClr val="4FA6BF"/>
      </a:accent1>
      <a:accent2>
        <a:srgbClr val="4FA6BF"/>
      </a:accent2>
      <a:accent3>
        <a:srgbClr val="4FA6BF"/>
      </a:accent3>
      <a:accent4>
        <a:srgbClr val="4FA6BF"/>
      </a:accent4>
      <a:accent5>
        <a:srgbClr val="4FA6BF"/>
      </a:accent5>
      <a:accent6>
        <a:srgbClr val="4FA6BF"/>
      </a:accent6>
      <a:hlink>
        <a:srgbClr val="4FA6BF"/>
      </a:hlink>
      <a:folHlink>
        <a:srgbClr val="4FA6BF"/>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I MTSS Definition for Website" id="{7C6B94B3-E16E-4D4D-A9CD-1AB8AD520DDC}" vid="{27153F63-EEF0-1641-8680-4B03DA4BB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1_Retrospect</Template>
  <TotalTime>2349</TotalTime>
  <Words>2552</Words>
  <Application>Microsoft Macintosh PowerPoint</Application>
  <PresentationFormat>Widescreen</PresentationFormat>
  <Paragraphs>252</Paragraphs>
  <Slides>32</Slides>
  <Notes>23</Notes>
  <HiddenSlides>2</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32</vt:i4>
      </vt:variant>
    </vt:vector>
  </HeadingPairs>
  <TitlesOfParts>
    <vt:vector size="47" baseType="lpstr">
      <vt:lpstr>ＭＳ Ｐゴシック</vt:lpstr>
      <vt:lpstr>Aptos</vt:lpstr>
      <vt:lpstr>Arial</vt:lpstr>
      <vt:lpstr>Calibri</vt:lpstr>
      <vt:lpstr>Calibri (Body)</vt:lpstr>
      <vt:lpstr>Calibri Light</vt:lpstr>
      <vt:lpstr>Century Gothic</vt:lpstr>
      <vt:lpstr>Symbol</vt:lpstr>
      <vt:lpstr>Times</vt:lpstr>
      <vt:lpstr>Times New Roman</vt:lpstr>
      <vt:lpstr>Wingdings</vt:lpstr>
      <vt:lpstr>XB Yas</vt:lpstr>
      <vt:lpstr>XB Yas Bold</vt:lpstr>
      <vt:lpstr>XB Yas Bold Italics</vt:lpstr>
      <vt:lpstr>1_Retrospect</vt:lpstr>
      <vt:lpstr>Aligning Systems in MTSS:  How can we integrate supports within MTSS?</vt:lpstr>
      <vt:lpstr>Framing </vt:lpstr>
      <vt:lpstr>Core Features</vt:lpstr>
      <vt:lpstr>MTSS is rooted in implementation science practice</vt:lpstr>
      <vt:lpstr>Implementation Science Practice   Active Implementation Frameworks -  Implementation Drivers</vt:lpstr>
      <vt:lpstr>Implementation Drivers</vt:lpstr>
      <vt:lpstr>Leadership Team Functions: Systems Implementation &amp; Integration Across Contexts (PBIS District Practice Guide, 2024)</vt:lpstr>
      <vt:lpstr>Teaming Structures with Systems Coaching</vt:lpstr>
      <vt:lpstr>Systems alignment occurs through facilitation from Systems Coaches  &amp; intentional plan to integrate &amp; differentiate professional learning &amp; instructional coaching</vt:lpstr>
      <vt:lpstr>Systems Alignment Facilitates the Prevention of EBP Abandonment</vt:lpstr>
      <vt:lpstr>Traditional translational pipeline</vt:lpstr>
      <vt:lpstr>Intentional Implementation</vt:lpstr>
      <vt:lpstr>Intentional Exploration of De-Implementation</vt:lpstr>
      <vt:lpstr>Big Ideas and Resources: Part 1</vt:lpstr>
      <vt:lpstr>Need for Mental and Behavioral Health Supports in Schools</vt:lpstr>
      <vt:lpstr>(CDC, YRBS data, 2024)</vt:lpstr>
      <vt:lpstr>Factors Contributing to Increases in Youth Internalizing Mental Health Problems  (e.g., depression, anxiety, suicide attempts)</vt:lpstr>
      <vt:lpstr>A Multi-tiered System of Supports:  A Public Health Approach to Prevention</vt:lpstr>
      <vt:lpstr>Implementation Science Framework</vt:lpstr>
      <vt:lpstr>Impacts of Multi-tiered System of Supports for Behavior</vt:lpstr>
      <vt:lpstr>Synergistic Effects</vt:lpstr>
      <vt:lpstr>Impacts of Multi-tiered System of Supports for Behavior (cont)</vt:lpstr>
      <vt:lpstr>Financial Savings</vt:lpstr>
      <vt:lpstr>Integrating Other EBPs within the MTSS Framework  Social-emotional learning programs (Bradshaw, Ialongo, Lochman, Tolan: 3 RCTs IES) Bullying and aggression prevention (Pas/Waasdorp PIs: R01 NICHD) Coaching in culturally-responsive student engagement (Bradshaw PI: IES 3 RCTs; NIMHD R01) Mental health screening and tele-ECHO  (Lyons PI: NIMH R01) Early Identification System (Reinke PI: IES Rural Center)     </vt:lpstr>
      <vt:lpstr>Early Identification System (EIS)</vt:lpstr>
      <vt:lpstr>Big Ideas and Resources: Part 2</vt:lpstr>
      <vt:lpstr>Connection Between Educator Well-being and Mental Health</vt:lpstr>
      <vt:lpstr>Insights on Educator Well-being and Recruitment and Retention</vt:lpstr>
      <vt:lpstr>Teacher Outcomes Important to Consider</vt:lpstr>
      <vt:lpstr>Big Ideas and Key Takeaways</vt:lpstr>
      <vt:lpstr>Resources &amp; References</vt:lpstr>
      <vt:lpstr>Discussing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Brandi Simonsen</dc:creator>
  <cp:lastModifiedBy>Brandi Simonsen</cp:lastModifiedBy>
  <cp:revision>122</cp:revision>
  <dcterms:created xsi:type="dcterms:W3CDTF">2024-11-05T18:35:08Z</dcterms:created>
  <dcterms:modified xsi:type="dcterms:W3CDTF">2024-12-19T02:44:11Z</dcterms:modified>
</cp:coreProperties>
</file>