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1"/>
    <p:sldMasterId id="2147483901" r:id="rId2"/>
    <p:sldMasterId id="2147483913" r:id="rId3"/>
  </p:sldMasterIdLst>
  <p:notesMasterIdLst>
    <p:notesMasterId r:id="rId35"/>
  </p:notesMasterIdLst>
  <p:sldIdLst>
    <p:sldId id="256" r:id="rId4"/>
    <p:sldId id="257" r:id="rId5"/>
    <p:sldId id="265" r:id="rId6"/>
    <p:sldId id="266" r:id="rId7"/>
    <p:sldId id="5115" r:id="rId8"/>
    <p:sldId id="5131" r:id="rId9"/>
    <p:sldId id="275" r:id="rId10"/>
    <p:sldId id="276" r:id="rId11"/>
    <p:sldId id="4652" r:id="rId12"/>
    <p:sldId id="1514" r:id="rId13"/>
    <p:sldId id="5135" r:id="rId14"/>
    <p:sldId id="5136" r:id="rId15"/>
    <p:sldId id="5117" r:id="rId16"/>
    <p:sldId id="5118" r:id="rId17"/>
    <p:sldId id="5119" r:id="rId18"/>
    <p:sldId id="5120" r:id="rId19"/>
    <p:sldId id="5123" r:id="rId20"/>
    <p:sldId id="5124" r:id="rId21"/>
    <p:sldId id="5125" r:id="rId22"/>
    <p:sldId id="5126" r:id="rId23"/>
    <p:sldId id="1642" r:id="rId24"/>
    <p:sldId id="5132" r:id="rId25"/>
    <p:sldId id="5133" r:id="rId26"/>
    <p:sldId id="5134" r:id="rId27"/>
    <p:sldId id="4726" r:id="rId28"/>
    <p:sldId id="4911" r:id="rId29"/>
    <p:sldId id="4730" r:id="rId30"/>
    <p:sldId id="4731" r:id="rId31"/>
    <p:sldId id="267" r:id="rId32"/>
    <p:sldId id="269" r:id="rId33"/>
    <p:sldId id="2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A75C57-A1DC-9339-414A-54A8B30AE73D}" name="Brandi Simonsen" initials="BS" userId="wj8IiR6srn232gB38Gruhs4Qk+SlD+18JwRzgx9a28E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79"/>
    <a:srgbClr val="FF2600"/>
    <a:srgbClr val="4FA6BF"/>
    <a:srgbClr val="009051"/>
    <a:srgbClr val="C4940C"/>
    <a:srgbClr val="953735"/>
    <a:srgbClr val="E46C0A"/>
    <a:srgbClr val="515254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955" autoAdjust="0"/>
    <p:restoredTop sz="86391" autoAdjust="0"/>
  </p:normalViewPr>
  <p:slideViewPr>
    <p:cSldViewPr snapToGrid="0" snapToObjects="1">
      <p:cViewPr varScale="1">
        <p:scale>
          <a:sx n="57" d="100"/>
          <a:sy n="57" d="100"/>
        </p:scale>
        <p:origin x="192" y="1008"/>
      </p:cViewPr>
      <p:guideLst/>
    </p:cSldViewPr>
  </p:slideViewPr>
  <p:outlineViewPr>
    <p:cViewPr>
      <p:scale>
        <a:sx n="33" d="100"/>
        <a:sy n="33" d="100"/>
      </p:scale>
      <p:origin x="0" y="-1232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FD4DD-3C3A-4040-AA52-26552A3AD5FC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42A56-27B6-6D46-9B26-E5A82035B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62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42A56-27B6-6D46-9B26-E5A82035BB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33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42A56-27B6-6D46-9B26-E5A82035BB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4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42A56-27B6-6D46-9B26-E5A82035BB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36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42A56-27B6-6D46-9B26-E5A82035BB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86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42A56-27B6-6D46-9B26-E5A82035BB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46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FE6E34-CECC-4855-9781-5526F138058D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34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806" y="4422133"/>
            <a:ext cx="5151493" cy="4188171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88465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B5407-ADA9-4964-A34E-E0501CBD2C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126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Drop of 53%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B5407-ADA9-4964-A34E-E0501CBD2C6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43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Drop of 33% for non-Black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B5407-ADA9-4964-A34E-E0501CBD2C6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10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5F736-E304-2FF0-D9D6-340D33682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DA03C-2A33-B1CE-1699-48582EC60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0557C-FEEC-04BF-0BDD-425D1F2B9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1D78F-91D0-8E6A-BCA3-302B233FA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42A56-27B6-6D46-9B26-E5A82035BBB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65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38F80-6430-6BDB-75BE-83B2A36D1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316896-FC1B-14E9-71BD-B28F0B897F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C43C68-DBB5-74E9-1282-000F13693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Overview of </a:t>
            </a: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core features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related to topic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 </a:t>
            </a: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frame the conversation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Big idea(s)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about needed actions to inform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Policy,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Research, and/or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Resources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inform next actionably steps for policy, research, and/or TA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Take away message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Big question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frame the table conversation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8EBBF-68DB-0586-7AA4-E22C9F761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42A56-27B6-6D46-9B26-E5A82035B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231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Overview of </a:t>
            </a: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core features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related to topic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 </a:t>
            </a: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frame the conversation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Big idea(s)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about needed actions to inform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Policy,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Research, and/or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Resources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inform next actionably steps for policy, research, and/or TA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Take away message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buFont typeface="Wingdings" pitchFamily="2" charset="2"/>
              <a:buChar char=""/>
            </a:pPr>
            <a:r>
              <a:rPr lang="en-US" sz="1200" b="1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Big question</a:t>
            </a:r>
            <a:r>
              <a:rPr lang="en-US" sz="1200" kern="1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frame the table conversation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42A56-27B6-6D46-9B26-E5A82035BB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72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42A56-27B6-6D46-9B26-E5A82035BB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91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28F35-BC35-E07C-DBB4-77AA616DD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D1E9A0-8D61-D376-6771-F48C053D6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FB5F17-3F92-88DF-54A6-2DA32A2E9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5596E-7D48-9FEE-C196-67E8948DE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42A56-27B6-6D46-9B26-E5A82035BB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5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of schools (a) trained by the Center on PBIS or its affiliated state networks, (b) with active PBIS leadership teams, and (c) with a current action plan (reported by state PBIS teams, or # of schools that submitted implementation or outcomes data to the Center on PBIS via PBISApps if there are no data reported).</a:t>
            </a:r>
          </a:p>
          <a:p>
            <a:endParaRPr lang="en-US" dirty="0"/>
          </a:p>
          <a:p>
            <a:r>
              <a:rPr lang="en-US" dirty="0"/>
              <a:t>For comparison, the total # of US Schools is 97,632 (from NCES data 2017-18)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EF0E77-6F34-4301-BB38-EB556F0930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74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35 countries</a:t>
            </a:r>
          </a:p>
          <a:p>
            <a:r>
              <a:rPr lang="en-US" dirty="0"/>
              <a:t>Over 20 in Europe (PBS Europe Network)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6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4A3DA1-BBC7-4145-8AB9-7FE542B32E46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69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871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 of unique schools submitting scores from at least one validated Center on PBIS fidelity of implementation measure to the Center (primarily through PBIS Assessment, with a few reporting in their state systems and then sharing with the Center).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2022-23: 13,484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EF0E77-6F34-4301-BB38-EB556F0930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35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Number of unique schools implementing Tier 1 PBIS with fidelity through a validated Center on PBIS fidelity of implementation measure (e.g., TFI Tier 1 or </a:t>
            </a:r>
            <a:r>
              <a:rPr lang="en-US" dirty="0" err="1"/>
              <a:t>BoQ</a:t>
            </a:r>
            <a:r>
              <a:rPr lang="en-US" dirty="0"/>
              <a:t> 70%+, SET 80%+).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EF0E77-6F34-4301-BB38-EB556F0930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549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6661" tIns="48331" rIns="96661" bIns="48331"/>
          <a:lstStyle/>
          <a:p>
            <a:pPr marL="0" marR="0" lvl="0" indent="0" algn="r" defTabSz="10215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B20B5407-ADA9-4964-A34E-E0501CBD2C6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pPr marL="0" marR="0" lvl="0" indent="0" algn="r" defTabSz="102159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269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3"/>
            <a:ext cx="10058400" cy="3158937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8000" b="1" spc="-50" baseline="0">
                <a:solidFill>
                  <a:srgbClr val="5152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cap="all" spc="200" baseline="0">
                <a:solidFill>
                  <a:srgbClr val="515254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BCFE73-9D18-5B4E-9875-C4FDAAA611EF}"/>
              </a:ext>
            </a:extLst>
          </p:cNvPr>
          <p:cNvCxnSpPr>
            <a:cxnSpLocks/>
          </p:cNvCxnSpPr>
          <p:nvPr userDrawn="1"/>
        </p:nvCxnSpPr>
        <p:spPr>
          <a:xfrm>
            <a:off x="0" y="4128902"/>
            <a:ext cx="11424355" cy="0"/>
          </a:xfrm>
          <a:prstGeom prst="line">
            <a:avLst/>
          </a:prstGeom>
          <a:ln w="57150">
            <a:solidFill>
              <a:srgbClr val="515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54C5BF-14EA-4142-95DC-7732779F11D7}"/>
              </a:ext>
            </a:extLst>
          </p:cNvPr>
          <p:cNvCxnSpPr>
            <a:cxnSpLocks/>
          </p:cNvCxnSpPr>
          <p:nvPr userDrawn="1"/>
        </p:nvCxnSpPr>
        <p:spPr>
          <a:xfrm>
            <a:off x="-6628" y="4244609"/>
            <a:ext cx="11318095" cy="0"/>
          </a:xfrm>
          <a:prstGeom prst="line">
            <a:avLst/>
          </a:prstGeom>
          <a:ln w="57150">
            <a:solidFill>
              <a:srgbClr val="4FA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0DC6FC3-3C16-C14A-BDCC-3080E2768A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7390"/>
          <a:stretch/>
        </p:blipFill>
        <p:spPr>
          <a:xfrm>
            <a:off x="11424355" y="3864538"/>
            <a:ext cx="767645" cy="633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B5DC32-E559-D051-AC5D-00ABB8A219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" y="5909641"/>
            <a:ext cx="2599201" cy="699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27EA6E-3174-C0AB-D032-1BBABC7E8E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4560" y="5909641"/>
            <a:ext cx="3411119" cy="7967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90DD19-0540-06B0-BE29-7518BE34BF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88334" y="5795068"/>
            <a:ext cx="1415331" cy="102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25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251" y="311944"/>
            <a:ext cx="11461749" cy="747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12800" y="1563756"/>
            <a:ext cx="10972800" cy="460844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22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3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56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C3C1D5D-7EBD-344E-A47F-B898AD3C598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07289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221BC-F6BE-4F09-9FE6-F72CC1770BB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4570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C23B1-2CA4-4321-AED9-7145BC89243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3" r="23628"/>
          <a:stretch/>
        </p:blipFill>
        <p:spPr>
          <a:xfrm>
            <a:off x="7194785" y="-1"/>
            <a:ext cx="4997281" cy="6858001"/>
          </a:xfrm>
          <a:prstGeom prst="rect">
            <a:avLst/>
          </a:prstGeom>
        </p:spPr>
      </p:pic>
      <p:sp>
        <p:nvSpPr>
          <p:cNvPr id="8" name="Parallelogram 7"/>
          <p:cNvSpPr/>
          <p:nvPr userDrawn="1"/>
        </p:nvSpPr>
        <p:spPr>
          <a:xfrm rot="10800000" flipH="1" flipV="1">
            <a:off x="4796367" y="0"/>
            <a:ext cx="3562351" cy="6858000"/>
          </a:xfrm>
          <a:prstGeom prst="parallelogram">
            <a:avLst>
              <a:gd name="adj" fmla="val 15090"/>
            </a:avLst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9" name="Picture 9" descr="UO_Signature_4c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8" y="434975"/>
            <a:ext cx="4317998" cy="71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8617" y="2379058"/>
            <a:ext cx="6408687" cy="1221392"/>
          </a:xfrm>
        </p:spPr>
        <p:txBody>
          <a:bodyPr/>
          <a:lstStyle>
            <a:lvl1pPr algn="l">
              <a:defRPr sz="3600">
                <a:solidFill>
                  <a:srgbClr val="00533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1211239" y="3942490"/>
            <a:ext cx="6416853" cy="1500187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7243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4249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132A69-8120-47C0-8C52-7A14CCBCE9A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9" descr="UO_Signature_4c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2" y="54652"/>
            <a:ext cx="239607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13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65621F-4ADB-45B1-980F-F1552E0EF82A}" type="datetime1">
              <a:rPr lang="en-US"/>
              <a:pPr/>
              <a:t>12/18/24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FE0B6-8961-4498-AB85-5E07841511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23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B586B-E309-4480-95C1-C532B6E127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54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C6C421B-80A9-4511-990B-7AB36DF45EA5}" type="datetime1">
              <a:rPr lang="en-US"/>
              <a:pPr/>
              <a:t>12/18/24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17ACC-62A4-4155-91F0-D7D68BDE99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4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10F50-52D9-4539-8A65-667AD48D6A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43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52439-2812-4820-8218-10C093D223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40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D203F12-E795-4EE2-94D2-86AF31990F69}" type="datetime1">
              <a:rPr lang="en-US"/>
              <a:pPr/>
              <a:t>12/18/24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5733F-C021-4BF8-8A2A-4C49914297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4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5152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59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FD9D0-8D35-4779-9A76-23559D87FC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74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EE61DAA-8507-4807-A8BA-809E3D0F913E}" type="datetime1">
              <a:rPr lang="en-US"/>
              <a:pPr/>
              <a:t>12/18/24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577E6-BCF8-4338-A800-B274F60709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27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E3CA99C-F467-48A1-A5CD-4E48E996CBD9}" type="datetime1">
              <a:rPr lang="en-US"/>
              <a:pPr/>
              <a:t>12/18/24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0158E-6B95-4F3C-94A8-448143BFE8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76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CDC29C4-E7BD-C442-B94D-6C9B343E9BC8}"/>
              </a:ext>
            </a:extLst>
          </p:cNvPr>
          <p:cNvGrpSpPr/>
          <p:nvPr userDrawn="1"/>
        </p:nvGrpSpPr>
        <p:grpSpPr>
          <a:xfrm>
            <a:off x="0" y="-687"/>
            <a:ext cx="12191999" cy="6861861"/>
            <a:chOff x="0" y="-687"/>
            <a:chExt cx="12191999" cy="6861861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692F98F-72DC-FD42-B4AE-3C14466BD6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222"/>
            <a:stretch/>
          </p:blipFill>
          <p:spPr>
            <a:xfrm>
              <a:off x="0" y="0"/>
              <a:ext cx="6019800" cy="6858000"/>
            </a:xfrm>
            <a:prstGeom prst="rect">
              <a:avLst/>
            </a:prstGeom>
          </p:spPr>
        </p:pic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70884916-1D8B-2646-AB2C-D0B53FD6E7CE}"/>
                </a:ext>
              </a:extLst>
            </p:cNvPr>
            <p:cNvSpPr/>
            <p:nvPr userDrawn="1"/>
          </p:nvSpPr>
          <p:spPr>
            <a:xfrm>
              <a:off x="4011298" y="-687"/>
              <a:ext cx="8180701" cy="6861861"/>
            </a:xfrm>
            <a:custGeom>
              <a:avLst/>
              <a:gdLst>
                <a:gd name="connsiteX0" fmla="*/ 0 w 7086600"/>
                <a:gd name="connsiteY0" fmla="*/ 0 h 6858000"/>
                <a:gd name="connsiteX1" fmla="*/ 7086600 w 7086600"/>
                <a:gd name="connsiteY1" fmla="*/ 0 h 6858000"/>
                <a:gd name="connsiteX2" fmla="*/ 7086600 w 7086600"/>
                <a:gd name="connsiteY2" fmla="*/ 6858000 h 6858000"/>
                <a:gd name="connsiteX3" fmla="*/ 0 w 7086600"/>
                <a:gd name="connsiteY3" fmla="*/ 6858000 h 6858000"/>
                <a:gd name="connsiteX4" fmla="*/ 0 w 7086600"/>
                <a:gd name="connsiteY4" fmla="*/ 0 h 6858000"/>
                <a:gd name="connsiteX0" fmla="*/ 0 w 8705335"/>
                <a:gd name="connsiteY0" fmla="*/ 24714 h 6858000"/>
                <a:gd name="connsiteX1" fmla="*/ 8705335 w 8705335"/>
                <a:gd name="connsiteY1" fmla="*/ 0 h 6858000"/>
                <a:gd name="connsiteX2" fmla="*/ 8705335 w 8705335"/>
                <a:gd name="connsiteY2" fmla="*/ 6858000 h 6858000"/>
                <a:gd name="connsiteX3" fmla="*/ 1618735 w 8705335"/>
                <a:gd name="connsiteY3" fmla="*/ 6858000 h 6858000"/>
                <a:gd name="connsiteX4" fmla="*/ 0 w 8705335"/>
                <a:gd name="connsiteY4" fmla="*/ 24714 h 6858000"/>
                <a:gd name="connsiteX0" fmla="*/ 0 w 9569116"/>
                <a:gd name="connsiteY0" fmla="*/ 0 h 6858686"/>
                <a:gd name="connsiteX1" fmla="*/ 9569116 w 9569116"/>
                <a:gd name="connsiteY1" fmla="*/ 686 h 6858686"/>
                <a:gd name="connsiteX2" fmla="*/ 9569116 w 9569116"/>
                <a:gd name="connsiteY2" fmla="*/ 6858686 h 6858686"/>
                <a:gd name="connsiteX3" fmla="*/ 2482516 w 9569116"/>
                <a:gd name="connsiteY3" fmla="*/ 6858686 h 6858686"/>
                <a:gd name="connsiteX4" fmla="*/ 0 w 9569116"/>
                <a:gd name="connsiteY4" fmla="*/ 0 h 6858686"/>
                <a:gd name="connsiteX0" fmla="*/ 0 w 9569116"/>
                <a:gd name="connsiteY0" fmla="*/ 0 h 6871386"/>
                <a:gd name="connsiteX1" fmla="*/ 9569116 w 9569116"/>
                <a:gd name="connsiteY1" fmla="*/ 686 h 6871386"/>
                <a:gd name="connsiteX2" fmla="*/ 9569116 w 9569116"/>
                <a:gd name="connsiteY2" fmla="*/ 6858686 h 6871386"/>
                <a:gd name="connsiteX3" fmla="*/ 2289396 w 9569116"/>
                <a:gd name="connsiteY3" fmla="*/ 6871386 h 6871386"/>
                <a:gd name="connsiteX4" fmla="*/ 0 w 9569116"/>
                <a:gd name="connsiteY4" fmla="*/ 0 h 6871386"/>
                <a:gd name="connsiteX0" fmla="*/ 0 w 9569116"/>
                <a:gd name="connsiteY0" fmla="*/ 0 h 6861861"/>
                <a:gd name="connsiteX1" fmla="*/ 9569116 w 9569116"/>
                <a:gd name="connsiteY1" fmla="*/ 686 h 6861861"/>
                <a:gd name="connsiteX2" fmla="*/ 9569116 w 9569116"/>
                <a:gd name="connsiteY2" fmla="*/ 6858686 h 6861861"/>
                <a:gd name="connsiteX3" fmla="*/ 2281968 w 9569116"/>
                <a:gd name="connsiteY3" fmla="*/ 6861861 h 6861861"/>
                <a:gd name="connsiteX4" fmla="*/ 0 w 9569116"/>
                <a:gd name="connsiteY4" fmla="*/ 0 h 686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9116" h="6861861">
                  <a:moveTo>
                    <a:pt x="0" y="0"/>
                  </a:moveTo>
                  <a:lnTo>
                    <a:pt x="9569116" y="686"/>
                  </a:lnTo>
                  <a:lnTo>
                    <a:pt x="9569116" y="6858686"/>
                  </a:lnTo>
                  <a:lnTo>
                    <a:pt x="2281968" y="6861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51343DF-DD80-244C-80BB-DC306775E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6156" y="1122363"/>
            <a:ext cx="5141843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753FB-5E1E-D041-A9DC-686E00847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6156" y="3602038"/>
            <a:ext cx="5141843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3019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6A14A7B-3A6D-8241-BE1B-57E3691CAD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7299" y="0"/>
            <a:ext cx="1078672" cy="1078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8F8C06-DEF5-5F4C-95AE-5ECE33D2E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AC759-78C3-4E4D-828D-5232C6580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287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68C9FC0-231B-7F4E-A96D-7C4CAC41DB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72339" y="1110190"/>
            <a:ext cx="4637619" cy="46376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560A1E7-FD3F-3D4E-ADF9-9A74072A6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3424"/>
            <a:ext cx="61722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1A99109-55D4-6248-A300-B78F4B8AC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43149"/>
            <a:ext cx="61722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6227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ADDF7F4-8576-D142-860D-0534E4AE55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7299" y="0"/>
            <a:ext cx="1078672" cy="1078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D77303-8F53-784F-AF67-176195D5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94419-C0C3-0E4A-92B2-CFFCD499E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6940B-CC44-6042-B0AB-F231C19B5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308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336F58C-F682-C047-BE10-59AA10675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7299" y="0"/>
            <a:ext cx="1078672" cy="1078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BD6C39-B2DC-8E4B-8CBE-967138E3F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3BFD3-5DCB-1F41-A473-E8D9E384F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4D164-DB43-ED4E-9CC9-E9A12A24A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207043-8B04-5A47-8452-8174C0AB0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F982B4-8815-7F42-8650-B80E89033A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0824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46F7934-FF8E-1446-8E28-20B37E0A6B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7299" y="0"/>
            <a:ext cx="1078672" cy="1078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5D06D0-50DE-DF4A-9C94-0512BF1D1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5757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692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9684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6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7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9F276EB-D9CB-F342-924B-80800B598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7299" y="0"/>
            <a:ext cx="1078672" cy="1078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A99C7-7C74-B64F-A58D-8E59851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D610E-3D5C-CE41-A805-FB7045884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E8C7A-E0D9-9E4E-B99C-02670A562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475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F931FC7-8151-BA4F-9AA3-6C6ADE62F6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7299" y="0"/>
            <a:ext cx="1078672" cy="1078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024594-795B-E840-9813-E2A2901EB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83F1F5-F67F-024A-A99B-503F49E15A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E2454B-2055-134A-B028-8C4E97BC9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3796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8024D8D-86AB-BD47-B663-45F2A5C15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7299" y="0"/>
            <a:ext cx="1078672" cy="1078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3B12D5-E5D3-FF40-9886-A87C5029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E2799-C6A2-AA45-9A4A-CD44FAF177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9798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11525C1-89C5-E146-9891-7B2476443D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7299" y="0"/>
            <a:ext cx="1078672" cy="1078672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F6CF8-297C-0D4A-A270-A7DC167F2B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51BB45-F9CC-AA4C-9C12-65001E423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7684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9687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084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329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7978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7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/>
          <a:lstStyle/>
          <a:p>
            <a:fld id="{2A81E5BC-C00E-7645-AEC2-968FCE47A879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/>
          <a:lstStyle/>
          <a:p>
            <a:fld id="{C62702A8-6AC7-594A-8D24-995C71041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5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4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/>
          <a:lstStyle/>
          <a:p>
            <a:fld id="{2A81E5BC-C00E-7645-AEC2-968FCE47A879}" type="datetimeFigureOut">
              <a:rPr lang="en-US" smtClean="0"/>
              <a:t>12/18/24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/>
          <a:lstStyle/>
          <a:p>
            <a:fld id="{C62702A8-6AC7-594A-8D24-995C71041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95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3346" y="286605"/>
            <a:ext cx="11323780" cy="1027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3346" y="1510746"/>
            <a:ext cx="11323781" cy="43583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D46CA3-B4E6-D04A-B29C-6FC1F83F1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-1688" r="70615"/>
          <a:stretch/>
        </p:blipFill>
        <p:spPr>
          <a:xfrm>
            <a:off x="-6627" y="1157838"/>
            <a:ext cx="449974" cy="48955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A70E87-B3A2-1B42-888E-CD37AD28FBE5}"/>
              </a:ext>
            </a:extLst>
          </p:cNvPr>
          <p:cNvCxnSpPr>
            <a:cxnSpLocks/>
          </p:cNvCxnSpPr>
          <p:nvPr userDrawn="1"/>
        </p:nvCxnSpPr>
        <p:spPr>
          <a:xfrm>
            <a:off x="496711" y="1373020"/>
            <a:ext cx="11695289" cy="0"/>
          </a:xfrm>
          <a:prstGeom prst="line">
            <a:avLst/>
          </a:prstGeom>
          <a:ln w="38100">
            <a:solidFill>
              <a:srgbClr val="515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10E4EE-FA5C-8643-83EF-41EDDCCE9541}"/>
              </a:ext>
            </a:extLst>
          </p:cNvPr>
          <p:cNvCxnSpPr>
            <a:cxnSpLocks/>
          </p:cNvCxnSpPr>
          <p:nvPr userDrawn="1"/>
        </p:nvCxnSpPr>
        <p:spPr>
          <a:xfrm>
            <a:off x="428977" y="1443776"/>
            <a:ext cx="11763023" cy="0"/>
          </a:xfrm>
          <a:prstGeom prst="line">
            <a:avLst/>
          </a:prstGeom>
          <a:ln w="38100">
            <a:solidFill>
              <a:srgbClr val="4FA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2E74B56-9683-BBE6-22A2-AA9395838C99}"/>
              </a:ext>
            </a:extLst>
          </p:cNvPr>
          <p:cNvSpPr/>
          <p:nvPr userDrawn="1"/>
        </p:nvSpPr>
        <p:spPr>
          <a:xfrm>
            <a:off x="-145775" y="6029741"/>
            <a:ext cx="12589565" cy="111317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5152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D0D864-85A8-FB51-E88E-6FC969E5E19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24874" y="6139610"/>
            <a:ext cx="1992535" cy="569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650B13-7288-8862-0621-208F8C8781A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9045844" y="6167282"/>
            <a:ext cx="2721282" cy="636026"/>
          </a:xfrm>
          <a:prstGeom prst="rect">
            <a:avLst/>
          </a:prstGeom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D3CCF324-4051-4075-E1B2-FA4AFB3366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01" y="6066843"/>
            <a:ext cx="1040597" cy="75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72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rgbClr val="515254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200" kern="1200">
          <a:solidFill>
            <a:srgbClr val="515254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4FA6BF"/>
        </a:buClr>
        <a:buFont typeface="Arial" panose="020B0604020202020204" pitchFamily="34" charset="0"/>
        <a:buChar char="•"/>
        <a:defRPr sz="2800" kern="1200">
          <a:solidFill>
            <a:srgbClr val="515254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4FA6BF"/>
        </a:buClr>
        <a:buFont typeface="Arial" panose="020B0604020202020204" pitchFamily="34" charset="0"/>
        <a:buChar char="•"/>
        <a:defRPr sz="2000" kern="1200">
          <a:solidFill>
            <a:srgbClr val="515254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4FA6BF"/>
        </a:buClr>
        <a:buFont typeface="Arial" panose="020B0604020202020204" pitchFamily="34" charset="0"/>
        <a:buChar char="•"/>
        <a:defRPr sz="2000" kern="1200">
          <a:solidFill>
            <a:srgbClr val="515254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4FA6BF"/>
        </a:buClr>
        <a:buFont typeface="Arial" panose="020B0604020202020204" pitchFamily="34" charset="0"/>
        <a:buChar char="•"/>
        <a:defRPr sz="2000" kern="1200">
          <a:solidFill>
            <a:srgbClr val="515254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572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984249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Click to edit Master text styles</a:t>
            </a: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Second level</a:t>
            </a:r>
          </a:p>
          <a:p>
            <a:pPr marL="34290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Third level</a:t>
            </a:r>
          </a:p>
          <a:p>
            <a:pPr marL="342900" marR="0" lvl="3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Fourth level</a:t>
            </a:r>
          </a:p>
          <a:p>
            <a:pPr marL="342900" marR="0" lvl="4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Fifth level</a:t>
            </a:r>
            <a:endParaRPr kumimoji="0" lang="en-CA" sz="2000" b="0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06F9A2C-2CCE-4688-B862-0D6AB13905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5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marR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336600"/>
        </a:buClr>
        <a:buSzPct val="75000"/>
        <a:buFont typeface="Wingdings" pitchFamily="2" charset="2"/>
        <a:buChar char="n"/>
        <a:tabLst/>
        <a:defRPr sz="3200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marL="742950" marR="0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69900"/>
        </a:buClr>
        <a:buSzPct val="80000"/>
        <a:buFont typeface="Wingdings" pitchFamily="2" charset="2"/>
        <a:buChar char="¨"/>
        <a:tabLst/>
        <a:defRPr sz="2800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marL="1143000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336600"/>
        </a:buClr>
        <a:buSzPct val="65000"/>
        <a:buFont typeface="Wingdings" pitchFamily="2" charset="2"/>
        <a:buChar char="n"/>
        <a:tabLst/>
        <a:defRPr sz="2400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marL="1600200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69900"/>
        </a:buClr>
        <a:buSzPct val="70000"/>
        <a:buFont typeface="Wingdings" pitchFamily="2" charset="2"/>
        <a:buChar char="¨"/>
        <a:tabLst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marL="2057400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336600"/>
        </a:buClr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D1532C-7970-F041-AB3D-22CC0CC4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EB767-D42B-7A4C-B101-D6A985C6D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827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61963" indent="-461963" algn="l" defTabSz="914400" rtl="0" eaLnBrk="1" latinLnBrk="0" hangingPunct="1">
        <a:lnSpc>
          <a:spcPct val="90000"/>
        </a:lnSpc>
        <a:spcBef>
          <a:spcPts val="1000"/>
        </a:spcBef>
        <a:buSzPct val="120000"/>
        <a:buFont typeface="System Font Regular"/>
        <a:buChar char="●"/>
        <a:tabLst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89BB40"/>
        </a:buClr>
        <a:buSzPct val="150000"/>
        <a:buFont typeface="System Font Regular"/>
        <a:buChar char="□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9BB40"/>
        </a:buClr>
        <a:buSzPct val="150000"/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9BB40"/>
        </a:buClr>
        <a:buSzPct val="150000"/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9BB40"/>
        </a:buClr>
        <a:buSzPct val="150000"/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r.nikolehsims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kentm@uoregon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pbisapps.wistia.com/medias/uhkgj8pf29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resource/pbis-implementation-blueprint" TargetMode="External"/><Relationship Id="rId7" Type="http://schemas.openxmlformats.org/officeDocument/2006/relationships/hyperlink" Target="https://www.pbis.org/resource/pbis-cultural-responsiveness-field-guide-resources-for-trainers-and-coache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bis.org/equity" TargetMode="External"/><Relationship Id="rId5" Type="http://schemas.openxmlformats.org/officeDocument/2006/relationships/hyperlink" Target="https://www.pbis.org/resource/integrating-a-trauma-informed-approach-within-a-pbis-framework" TargetMode="External"/><Relationship Id="rId4" Type="http://schemas.openxmlformats.org/officeDocument/2006/relationships/hyperlink" Target="https://www.pbis.org/mental-health-social-emotional-well-be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resource/is-school-wide-positive-behavior-support-an-evidence-based-practic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3"/>
            <a:ext cx="10058400" cy="2670047"/>
          </a:xfrm>
        </p:spPr>
        <p:txBody>
          <a:bodyPr>
            <a:normAutofit fontScale="90000"/>
          </a:bodyPr>
          <a:lstStyle/>
          <a:p>
            <a:r>
              <a:rPr lang="en-US" sz="5500" dirty="0">
                <a:latin typeface="+mn-lt"/>
              </a:rPr>
              <a:t>MTSS-SEB/MH: </a:t>
            </a:r>
            <a:br>
              <a:rPr lang="en-US" sz="5500" dirty="0">
                <a:latin typeface="+mn-lt"/>
              </a:rPr>
            </a:br>
            <a:r>
              <a:rPr lang="en-US" sz="5500" dirty="0">
                <a:latin typeface="+mn-lt"/>
              </a:rPr>
              <a:t>How do we support students’     Social-Emotional-Behavioral and Mental Health needs in MTSS?</a:t>
            </a:r>
            <a:endParaRPr lang="en-US" sz="5500" b="0" i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4821382"/>
            <a:ext cx="10058400" cy="1516356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Nikole </a:t>
            </a:r>
            <a:r>
              <a:rPr lang="en-US" b="1" dirty="0" err="1">
                <a:latin typeface="+mn-lt"/>
              </a:rPr>
              <a:t>Hollins-sims</a:t>
            </a:r>
            <a:r>
              <a:rPr lang="en-US" b="1" dirty="0">
                <a:latin typeface="+mn-lt"/>
              </a:rPr>
              <a:t>  &amp;  Kent McIntosh </a:t>
            </a:r>
          </a:p>
          <a:p>
            <a:r>
              <a:rPr lang="en-US" sz="2000" cap="none" dirty="0">
                <a:solidFill>
                  <a:schemeClr val="bg2">
                    <a:lumMod val="75000"/>
                  </a:schemeClr>
                </a:solidFill>
                <a:latin typeface="+mn-lt"/>
                <a:hlinkClick r:id="rId3"/>
              </a:rPr>
              <a:t>dr.nikolehsims@gmail.com</a:t>
            </a:r>
            <a:r>
              <a:rPr lang="en-US" sz="2000" cap="none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   </a:t>
            </a:r>
            <a:r>
              <a:rPr lang="en-US" sz="2000" cap="none" dirty="0">
                <a:solidFill>
                  <a:schemeClr val="bg2">
                    <a:lumMod val="75000"/>
                  </a:schemeClr>
                </a:solidFill>
                <a:latin typeface="+mn-lt"/>
                <a:hlinkClick r:id="rId4"/>
              </a:rPr>
              <a:t>kentm@uoregon.edu</a:t>
            </a:r>
            <a:endParaRPr lang="en-US" sz="2000" cap="none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0448A76-25C5-0E62-CE5E-ED6780E3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54828" y="3917890"/>
            <a:ext cx="6543304" cy="70161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152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5B11D2F-123D-4D18-150B-5367D993D7C1}"/>
              </a:ext>
            </a:extLst>
          </p:cNvPr>
          <p:cNvSpPr/>
          <p:nvPr/>
        </p:nvSpPr>
        <p:spPr>
          <a:xfrm>
            <a:off x="2973779" y="4039128"/>
            <a:ext cx="6305402" cy="4542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FA6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515254"/>
                </a:solidFill>
              </a:rPr>
              <a:t>MTSS Forum | December 10, 2024</a:t>
            </a:r>
          </a:p>
        </p:txBody>
      </p:sp>
    </p:spTree>
    <p:extLst>
      <p:ext uri="{BB962C8B-B14F-4D97-AF65-F5344CB8AC3E}">
        <p14:creationId xmlns:p14="http://schemas.microsoft.com/office/powerpoint/2010/main" val="1563841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84789" y="3429232"/>
            <a:ext cx="4572000" cy="2044824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there are $105 in savings to improve school completion and reduce drop-out.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PBIS as a Wise Investment</a:t>
            </a:r>
            <a:br>
              <a:rPr lang="en-US" dirty="0"/>
            </a:br>
            <a:r>
              <a:rPr lang="en-US" sz="2000" dirty="0"/>
              <a:t>(Swain-</a:t>
            </a:r>
            <a:r>
              <a:rPr lang="en-US" sz="2000" dirty="0" err="1"/>
              <a:t>Bradway</a:t>
            </a:r>
            <a:r>
              <a:rPr lang="en-US" sz="2000" dirty="0"/>
              <a:t> et al., 2017)</a:t>
            </a:r>
          </a:p>
        </p:txBody>
      </p:sp>
      <p:pic>
        <p:nvPicPr>
          <p:cNvPr id="4" name="Picture 3" descr="Image of the article entitled, &quot;What are the economic costs of implementing SWPBIS in comparison to the benefits from reducing suspensions?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05" y="1512159"/>
            <a:ext cx="3546199" cy="4300836"/>
          </a:xfrm>
          <a:prstGeom prst="rect">
            <a:avLst/>
          </a:prstGeom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6130924" y="6387100"/>
            <a:ext cx="4079876" cy="2777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7200">
              <a:lnSpc>
                <a:spcPts val="12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Brief: </a:t>
            </a:r>
            <a:r>
              <a:rPr lang="en-US" sz="2400" b="1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http://www.pbis.org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80F5352-0407-45BD-993C-EA7B8C401583}"/>
              </a:ext>
            </a:extLst>
          </p:cNvPr>
          <p:cNvSpPr txBox="1">
            <a:spLocks/>
          </p:cNvSpPr>
          <p:nvPr/>
        </p:nvSpPr>
        <p:spPr bwMode="auto">
          <a:xfrm>
            <a:off x="5985862" y="1984249"/>
            <a:ext cx="4572000" cy="10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itchFamily="2" charset="2"/>
              <a:buChar char="n"/>
              <a:tabLst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Pct val="80000"/>
              <a:buFont typeface="Wingdings" pitchFamily="2" charset="2"/>
              <a:buChar char="¨"/>
              <a:tabLst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65000"/>
              <a:buFont typeface="Wingdings" pitchFamily="2" charset="2"/>
              <a:buChar char="n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Pct val="70000"/>
              <a:buFont typeface="Wingdings" pitchFamily="2" charset="2"/>
              <a:buChar char="¨"/>
              <a:tabLst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For every $1 spent implementing PBIS, </a:t>
            </a:r>
          </a:p>
        </p:txBody>
      </p:sp>
    </p:spTree>
    <p:extLst>
      <p:ext uri="{BB962C8B-B14F-4D97-AF65-F5344CB8AC3E}">
        <p14:creationId xmlns:p14="http://schemas.microsoft.com/office/powerpoint/2010/main" val="343756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832FF-9844-44DE-328B-62988DEB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Calibri Light"/>
                <a:cs typeface="Calibri Light"/>
              </a:rPr>
              <a:t>Impact Post-2020</a:t>
            </a:r>
            <a:br>
              <a:rPr lang="en-US" dirty="0">
                <a:ea typeface="Calibri Light"/>
                <a:cs typeface="Calibri Light"/>
              </a:rPr>
            </a:br>
            <a:r>
              <a:rPr lang="en-US" sz="3600" dirty="0">
                <a:ea typeface="Calibri Light"/>
                <a:cs typeface="Calibri Light"/>
              </a:rPr>
              <a:t>Missouri Schoolwide Positive Behavior Support (</a:t>
            </a:r>
            <a:r>
              <a:rPr lang="en-US" sz="3600" i="1" dirty="0">
                <a:ea typeface="Calibri Light"/>
                <a:cs typeface="Calibri Light"/>
              </a:rPr>
              <a:t>MO SW-PBS</a:t>
            </a:r>
            <a:r>
              <a:rPr lang="en-US" sz="3600" dirty="0">
                <a:ea typeface="Calibri Light"/>
                <a:cs typeface="Calibri Light"/>
              </a:rPr>
              <a:t>)</a:t>
            </a:r>
            <a:endParaRPr lang="en-US" sz="3600" dirty="0"/>
          </a:p>
        </p:txBody>
      </p:sp>
      <p:pic>
        <p:nvPicPr>
          <p:cNvPr id="5" name="Content Placeholder 4" descr="Picture of MO SW-PBS Annual Report">
            <a:extLst>
              <a:ext uri="{FF2B5EF4-FFF2-40B4-BE49-F238E27FC236}">
                <a16:creationId xmlns:a16="http://schemas.microsoft.com/office/drawing/2014/main" id="{9D50F0CB-E6F0-50CE-871E-257B4122D1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6444" y="1752391"/>
            <a:ext cx="3191733" cy="41148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B0A78-9E1F-4399-77DB-DB7B32220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9575" y="1519311"/>
            <a:ext cx="6049866" cy="4061460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sz="2800" b="1" u="sng" dirty="0">
                <a:ea typeface="Calibri"/>
                <a:cs typeface="Calibri"/>
              </a:rPr>
              <a:t>Highlights:</a:t>
            </a:r>
          </a:p>
          <a:p>
            <a:pPr marL="383540" lvl="1"/>
            <a:r>
              <a:rPr lang="en-US" sz="2000" dirty="0">
                <a:ea typeface="Calibri"/>
                <a:cs typeface="Calibri"/>
              </a:rPr>
              <a:t>Schools with long-term implementation with fidelity/recognition (6+ years) demonstrated reduced exclusionary discipline (OSS) and chronic absenteeism.</a:t>
            </a:r>
          </a:p>
          <a:p>
            <a:pPr marL="383540" lvl="1"/>
            <a:r>
              <a:rPr lang="en-US" sz="2000" dirty="0">
                <a:ea typeface="Calibri"/>
                <a:cs typeface="Calibri"/>
              </a:rPr>
              <a:t>These outcomes were true for students in general education and those receiving special education services.</a:t>
            </a:r>
          </a:p>
          <a:p>
            <a:pPr marL="383540" lvl="1"/>
            <a:r>
              <a:rPr lang="en-US" sz="2000" b="1" dirty="0">
                <a:ea typeface="Calibri"/>
                <a:cs typeface="Calibri"/>
              </a:rPr>
              <a:t>Important to note -</a:t>
            </a:r>
            <a:r>
              <a:rPr lang="en-US" sz="2000" dirty="0">
                <a:ea typeface="Calibri"/>
                <a:cs typeface="Calibri"/>
              </a:rPr>
              <a:t> Across the country these outcomes were trending upward during the pandemic years. </a:t>
            </a:r>
          </a:p>
          <a:p>
            <a:pPr marL="383540" lvl="1"/>
            <a:r>
              <a:rPr lang="en-US" sz="2000" dirty="0">
                <a:ea typeface="Calibri"/>
                <a:cs typeface="Calibri"/>
              </a:rPr>
              <a:t>This example demonstrates the value of sustainable implementation with fidelity and able to withstand a major educational disruption. </a:t>
            </a:r>
          </a:p>
        </p:txBody>
      </p:sp>
    </p:spTree>
    <p:extLst>
      <p:ext uri="{BB962C8B-B14F-4D97-AF65-F5344CB8AC3E}">
        <p14:creationId xmlns:p14="http://schemas.microsoft.com/office/powerpoint/2010/main" val="1313415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90BA4-60E7-04CA-1891-0CAE0DB6E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4EDF7-560C-596D-CE33-3ADBAA9DAB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913" y="1511300"/>
            <a:ext cx="11323637" cy="43576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1525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Pressing Questions about MTSS-SEB/MH</a:t>
            </a:r>
          </a:p>
        </p:txBody>
      </p:sp>
    </p:spTree>
    <p:extLst>
      <p:ext uri="{BB962C8B-B14F-4D97-AF65-F5344CB8AC3E}">
        <p14:creationId xmlns:p14="http://schemas.microsoft.com/office/powerpoint/2010/main" val="517851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45A1-1379-975B-2F07-0D83BBE78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Pressing Question 1: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3DE60-DDCD-855B-47B7-E9832B38F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What predicts sustained implementation of                   Tier 1 MTSS-SEB/MH?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62ED3-35C3-4FB1-7002-153386A4CC5B}"/>
              </a:ext>
            </a:extLst>
          </p:cNvPr>
          <p:cNvSpPr txBox="1"/>
          <p:nvPr/>
        </p:nvSpPr>
        <p:spPr>
          <a:xfrm>
            <a:off x="2185261" y="4945765"/>
            <a:ext cx="10006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50000"/>
                </a:schemeClr>
              </a:buClr>
              <a:buSzTx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reported here was supported by the Institute of Education Sciences, U.S. Department of Education, through Grant R324A120278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University of Oregon. The opinions expressed are those     of the authors and do not represent views of the Institute, Office, or the U.S. Department of Education.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IES logo">
            <a:extLst>
              <a:ext uri="{FF2B5EF4-FFF2-40B4-BE49-F238E27FC236}">
                <a16:creationId xmlns:a16="http://schemas.microsoft.com/office/drawing/2014/main" id="{3F13F95D-818B-9BAC-0D00-39B80560C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7" y="4181407"/>
            <a:ext cx="4145255" cy="9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7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2369-AAA7-488E-DE76-A67448E6E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Predictors of Sustained Tier 1 Implementation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52080B9-355B-451D-2C65-AFA808BCD3B3}"/>
              </a:ext>
            </a:extLst>
          </p:cNvPr>
          <p:cNvSpPr txBox="1">
            <a:spLocks/>
          </p:cNvSpPr>
          <p:nvPr/>
        </p:nvSpPr>
        <p:spPr bwMode="auto">
          <a:xfrm>
            <a:off x="665734" y="1614159"/>
            <a:ext cx="14505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itchFamily="2" charset="2"/>
              <a:buChar char="n"/>
              <a:tabLst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Pct val="80000"/>
              <a:buFont typeface="Wingdings" pitchFamily="2" charset="2"/>
              <a:buChar char="¨"/>
              <a:tabLst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65000"/>
              <a:buFont typeface="Wingdings" pitchFamily="2" charset="2"/>
              <a:buChar char="n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Pct val="70000"/>
              <a:buFont typeface="Wingdings" pitchFamily="2" charset="2"/>
              <a:buChar char="¨"/>
              <a:tabLst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State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EAFBB5-DB78-FAD1-58C8-8DAF78F982C1}"/>
              </a:ext>
            </a:extLst>
          </p:cNvPr>
          <p:cNvSpPr txBox="1"/>
          <p:nvPr/>
        </p:nvSpPr>
        <p:spPr>
          <a:xfrm>
            <a:off x="2202088" y="1620739"/>
            <a:ext cx="1536192" cy="92333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State Leadership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E0D491-2BAF-7D25-72B7-0372897FECFF}"/>
              </a:ext>
            </a:extLst>
          </p:cNvPr>
          <p:cNvSpPr txBox="1">
            <a:spLocks noChangeAspect="1"/>
          </p:cNvSpPr>
          <p:nvPr/>
        </p:nvSpPr>
        <p:spPr>
          <a:xfrm>
            <a:off x="4050272" y="1614159"/>
            <a:ext cx="1536192" cy="92333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Centralized Training Systems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ACA2DA-E414-AEF5-6625-897C5653F4CF}"/>
              </a:ext>
            </a:extLst>
          </p:cNvPr>
          <p:cNvSpPr txBox="1">
            <a:spLocks noChangeAspect="1"/>
          </p:cNvSpPr>
          <p:nvPr/>
        </p:nvSpPr>
        <p:spPr>
          <a:xfrm>
            <a:off x="5898456" y="1614159"/>
            <a:ext cx="1536192" cy="92333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Standardized Training Curriculum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9546AD-CCC4-020E-A814-6DD6883A0941}"/>
              </a:ext>
            </a:extLst>
          </p:cNvPr>
          <p:cNvSpPr txBox="1">
            <a:spLocks noChangeAspect="1"/>
          </p:cNvSpPr>
          <p:nvPr/>
        </p:nvSpPr>
        <p:spPr>
          <a:xfrm>
            <a:off x="7746640" y="1614159"/>
            <a:ext cx="1536192" cy="92333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State Sys.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Fidelity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Inventory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32EA445D-2E1E-8213-6CE9-64FBCC70A908}"/>
              </a:ext>
            </a:extLst>
          </p:cNvPr>
          <p:cNvSpPr txBox="1">
            <a:spLocks/>
          </p:cNvSpPr>
          <p:nvPr/>
        </p:nvSpPr>
        <p:spPr bwMode="auto">
          <a:xfrm>
            <a:off x="665734" y="3122682"/>
            <a:ext cx="1450504" cy="92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itchFamily="2" charset="2"/>
              <a:buChar char="n"/>
              <a:tabLst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Pct val="80000"/>
              <a:buFont typeface="Wingdings" pitchFamily="2" charset="2"/>
              <a:buChar char="¨"/>
              <a:tabLst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65000"/>
              <a:buFont typeface="Wingdings" pitchFamily="2" charset="2"/>
              <a:buChar char="n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Pct val="70000"/>
              <a:buFont typeface="Wingdings" pitchFamily="2" charset="2"/>
              <a:buChar char="¨"/>
              <a:tabLst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</a:rPr>
              <a:t>Distri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ct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F4BE80-ED03-53D2-6232-1B897B2CB629}"/>
              </a:ext>
            </a:extLst>
          </p:cNvPr>
          <p:cNvSpPr txBox="1">
            <a:spLocks noChangeAspect="1"/>
          </p:cNvSpPr>
          <p:nvPr/>
        </p:nvSpPr>
        <p:spPr>
          <a:xfrm>
            <a:off x="2202088" y="3125661"/>
            <a:ext cx="1536192" cy="923330"/>
          </a:xfrm>
          <a:prstGeom prst="rect">
            <a:avLst/>
          </a:prstGeom>
          <a:solidFill>
            <a:srgbClr val="E46C0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District Training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0848B-AAF3-E3D6-CEAA-E245A6E6AD17}"/>
              </a:ext>
            </a:extLst>
          </p:cNvPr>
          <p:cNvSpPr txBox="1">
            <a:spLocks/>
          </p:cNvSpPr>
          <p:nvPr/>
        </p:nvSpPr>
        <p:spPr>
          <a:xfrm>
            <a:off x="4050272" y="3122682"/>
            <a:ext cx="1536192" cy="923544"/>
          </a:xfrm>
          <a:prstGeom prst="rect">
            <a:avLst/>
          </a:prstGeom>
          <a:solidFill>
            <a:srgbClr val="E46C0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District Coaching 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F5CFF9-D274-0358-A4A4-00E427CC5500}"/>
              </a:ext>
            </a:extLst>
          </p:cNvPr>
          <p:cNvSpPr txBox="1">
            <a:spLocks noChangeAspect="1"/>
          </p:cNvSpPr>
          <p:nvPr/>
        </p:nvSpPr>
        <p:spPr>
          <a:xfrm>
            <a:off x="5898456" y="3122896"/>
            <a:ext cx="1539788" cy="923330"/>
          </a:xfrm>
          <a:prstGeom prst="rect">
            <a:avLst/>
          </a:prstGeom>
          <a:solidFill>
            <a:srgbClr val="E46C0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Communities of      Practice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21FD27-E691-02E1-9BD2-0220A0FB18AD}"/>
              </a:ext>
            </a:extLst>
          </p:cNvPr>
          <p:cNvSpPr txBox="1">
            <a:spLocks noChangeAspect="1"/>
          </p:cNvSpPr>
          <p:nvPr/>
        </p:nvSpPr>
        <p:spPr>
          <a:xfrm>
            <a:off x="7746640" y="3122896"/>
            <a:ext cx="1536192" cy="923330"/>
          </a:xfrm>
          <a:prstGeom prst="rect">
            <a:avLst/>
          </a:prstGeom>
          <a:solidFill>
            <a:srgbClr val="E46C0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District Sys. Fidelity Inventory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8C9213-35D1-9B5B-03DE-441F63D7E25C}"/>
              </a:ext>
            </a:extLst>
          </p:cNvPr>
          <p:cNvSpPr txBox="1">
            <a:spLocks noChangeAspect="1"/>
          </p:cNvSpPr>
          <p:nvPr/>
        </p:nvSpPr>
        <p:spPr>
          <a:xfrm>
            <a:off x="9591228" y="3122896"/>
            <a:ext cx="1539788" cy="923330"/>
          </a:xfrm>
          <a:prstGeom prst="rect">
            <a:avLst/>
          </a:prstGeom>
          <a:solidFill>
            <a:srgbClr val="9537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Maintain Model Sites for Visits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98023655-0801-B116-7B3A-9497C35ECA2D}"/>
              </a:ext>
            </a:extLst>
          </p:cNvPr>
          <p:cNvSpPr txBox="1">
            <a:spLocks/>
          </p:cNvSpPr>
          <p:nvPr/>
        </p:nvSpPr>
        <p:spPr bwMode="auto">
          <a:xfrm>
            <a:off x="665734" y="4663947"/>
            <a:ext cx="1450504" cy="92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itchFamily="2" charset="2"/>
              <a:buChar char="n"/>
              <a:tabLst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Pct val="80000"/>
              <a:buFont typeface="Wingdings" pitchFamily="2" charset="2"/>
              <a:buChar char="¨"/>
              <a:tabLst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65000"/>
              <a:buFont typeface="Wingdings" pitchFamily="2" charset="2"/>
              <a:buChar char="n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Pct val="70000"/>
              <a:buFont typeface="Wingdings" pitchFamily="2" charset="2"/>
              <a:buChar char="¨"/>
              <a:tabLst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School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CE30B-787C-8C04-66A0-6AC3CA762A2E}"/>
              </a:ext>
            </a:extLst>
          </p:cNvPr>
          <p:cNvSpPr txBox="1"/>
          <p:nvPr/>
        </p:nvSpPr>
        <p:spPr>
          <a:xfrm>
            <a:off x="2209974" y="4625721"/>
            <a:ext cx="1536192" cy="923330"/>
          </a:xfrm>
          <a:prstGeom prst="rect">
            <a:avLst/>
          </a:prstGeom>
          <a:solidFill>
            <a:srgbClr val="00905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Effective and Efficient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Teaming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452AD5-7269-7BED-1770-F4F3685E51A9}"/>
              </a:ext>
            </a:extLst>
          </p:cNvPr>
          <p:cNvSpPr txBox="1"/>
          <p:nvPr/>
        </p:nvSpPr>
        <p:spPr>
          <a:xfrm>
            <a:off x="4050272" y="4625586"/>
            <a:ext cx="1536192" cy="923330"/>
          </a:xfrm>
          <a:prstGeom prst="rect">
            <a:avLst/>
          </a:prstGeom>
          <a:solidFill>
            <a:srgbClr val="00905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 Collection and Use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1FF7DB-CCC8-2E56-8CF0-5B63A4B98F36}"/>
              </a:ext>
            </a:extLst>
          </p:cNvPr>
          <p:cNvSpPr txBox="1"/>
          <p:nvPr/>
        </p:nvSpPr>
        <p:spPr>
          <a:xfrm>
            <a:off x="5910426" y="4625586"/>
            <a:ext cx="1536192" cy="923330"/>
          </a:xfrm>
          <a:prstGeom prst="rect">
            <a:avLst/>
          </a:prstGeom>
          <a:solidFill>
            <a:srgbClr val="00905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Getting to Fidelity Quickly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B8AE81-19EE-4C1C-0935-77F20B7587AC}"/>
              </a:ext>
            </a:extLst>
          </p:cNvPr>
          <p:cNvSpPr txBox="1"/>
          <p:nvPr/>
        </p:nvSpPr>
        <p:spPr>
          <a:xfrm>
            <a:off x="7744842" y="4625586"/>
            <a:ext cx="1558354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Sharing Data with            Whole Staff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9A300-4504-C3D9-77CB-0D9354719026}"/>
              </a:ext>
            </a:extLst>
          </p:cNvPr>
          <p:cNvSpPr txBox="1"/>
          <p:nvPr/>
        </p:nvSpPr>
        <p:spPr>
          <a:xfrm>
            <a:off x="9591228" y="4625586"/>
            <a:ext cx="1539788" cy="92333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Classroom </a:t>
            </a:r>
            <a:r>
              <a:rPr lang="en-US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Systems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67474E5-A9A5-42FF-16A2-5583B2642BE3}"/>
              </a:ext>
            </a:extLst>
          </p:cNvPr>
          <p:cNvSpPr txBox="1">
            <a:spLocks/>
          </p:cNvSpPr>
          <p:nvPr/>
        </p:nvSpPr>
        <p:spPr bwMode="auto">
          <a:xfrm>
            <a:off x="197224" y="6012102"/>
            <a:ext cx="11994777" cy="845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itchFamily="2" charset="2"/>
              <a:buChar char="n"/>
              <a:tabLst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Pct val="80000"/>
              <a:buFont typeface="Wingdings" pitchFamily="2" charset="2"/>
              <a:buChar char="¨"/>
              <a:tabLst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65000"/>
              <a:buFont typeface="Wingdings" pitchFamily="2" charset="2"/>
              <a:buChar char="n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Pct val="70000"/>
              <a:buFont typeface="Wingdings" pitchFamily="2" charset="2"/>
              <a:buChar char="¨"/>
              <a:tabLst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Hume &amp; McIntosh (2013), McIntosh et al. (2013, 2018, 2024),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Hume &amp; McIntosh (2013), McIntosh et al. (2015),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Childs et al. (2016), Mathews et al. (2014),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E752D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Hume &amp; McIntosh (2013), Kittelman et al. (2023), McIntosh et al. (2013, 2018),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53735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McIntosh et al. (2016a),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McIntosh et al. (2016b)</a:t>
            </a:r>
          </a:p>
        </p:txBody>
      </p:sp>
    </p:spTree>
    <p:extLst>
      <p:ext uri="{BB962C8B-B14F-4D97-AF65-F5344CB8AC3E}">
        <p14:creationId xmlns:p14="http://schemas.microsoft.com/office/powerpoint/2010/main" val="22607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4" grpId="0" animBg="1"/>
      <p:bldP spid="15" grpId="0" animBg="1"/>
      <p:bldP spid="9" grpId="0" animBg="1"/>
      <p:bldP spid="10" grpId="0" animBg="1"/>
      <p:bldP spid="11" grpId="0" animBg="1"/>
      <p:bldP spid="20" grpId="0" animBg="1"/>
      <p:bldP spid="12" grpId="0" animBg="1"/>
      <p:bldP spid="6" grpId="0" animBg="1"/>
      <p:bldP spid="7" grpId="0" animBg="1"/>
      <p:bldP spid="21" grpId="0" animBg="1"/>
      <p:bldP spid="1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6899-75AE-4AAC-DFB8-286F1ED73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0" dirty="0">
                <a:latin typeface="Impact" panose="020B0806030902050204" pitchFamily="34" charset="0"/>
              </a:rPr>
              <a:t>4 Research-Based Tips for Sustaining Tier 1 PBIS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71C4E-0B54-1DD1-F40F-5EDA0892F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4800" dirty="0">
                <a:solidFill>
                  <a:srgbClr val="339933"/>
                </a:solidFill>
                <a:latin typeface="Impact" panose="020B0806030902050204" pitchFamily="34" charset="0"/>
              </a:rPr>
              <a:t>Keep a strong PBIS team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800" dirty="0">
                <a:solidFill>
                  <a:srgbClr val="339933"/>
                </a:solidFill>
                <a:latin typeface="Impact" panose="020B0806030902050204" pitchFamily="34" charset="0"/>
              </a:rPr>
              <a:t>Use your fidelity of implementation data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800" dirty="0">
                <a:solidFill>
                  <a:srgbClr val="339933"/>
                </a:solidFill>
                <a:latin typeface="Impact" panose="020B0806030902050204" pitchFamily="34" charset="0"/>
              </a:rPr>
              <a:t>Use your school discipline data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800" dirty="0">
                <a:solidFill>
                  <a:srgbClr val="339933"/>
                </a:solidFill>
                <a:latin typeface="Impact" panose="020B0806030902050204" pitchFamily="34" charset="0"/>
              </a:rPr>
              <a:t>Implement PBIS in the classroom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087A7D-D24F-5290-47E6-E810D7A654CD}"/>
              </a:ext>
            </a:extLst>
          </p:cNvPr>
          <p:cNvSpPr txBox="1"/>
          <p:nvPr/>
        </p:nvSpPr>
        <p:spPr>
          <a:xfrm>
            <a:off x="443346" y="4928894"/>
            <a:ext cx="7603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https://pbisapps.wistia.com/medias/uhkgj8pf29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IES logo">
            <a:extLst>
              <a:ext uri="{FF2B5EF4-FFF2-40B4-BE49-F238E27FC236}">
                <a16:creationId xmlns:a16="http://schemas.microsoft.com/office/drawing/2014/main" id="{2B8570DE-21F3-8002-CE73-4EF0C186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51" y="4960627"/>
            <a:ext cx="4145255" cy="9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49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CB7D7-0804-4299-DE1F-916DF6636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6E704-BF13-98B1-2876-501AF20E3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Pressing Question 2: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B4AEC-694B-19C0-8D13-81C2C4D06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What predicts sustained implementation of                   Tier 2 and 3 MTSS-SEB/MH?</a:t>
            </a:r>
          </a:p>
        </p:txBody>
      </p:sp>
      <p:pic>
        <p:nvPicPr>
          <p:cNvPr id="5" name="Picture 4" descr="IES logo">
            <a:extLst>
              <a:ext uri="{FF2B5EF4-FFF2-40B4-BE49-F238E27FC236}">
                <a16:creationId xmlns:a16="http://schemas.microsoft.com/office/drawing/2014/main" id="{07FECD07-C727-3960-F10D-CD2104D23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7" y="4181407"/>
            <a:ext cx="4145255" cy="982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CDB6D5-9FA5-A861-5D9A-1175460442D0}"/>
              </a:ext>
            </a:extLst>
          </p:cNvPr>
          <p:cNvSpPr txBox="1"/>
          <p:nvPr/>
        </p:nvSpPr>
        <p:spPr>
          <a:xfrm>
            <a:off x="2185261" y="4945765"/>
            <a:ext cx="97273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50000"/>
                </a:schemeClr>
              </a:buClr>
              <a:buSzTx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reported here was supported by the Institute of Education Sciences, U.S. Department of Education, through Grant R324A1800027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University of Oregon. The opinions expressed are those of the authors and do not represent views of the Institute, Office, or the U.S. Department of Education.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65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D3368-A5FE-C5EF-B721-CE09CE86A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5EBE8-3D4A-017D-D240-661A98C46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62ED3-A357-AE33-E89C-39DE60040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Teams were more likely to sustain when they treated Tiers 2 and 3 as “general advanced tiers” rather than separate systems.</a:t>
            </a:r>
          </a:p>
          <a:p>
            <a:pPr lvl="1"/>
            <a:r>
              <a:rPr lang="en-US" sz="3600" dirty="0"/>
              <a:t>Same teams</a:t>
            </a:r>
          </a:p>
          <a:p>
            <a:pPr lvl="1"/>
            <a:r>
              <a:rPr lang="en-US" sz="3600" dirty="0"/>
              <a:t>Same data</a:t>
            </a:r>
          </a:p>
          <a:p>
            <a:pPr lvl="1"/>
            <a:r>
              <a:rPr lang="en-US" sz="3600" dirty="0"/>
              <a:t>Same coaching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(Kittelman et al., in press)</a:t>
            </a:r>
          </a:p>
        </p:txBody>
      </p:sp>
      <p:sp>
        <p:nvSpPr>
          <p:cNvPr id="5" name="AutoShape 5" descr="Decorative image of the PBIS triangle">
            <a:extLst>
              <a:ext uri="{FF2B5EF4-FFF2-40B4-BE49-F238E27FC236}">
                <a16:creationId xmlns:a16="http://schemas.microsoft.com/office/drawing/2014/main" id="{1E2C0F7C-D7EB-9133-A9DF-BE18F610E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625" y="3036616"/>
            <a:ext cx="2700337" cy="3744913"/>
          </a:xfrm>
          <a:prstGeom prst="triangle">
            <a:avLst>
              <a:gd name="adj" fmla="val 50000"/>
            </a:avLst>
          </a:prstGeom>
          <a:solidFill>
            <a:srgbClr val="33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AutoShape 4" descr="Emphasis on the top two tiers of the PBIS triangle">
            <a:extLst>
              <a:ext uri="{FF2B5EF4-FFF2-40B4-BE49-F238E27FC236}">
                <a16:creationId xmlns:a16="http://schemas.microsoft.com/office/drawing/2014/main" id="{921085EC-2F42-2C01-9F94-6FBCB448F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1100" y="3036615"/>
            <a:ext cx="935037" cy="129698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100000">
                <a:srgbClr val="FFFA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DC7B7-271B-DF27-13A0-6BC2D2EDC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C65FC-3D51-4824-BA1A-28C6AFDA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 </a:t>
            </a:r>
            <a:r>
              <a:rPr lang="en-US" dirty="0">
                <a:solidFill>
                  <a:schemeClr val="bg1"/>
                </a:solidFill>
              </a:rPr>
              <a:t>(part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4C664-3EF6-8BFD-F33D-E7BD789AC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Teams were more likely to sustain </a:t>
            </a:r>
            <a:r>
              <a:rPr lang="en-US" sz="4000" b="1" dirty="0">
                <a:solidFill>
                  <a:srgbClr val="FFC000"/>
                </a:solidFill>
              </a:rPr>
              <a:t>Tier 2 systems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/>
              <a:t>when they </a:t>
            </a:r>
            <a:r>
              <a:rPr lang="en-US" sz="4000" b="1" i="1" dirty="0"/>
              <a:t>delayed training </a:t>
            </a:r>
            <a:r>
              <a:rPr lang="en-US" sz="4000" dirty="0"/>
              <a:t>until after                      they had reached fidelity at Tier 1.</a:t>
            </a:r>
          </a:p>
          <a:p>
            <a:r>
              <a:rPr lang="en-US" sz="4000" dirty="0"/>
              <a:t>Teams were more likely to sustain </a:t>
            </a:r>
            <a:r>
              <a:rPr lang="en-US" sz="4000" b="1" dirty="0">
                <a:solidFill>
                  <a:srgbClr val="FF0000"/>
                </a:solidFill>
              </a:rPr>
              <a:t>Tier 3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systems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/>
              <a:t>when they </a:t>
            </a:r>
            <a:r>
              <a:rPr lang="en-US" sz="4000" b="1" i="1" dirty="0"/>
              <a:t>started training one year </a:t>
            </a:r>
            <a:r>
              <a:rPr lang="en-US" sz="4000" dirty="0"/>
              <a:t>after</a:t>
            </a:r>
            <a:r>
              <a:rPr lang="en-US" sz="4000" b="1" i="1" dirty="0"/>
              <a:t>                </a:t>
            </a:r>
            <a:r>
              <a:rPr lang="en-US" sz="4000" dirty="0"/>
              <a:t>they started training at Tier 2.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(Kittelman et al., 2022)</a:t>
            </a:r>
          </a:p>
        </p:txBody>
      </p:sp>
    </p:spTree>
    <p:extLst>
      <p:ext uri="{BB962C8B-B14F-4D97-AF65-F5344CB8AC3E}">
        <p14:creationId xmlns:p14="http://schemas.microsoft.com/office/powerpoint/2010/main" val="11872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9E0AB-E8D8-1F80-7C59-52CB17D40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466A3-44CD-A31D-29A6-C9F5362DC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  <a:r>
              <a:rPr lang="en-US" dirty="0">
                <a:solidFill>
                  <a:schemeClr val="bg1"/>
                </a:solidFill>
              </a:rPr>
              <a:t> (part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D5088-90B5-1E4F-41A2-BF194455E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6" y="1510746"/>
            <a:ext cx="5320559" cy="4358349"/>
          </a:xfrm>
        </p:spPr>
        <p:txBody>
          <a:bodyPr>
            <a:noAutofit/>
          </a:bodyPr>
          <a:lstStyle/>
          <a:p>
            <a:r>
              <a:rPr lang="en-US" sz="4000" dirty="0"/>
              <a:t>Teams using a </a:t>
            </a:r>
            <a:r>
              <a:rPr lang="en-US" sz="4000" b="1" dirty="0">
                <a:solidFill>
                  <a:srgbClr val="FFC000"/>
                </a:solidFill>
              </a:rPr>
              <a:t>standard protocol</a:t>
            </a:r>
            <a:r>
              <a:rPr lang="en-US" sz="4000" dirty="0"/>
              <a:t> (as opposed to problem solving) approach had higher fidelity at Tier 2.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(Nese et al., 2023)</a:t>
            </a:r>
          </a:p>
        </p:txBody>
      </p:sp>
      <p:pic>
        <p:nvPicPr>
          <p:cNvPr id="4" name="Picture 3" descr="Graph demonstrating how teams that used a standard protocol (as opposed to problem solving) approach had higher fidelity at Tier 2">
            <a:extLst>
              <a:ext uri="{FF2B5EF4-FFF2-40B4-BE49-F238E27FC236}">
                <a16:creationId xmlns:a16="http://schemas.microsoft.com/office/drawing/2014/main" id="{2F644919-D041-EFEA-AC52-0AE796585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352" y="1531155"/>
            <a:ext cx="5313941" cy="4473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A920E4-AD61-2366-B768-CDAA60385EF3}"/>
              </a:ext>
            </a:extLst>
          </p:cNvPr>
          <p:cNvSpPr txBox="1"/>
          <p:nvPr/>
        </p:nvSpPr>
        <p:spPr>
          <a:xfrm>
            <a:off x="7574315" y="5626701"/>
            <a:ext cx="381642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		        No</a:t>
            </a:r>
          </a:p>
        </p:txBody>
      </p:sp>
    </p:spTree>
    <p:extLst>
      <p:ext uri="{BB962C8B-B14F-4D97-AF65-F5344CB8AC3E}">
        <p14:creationId xmlns:p14="http://schemas.microsoft.com/office/powerpoint/2010/main" val="353654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AC0FA0-35D1-0F79-CB88-FF02C2FECDA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" y="643467"/>
            <a:ext cx="4342951" cy="54704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kern="1200" spc="-50" baseline="0">
                <a:solidFill>
                  <a:srgbClr val="51525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Framing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26351-0A07-D143-B5B4-5775AC320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3618" y="296326"/>
            <a:ext cx="5992681" cy="5470462"/>
          </a:xfrm>
        </p:spPr>
        <p:txBody>
          <a:bodyPr anchor="ctr">
            <a:normAutofit fontScale="70000" lnSpcReduction="20000"/>
          </a:bodyPr>
          <a:lstStyle/>
          <a:p>
            <a:pPr marL="201168" lvl="1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Core Features</a:t>
            </a:r>
          </a:p>
          <a:p>
            <a:pPr marL="200660" lvl="1" indent="0">
              <a:buNone/>
            </a:pPr>
            <a:r>
              <a:rPr lang="en-US" sz="3200" i="1" dirty="0">
                <a:solidFill>
                  <a:schemeClr val="tx1"/>
                </a:solidFill>
              </a:rPr>
              <a:t>Systems</a:t>
            </a:r>
            <a:endParaRPr lang="en-US" sz="3200" i="1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00660" lvl="1" indent="0">
              <a:buNone/>
            </a:pPr>
            <a:r>
              <a:rPr lang="en-US" sz="3200" i="1" dirty="0">
                <a:solidFill>
                  <a:schemeClr val="tx1"/>
                </a:solidFill>
              </a:rPr>
              <a:t>Data</a:t>
            </a:r>
            <a:endParaRPr lang="en-US" sz="3200" i="1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00660" lvl="1" indent="0">
              <a:buNone/>
            </a:pPr>
            <a:r>
              <a:rPr lang="en-US" sz="3200" i="1" dirty="0">
                <a:solidFill>
                  <a:schemeClr val="tx1"/>
                </a:solidFill>
              </a:rPr>
              <a:t>Practices  </a:t>
            </a:r>
            <a:endParaRPr lang="en-US" sz="3200" i="1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00660" lvl="1" indent="0">
              <a:buNone/>
            </a:pPr>
            <a:r>
              <a:rPr lang="en-US" sz="3200" i="1" dirty="0">
                <a:solidFill>
                  <a:schemeClr val="tx1"/>
                </a:solidFill>
              </a:rPr>
              <a:t>Centered in Equity</a:t>
            </a:r>
            <a:endParaRPr lang="en-US" sz="3200" i="1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83540" lvl="2" indent="0">
              <a:buNone/>
            </a:pPr>
            <a:endParaRPr lang="en-US" sz="2400" dirty="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lvl="2"/>
            <a:endParaRPr lang="en-US" sz="2400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Data to Inform Discussion</a:t>
            </a:r>
          </a:p>
          <a:p>
            <a:pPr marL="200660" lvl="1" indent="0">
              <a:buNone/>
            </a:pPr>
            <a:r>
              <a:rPr lang="en-US" sz="3200" i="1" dirty="0">
                <a:solidFill>
                  <a:schemeClr val="tx1"/>
                </a:solidFill>
              </a:rPr>
              <a:t>Widespread Use of PBIS</a:t>
            </a:r>
            <a:endParaRPr lang="en-US" sz="3200" i="1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00660" lvl="1" indent="0">
              <a:buNone/>
            </a:pPr>
            <a:r>
              <a:rPr lang="en-US" sz="3200" i="1" dirty="0">
                <a:solidFill>
                  <a:schemeClr val="tx1"/>
                </a:solidFill>
                <a:ea typeface="Calibri"/>
                <a:cs typeface="Calibri"/>
              </a:rPr>
              <a:t>Economic Benefit</a:t>
            </a:r>
          </a:p>
          <a:p>
            <a:pPr marL="200660" lvl="1" indent="0">
              <a:buNone/>
            </a:pPr>
            <a:r>
              <a:rPr lang="en-US" sz="3200" i="1" dirty="0">
                <a:solidFill>
                  <a:schemeClr val="tx1"/>
                </a:solidFill>
                <a:ea typeface="Calibri"/>
                <a:cs typeface="Calibri"/>
              </a:rPr>
              <a:t>Research on Implementation and Sustainability</a:t>
            </a:r>
          </a:p>
          <a:p>
            <a:pPr marL="200660" lvl="1" indent="0">
              <a:buNone/>
            </a:pPr>
            <a:r>
              <a:rPr lang="en-US" sz="3200" i="1" dirty="0">
                <a:solidFill>
                  <a:schemeClr val="tx1"/>
                </a:solidFill>
                <a:ea typeface="Calibri"/>
                <a:cs typeface="Calibri"/>
              </a:rPr>
              <a:t>Integrated MTSS-SEB/BH Outcomes</a:t>
            </a:r>
          </a:p>
          <a:p>
            <a:pPr lvl="1"/>
            <a:endParaRPr lang="en-US" sz="3200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Big Ideas and Resources</a:t>
            </a:r>
          </a:p>
          <a:p>
            <a:pPr marL="200660" lvl="1" indent="0">
              <a:buNone/>
            </a:pPr>
            <a:r>
              <a:rPr lang="en-US" sz="3200" i="1" dirty="0">
                <a:solidFill>
                  <a:schemeClr val="tx1"/>
                </a:solidFill>
              </a:rPr>
              <a:t>Improving Social-Emotional Behavioral Wellness Supports within MTSS</a:t>
            </a:r>
            <a:endParaRPr lang="en-US" sz="3200" i="1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00660" lvl="1" indent="0">
              <a:buNone/>
            </a:pPr>
            <a:r>
              <a:rPr lang="en-US" sz="3200" i="1" dirty="0">
                <a:solidFill>
                  <a:schemeClr val="tx1"/>
                </a:solidFill>
                <a:ea typeface="Calibri"/>
                <a:cs typeface="Calibri"/>
              </a:rPr>
              <a:t>Centering Equity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0B9EF1-FE7C-496F-7B7A-E50D52FC1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50255" y="1495409"/>
            <a:ext cx="0" cy="29940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4691A4F-F563-CD4C-9892-AE79A7C9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4255" y="579515"/>
            <a:ext cx="1068567" cy="1073037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FFFFFF"/>
                </a:solidFill>
                <a:latin typeface="Calibri" panose="020F0502020204030204"/>
              </a:rPr>
              <a:t>1</a:t>
            </a:r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16C824-97CF-3A42-8F6E-3895C088F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4255" y="2427848"/>
            <a:ext cx="1068567" cy="1073037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EF7835-9786-F247-A3D0-687DC1BAE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4255" y="4332315"/>
            <a:ext cx="1068567" cy="1073037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AAAFD0-323D-5293-57FA-BD2AC2C1D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74" y="6139610"/>
            <a:ext cx="1992535" cy="56998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F662F3E-24EB-E0CF-C5D5-074DB9DA5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01" y="6066843"/>
            <a:ext cx="1040597" cy="75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472485-504A-A1B7-12CE-5BD2B7A58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045844" y="6167282"/>
            <a:ext cx="2721282" cy="63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2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FEC8C-9A69-8042-7634-61D5D667A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DE4ED-B728-CEA2-D1FB-0472E366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Pressing Question 3: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78D93-3342-EE27-BFF4-8BD923AAA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What are outcomes from integrated MTSS-SEB/MH?</a:t>
            </a:r>
          </a:p>
        </p:txBody>
      </p:sp>
      <p:pic>
        <p:nvPicPr>
          <p:cNvPr id="5" name="Picture 4" descr="IES logo">
            <a:extLst>
              <a:ext uri="{FF2B5EF4-FFF2-40B4-BE49-F238E27FC236}">
                <a16:creationId xmlns:a16="http://schemas.microsoft.com/office/drawing/2014/main" id="{7CA0739A-CEC0-4968-4071-6EBB3A0A9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7" y="4181407"/>
            <a:ext cx="4145255" cy="982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5932B2-A7D6-B450-44A1-13A43D302916}"/>
              </a:ext>
            </a:extLst>
          </p:cNvPr>
          <p:cNvSpPr txBox="1"/>
          <p:nvPr/>
        </p:nvSpPr>
        <p:spPr>
          <a:xfrm>
            <a:off x="2185261" y="4898467"/>
            <a:ext cx="100067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50000"/>
                </a:schemeClr>
              </a:buClr>
              <a:buSzTx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reported here was supported by the Institute of Education Sciences, U.S. Department of Education, through Grants R324A170034 and R305A230399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University of Oregon. The opinions expressed are those of the authors and do not represent views of the Institute, Office, or the U.S. Department of Education.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42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" descr="Image of MTSS and all components that fall within it (PBIS, School-based mental health, family partnerships, equity, restorative practices, student voice, social and emotional learning)">
            <a:extLst>
              <a:ext uri="{FF2B5EF4-FFF2-40B4-BE49-F238E27FC236}">
                <a16:creationId xmlns:a16="http://schemas.microsoft.com/office/drawing/2014/main" id="{F051E944-6B9B-0BCA-E250-F2534DA5F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158" y="0"/>
            <a:ext cx="8382000" cy="6858000"/>
          </a:xfrm>
          <a:prstGeom prst="ellipse">
            <a:avLst/>
          </a:prstGeom>
          <a:solidFill>
            <a:srgbClr val="4FDD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3871" name="WordArt 15"/>
          <p:cNvSpPr>
            <a:spLocks noGrp="1" noChangeArrowheads="1" noChangeShapeType="1" noTextEdit="1"/>
          </p:cNvSpPr>
          <p:nvPr>
            <p:ph type="title" idx="4294967295"/>
          </p:nvPr>
        </p:nvSpPr>
        <p:spPr bwMode="auto">
          <a:xfrm>
            <a:off x="3297238" y="5085184"/>
            <a:ext cx="5549840" cy="12241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1" anchor="t" anchorCtr="0" forceAA="0" compatLnSpc="1">
            <a:prstTxWarp prst="textCanDown">
              <a:avLst>
                <a:gd name="adj" fmla="val 33333"/>
              </a:avLst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Arial Unicode MS"/>
                <a:cs typeface="Arial Unicode MS"/>
              </a:rPr>
              <a:t>MTSS</a:t>
            </a:r>
          </a:p>
        </p:txBody>
      </p:sp>
      <p:sp>
        <p:nvSpPr>
          <p:cNvPr id="28" name="Oval 27" descr="PBIS circle"/>
          <p:cNvSpPr/>
          <p:nvPr/>
        </p:nvSpPr>
        <p:spPr bwMode="auto">
          <a:xfrm>
            <a:off x="3952860" y="1071546"/>
            <a:ext cx="1571636" cy="1285884"/>
          </a:xfrm>
          <a:prstGeom prst="ellipse">
            <a:avLst/>
          </a:prstGeom>
          <a:solidFill>
            <a:srgbClr val="4FD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38690" y="1529822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PBIS</a:t>
            </a:r>
          </a:p>
        </p:txBody>
      </p:sp>
      <p:sp>
        <p:nvSpPr>
          <p:cNvPr id="29" name="Oval 28" descr="School based mental health circle"/>
          <p:cNvSpPr/>
          <p:nvPr/>
        </p:nvSpPr>
        <p:spPr bwMode="auto">
          <a:xfrm>
            <a:off x="6310314" y="1071546"/>
            <a:ext cx="1571636" cy="1285884"/>
          </a:xfrm>
          <a:prstGeom prst="ellipse">
            <a:avLst/>
          </a:prstGeom>
          <a:solidFill>
            <a:srgbClr val="4FD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38876" y="1395872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School-</a:t>
            </a:r>
            <a:r>
              <a:rPr lang="en-CA" dirty="0">
                <a:solidFill>
                  <a:srgbClr val="000000"/>
                </a:solidFill>
              </a:rPr>
              <a:t>based</a:t>
            </a:r>
          </a:p>
          <a:p>
            <a:pPr algn="ctr"/>
            <a:r>
              <a:rPr lang="en-CA" dirty="0">
                <a:solidFill>
                  <a:srgbClr val="000000"/>
                </a:solidFill>
              </a:rPr>
              <a:t>Mental Health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Oval 29" descr="Family partnerships"/>
          <p:cNvSpPr/>
          <p:nvPr/>
        </p:nvSpPr>
        <p:spPr bwMode="auto">
          <a:xfrm>
            <a:off x="3095604" y="2714620"/>
            <a:ext cx="1571636" cy="1285884"/>
          </a:xfrm>
          <a:prstGeom prst="ellipse">
            <a:avLst/>
          </a:prstGeom>
          <a:solidFill>
            <a:srgbClr val="4FD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5604" y="2996952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Family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Partnerships</a:t>
            </a:r>
          </a:p>
        </p:txBody>
      </p:sp>
      <p:sp>
        <p:nvSpPr>
          <p:cNvPr id="31" name="Oval 30" descr="Equity"/>
          <p:cNvSpPr/>
          <p:nvPr/>
        </p:nvSpPr>
        <p:spPr bwMode="auto">
          <a:xfrm>
            <a:off x="5238744" y="2718009"/>
            <a:ext cx="1571636" cy="1285884"/>
          </a:xfrm>
          <a:prstGeom prst="ellipse">
            <a:avLst/>
          </a:prstGeom>
          <a:solidFill>
            <a:srgbClr val="4FD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29234" y="3161753"/>
            <a:ext cx="1406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Equity</a:t>
            </a:r>
          </a:p>
        </p:txBody>
      </p:sp>
      <p:sp>
        <p:nvSpPr>
          <p:cNvPr id="32" name="Oval 31" descr="Restorative practices"/>
          <p:cNvSpPr/>
          <p:nvPr/>
        </p:nvSpPr>
        <p:spPr bwMode="auto">
          <a:xfrm>
            <a:off x="7381884" y="2643182"/>
            <a:ext cx="1571636" cy="1285884"/>
          </a:xfrm>
          <a:prstGeom prst="ellipse">
            <a:avLst/>
          </a:prstGeom>
          <a:solidFill>
            <a:srgbClr val="4FD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33246" y="2998693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Restorative Practices</a:t>
            </a:r>
          </a:p>
        </p:txBody>
      </p:sp>
      <p:sp>
        <p:nvSpPr>
          <p:cNvPr id="33" name="Oval 32" descr="Social and emotional learning"/>
          <p:cNvSpPr/>
          <p:nvPr/>
        </p:nvSpPr>
        <p:spPr bwMode="auto">
          <a:xfrm>
            <a:off x="6810380" y="4071942"/>
            <a:ext cx="1571636" cy="1285884"/>
          </a:xfrm>
          <a:prstGeom prst="ellipse">
            <a:avLst/>
          </a:prstGeom>
          <a:solidFill>
            <a:srgbClr val="4FD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8286" y="4284577"/>
            <a:ext cx="157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Social and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Emotional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Learning</a:t>
            </a:r>
          </a:p>
        </p:txBody>
      </p:sp>
      <p:sp>
        <p:nvSpPr>
          <p:cNvPr id="34" name="Oval 33" descr="Student voice"/>
          <p:cNvSpPr/>
          <p:nvPr/>
        </p:nvSpPr>
        <p:spPr bwMode="auto">
          <a:xfrm>
            <a:off x="3881422" y="4071942"/>
            <a:ext cx="1571636" cy="1285884"/>
          </a:xfrm>
          <a:prstGeom prst="ellipse">
            <a:avLst/>
          </a:prstGeom>
          <a:solidFill>
            <a:srgbClr val="4FD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83516" y="4420151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Student   Voice</a:t>
            </a:r>
          </a:p>
        </p:txBody>
      </p:sp>
    </p:spTree>
    <p:extLst>
      <p:ext uri="{BB962C8B-B14F-4D97-AF65-F5344CB8AC3E}">
        <p14:creationId xmlns:p14="http://schemas.microsoft.com/office/powerpoint/2010/main" val="3469713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33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338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33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33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3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3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33871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65291-26D6-1878-77A1-CA2B1DB695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Project Re-ACT</a:t>
            </a:r>
          </a:p>
        </p:txBody>
      </p:sp>
      <p:pic>
        <p:nvPicPr>
          <p:cNvPr id="4" name="Graphic 3" descr="Outline of ReACT centered in racial equity">
            <a:extLst>
              <a:ext uri="{FF2B5EF4-FFF2-40B4-BE49-F238E27FC236}">
                <a16:creationId xmlns:a16="http://schemas.microsoft.com/office/drawing/2014/main" id="{EB171D2C-1A6A-9A46-AC08-5BFC5CC8E0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006"/>
            <a:ext cx="12192000" cy="6843987"/>
          </a:xfrm>
          <a:prstGeom prst="rect">
            <a:avLst/>
          </a:prstGeom>
        </p:spPr>
      </p:pic>
      <p:pic>
        <p:nvPicPr>
          <p:cNvPr id="3" name="Picture 2" descr="IES logo">
            <a:extLst>
              <a:ext uri="{FF2B5EF4-FFF2-40B4-BE49-F238E27FC236}">
                <a16:creationId xmlns:a16="http://schemas.microsoft.com/office/drawing/2014/main" id="{2A6328E1-01CF-AE56-AB0A-5AB15EABB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5" y="5791162"/>
            <a:ext cx="3860353" cy="9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2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67ED83-D101-7680-5572-5D8162C784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ReACT</a:t>
            </a:r>
            <a:r>
              <a:rPr lang="en-US" dirty="0"/>
              <a:t>: Component A</a:t>
            </a:r>
          </a:p>
        </p:txBody>
      </p:sp>
      <p:pic>
        <p:nvPicPr>
          <p:cNvPr id="4" name="Graphic 3" descr="Assess data for vulnerable decision points">
            <a:extLst>
              <a:ext uri="{FF2B5EF4-FFF2-40B4-BE49-F238E27FC236}">
                <a16:creationId xmlns:a16="http://schemas.microsoft.com/office/drawing/2014/main" id="{84A3DD9C-2D38-A348-A0AC-8C37C74A36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006"/>
            <a:ext cx="12192000" cy="6843987"/>
          </a:xfrm>
          <a:prstGeom prst="rect">
            <a:avLst/>
          </a:prstGeom>
        </p:spPr>
      </p:pic>
      <p:pic>
        <p:nvPicPr>
          <p:cNvPr id="2" name="Picture 1" descr="IES logo">
            <a:extLst>
              <a:ext uri="{FF2B5EF4-FFF2-40B4-BE49-F238E27FC236}">
                <a16:creationId xmlns:a16="http://schemas.microsoft.com/office/drawing/2014/main" id="{F8023491-3C39-A772-E499-D98D46583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5" y="5791162"/>
            <a:ext cx="3860353" cy="9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07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B9701F-A215-BA0C-9700-6BA368F761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ReACT</a:t>
            </a:r>
            <a:r>
              <a:rPr lang="en-US" dirty="0"/>
              <a:t>: Component C</a:t>
            </a:r>
          </a:p>
        </p:txBody>
      </p:sp>
      <p:pic>
        <p:nvPicPr>
          <p:cNvPr id="4" name="Graphic 3" descr="Culturally responsive behavior strategies">
            <a:extLst>
              <a:ext uri="{FF2B5EF4-FFF2-40B4-BE49-F238E27FC236}">
                <a16:creationId xmlns:a16="http://schemas.microsoft.com/office/drawing/2014/main" id="{A334CF5C-020E-3641-84FC-D3E148986D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006"/>
            <a:ext cx="12192000" cy="6843987"/>
          </a:xfrm>
          <a:prstGeom prst="rect">
            <a:avLst/>
          </a:prstGeom>
        </p:spPr>
      </p:pic>
      <p:pic>
        <p:nvPicPr>
          <p:cNvPr id="2" name="Picture 1" descr="IES logo">
            <a:extLst>
              <a:ext uri="{FF2B5EF4-FFF2-40B4-BE49-F238E27FC236}">
                <a16:creationId xmlns:a16="http://schemas.microsoft.com/office/drawing/2014/main" id="{B9DDEBBC-C357-6098-5846-9C6921B4C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5" y="5791162"/>
            <a:ext cx="3860353" cy="9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43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26CD44-1CC2-29B8-386B-5F7CD0A096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ReACT</a:t>
            </a:r>
            <a:r>
              <a:rPr lang="en-US" dirty="0"/>
              <a:t>: Component T</a:t>
            </a:r>
          </a:p>
        </p:txBody>
      </p:sp>
      <p:pic>
        <p:nvPicPr>
          <p:cNvPr id="4" name="Graphic 3" descr="Teach about implicit bias and strategies to neutralize it">
            <a:extLst>
              <a:ext uri="{FF2B5EF4-FFF2-40B4-BE49-F238E27FC236}">
                <a16:creationId xmlns:a16="http://schemas.microsoft.com/office/drawing/2014/main" id="{3AE60059-C53D-8F4D-9C42-02511953E5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006"/>
            <a:ext cx="12192000" cy="6843987"/>
          </a:xfrm>
          <a:prstGeom prst="rect">
            <a:avLst/>
          </a:prstGeom>
        </p:spPr>
      </p:pic>
      <p:pic>
        <p:nvPicPr>
          <p:cNvPr id="2" name="Picture 1" descr="IES logo">
            <a:extLst>
              <a:ext uri="{FF2B5EF4-FFF2-40B4-BE49-F238E27FC236}">
                <a16:creationId xmlns:a16="http://schemas.microsoft.com/office/drawing/2014/main" id="{75D35C34-A51C-E207-6FF8-C7A3C9A40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5" y="5791162"/>
            <a:ext cx="3860353" cy="9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47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6B2E78-B939-1675-4265-542AACC5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6" y="286605"/>
            <a:ext cx="11323780" cy="1027424"/>
          </a:xfrm>
        </p:spPr>
        <p:txBody>
          <a:bodyPr>
            <a:normAutofit/>
          </a:bodyPr>
          <a:lstStyle/>
          <a:p>
            <a:r>
              <a:rPr lang="en-US" dirty="0"/>
              <a:t>Neutralizing Routine: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3986FF"/>
                </a:solidFill>
              </a:rPr>
              <a:t>TRY</a:t>
            </a:r>
            <a:endParaRPr lang="en-US" u="sng" dirty="0">
              <a:solidFill>
                <a:srgbClr val="3986FF"/>
              </a:solidFill>
            </a:endParaRPr>
          </a:p>
          <a:p>
            <a:pPr lvl="1"/>
            <a:r>
              <a:rPr lang="en-US" b="1" i="1" dirty="0">
                <a:solidFill>
                  <a:srgbClr val="3986FF"/>
                </a:solidFill>
              </a:rPr>
              <a:t>T</a:t>
            </a:r>
            <a:r>
              <a:rPr lang="en-US" dirty="0"/>
              <a:t>ake a deep breath</a:t>
            </a:r>
          </a:p>
          <a:p>
            <a:pPr lvl="1"/>
            <a:r>
              <a:rPr lang="en-US" b="1" i="1" dirty="0">
                <a:solidFill>
                  <a:srgbClr val="3986FF"/>
                </a:solidFill>
              </a:rPr>
              <a:t>R</a:t>
            </a:r>
            <a:r>
              <a:rPr lang="en-US" dirty="0"/>
              <a:t>eflect on your emotions</a:t>
            </a:r>
          </a:p>
          <a:p>
            <a:pPr lvl="1"/>
            <a:r>
              <a:rPr lang="en-US" b="1" i="1" dirty="0">
                <a:solidFill>
                  <a:srgbClr val="3986FF"/>
                </a:solidFill>
              </a:rPr>
              <a:t>Y</a:t>
            </a:r>
            <a:r>
              <a:rPr lang="en-US" dirty="0"/>
              <a:t>outh’s best interest</a:t>
            </a:r>
          </a:p>
          <a:p>
            <a:r>
              <a:rPr lang="en-US" b="1" i="1" dirty="0">
                <a:solidFill>
                  <a:srgbClr val="3986FF"/>
                </a:solidFill>
              </a:rPr>
              <a:t>TRY</a:t>
            </a:r>
            <a:r>
              <a:rPr lang="en-US" b="1" dirty="0">
                <a:solidFill>
                  <a:srgbClr val="3986FF"/>
                </a:solidFill>
              </a:rPr>
              <a:t> </a:t>
            </a:r>
            <a:r>
              <a:rPr lang="en-US" dirty="0"/>
              <a:t>for </a:t>
            </a:r>
            <a:r>
              <a:rPr lang="en-US" u="sng" dirty="0"/>
              <a:t>students</a:t>
            </a:r>
          </a:p>
          <a:p>
            <a:pPr lvl="1"/>
            <a:r>
              <a:rPr lang="en-US" b="1" i="1" dirty="0">
                <a:solidFill>
                  <a:srgbClr val="3986FF"/>
                </a:solidFill>
              </a:rPr>
              <a:t>T</a:t>
            </a:r>
            <a:r>
              <a:rPr lang="en-US" dirty="0"/>
              <a:t>ake three deep breaths</a:t>
            </a:r>
          </a:p>
          <a:p>
            <a:pPr lvl="1"/>
            <a:r>
              <a:rPr lang="en-US" b="1" i="1" dirty="0">
                <a:solidFill>
                  <a:srgbClr val="3986FF"/>
                </a:solidFill>
              </a:rPr>
              <a:t>R</a:t>
            </a:r>
            <a:r>
              <a:rPr lang="en-US" dirty="0"/>
              <a:t>eflect on your feelings</a:t>
            </a:r>
          </a:p>
          <a:p>
            <a:pPr lvl="1"/>
            <a:r>
              <a:rPr lang="en-US" b="1" i="1" dirty="0">
                <a:solidFill>
                  <a:srgbClr val="3986FF"/>
                </a:solidFill>
              </a:rPr>
              <a:t>Y</a:t>
            </a:r>
            <a:r>
              <a:rPr lang="en-US" dirty="0"/>
              <a:t>ou got this!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Upside triangle that says &quot;Yield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799" y="1335551"/>
            <a:ext cx="4186898" cy="4186898"/>
          </a:xfrm>
          <a:prstGeom prst="rect">
            <a:avLst/>
          </a:prstGeom>
        </p:spPr>
      </p:pic>
      <p:pic>
        <p:nvPicPr>
          <p:cNvPr id="6" name="Picture 5" descr="Decorative image of the TRY strategy">
            <a:extLst>
              <a:ext uri="{FF2B5EF4-FFF2-40B4-BE49-F238E27FC236}">
                <a16:creationId xmlns:a16="http://schemas.microsoft.com/office/drawing/2014/main" id="{254FFD88-4D10-3AF1-CE81-FDD71E7A05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8199">
            <a:off x="8803221" y="1936731"/>
            <a:ext cx="2808312" cy="35063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610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AD449C9-031D-4C90-A613-275FB7768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605"/>
            <a:ext cx="12192000" cy="1027424"/>
          </a:xfrm>
        </p:spPr>
        <p:txBody>
          <a:bodyPr>
            <a:normAutofit fontScale="90000"/>
          </a:bodyPr>
          <a:lstStyle/>
          <a:p>
            <a:r>
              <a:rPr lang="en-US" dirty="0"/>
              <a:t>Equity-Centered PBIS RCT Outcomes: Black Students </a:t>
            </a:r>
            <a:r>
              <a:rPr lang="en-US" sz="2200" noProof="0" dirty="0"/>
              <a:t>(McIntosh et al., </a:t>
            </a:r>
            <a:r>
              <a:rPr lang="en-US" sz="2200" dirty="0"/>
              <a:t>2021</a:t>
            </a:r>
            <a:r>
              <a:rPr lang="en-US" sz="2200" noProof="0" dirty="0"/>
              <a:t>)</a:t>
            </a:r>
            <a:endParaRPr lang="en-US" sz="2200" dirty="0"/>
          </a:p>
        </p:txBody>
      </p:sp>
      <p:pic>
        <p:nvPicPr>
          <p:cNvPr id="3" name="Picture 2" descr="Graph of the ODR risk index for Black students">
            <a:extLst>
              <a:ext uri="{FF2B5EF4-FFF2-40B4-BE49-F238E27FC236}">
                <a16:creationId xmlns:a16="http://schemas.microsoft.com/office/drawing/2014/main" id="{7FF9452D-1A17-EA76-B176-EA12A6CF8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693" y="1421890"/>
            <a:ext cx="9182614" cy="5436109"/>
          </a:xfrm>
          <a:prstGeom prst="rect">
            <a:avLst/>
          </a:prstGeom>
        </p:spPr>
      </p:pic>
      <p:sp>
        <p:nvSpPr>
          <p:cNvPr id="2" name="Rectangle 1" descr="Decrease of 53% of ODR with the use of equity-centered PBIS ">
            <a:extLst>
              <a:ext uri="{FF2B5EF4-FFF2-40B4-BE49-F238E27FC236}">
                <a16:creationId xmlns:a16="http://schemas.microsoft.com/office/drawing/2014/main" id="{B28E0AF7-AECA-4A95-BEC0-BE0EF6B63556}"/>
              </a:ext>
            </a:extLst>
          </p:cNvPr>
          <p:cNvSpPr/>
          <p:nvPr/>
        </p:nvSpPr>
        <p:spPr>
          <a:xfrm>
            <a:off x="7536160" y="4365104"/>
            <a:ext cx="2160240" cy="131673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4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C093A22A-3839-254A-3B46-E302F03AA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7338"/>
            <a:ext cx="12192000" cy="1027112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Equity-Centered PBIS RCT Outcomes: Non-Black Students </a:t>
            </a:r>
            <a:r>
              <a:rPr lang="en-US" sz="2200" noProof="0" dirty="0"/>
              <a:t>(McIntosh et al., </a:t>
            </a:r>
            <a:r>
              <a:rPr lang="en-US" sz="2200" dirty="0"/>
              <a:t>2021</a:t>
            </a:r>
            <a:r>
              <a:rPr lang="en-US" sz="2200" noProof="0" dirty="0"/>
              <a:t>)</a:t>
            </a:r>
            <a:endParaRPr lang="en-US" sz="2200" dirty="0"/>
          </a:p>
        </p:txBody>
      </p:sp>
      <p:pic>
        <p:nvPicPr>
          <p:cNvPr id="3" name="Picture 2" descr="Graph of the ODR risk index for non-Black students in an equity-centered PBIS">
            <a:extLst>
              <a:ext uri="{FF2B5EF4-FFF2-40B4-BE49-F238E27FC236}">
                <a16:creationId xmlns:a16="http://schemas.microsoft.com/office/drawing/2014/main" id="{718A5032-FB3C-A859-6175-035CB6E5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874" y="1409243"/>
            <a:ext cx="9216252" cy="5448757"/>
          </a:xfrm>
          <a:prstGeom prst="rect">
            <a:avLst/>
          </a:prstGeom>
        </p:spPr>
      </p:pic>
      <p:sp>
        <p:nvSpPr>
          <p:cNvPr id="2" name="Rectangle 1" descr="Decrease of 33% of ODR for non-black students with the use of equity-centered PBIS ">
            <a:extLst>
              <a:ext uri="{FF2B5EF4-FFF2-40B4-BE49-F238E27FC236}">
                <a16:creationId xmlns:a16="http://schemas.microsoft.com/office/drawing/2014/main" id="{B28E0AF7-AECA-4A95-BEC0-BE0EF6B63556}"/>
              </a:ext>
            </a:extLst>
          </p:cNvPr>
          <p:cNvSpPr/>
          <p:nvPr/>
        </p:nvSpPr>
        <p:spPr>
          <a:xfrm>
            <a:off x="7536160" y="4365104"/>
            <a:ext cx="2160240" cy="131673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79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6BAB2-E958-1D53-29B1-51EA0A66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FF6-3139-984C-51C9-98264B3F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Big Ideas and Resources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141AE1-C19C-03D9-C754-B37D6A081785}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FFFFFF"/>
                </a:solidFill>
                <a:latin typeface="Calibri" panose="020F0502020204030204"/>
              </a:rPr>
              <a:t>3</a:t>
            </a:r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DF837-26BD-B514-C391-A6B359B8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28" y="1510746"/>
            <a:ext cx="10942099" cy="4358349"/>
          </a:xfrm>
        </p:spPr>
        <p:txBody>
          <a:bodyPr vert="horz" lIns="0" tIns="45720" rIns="0" bIns="45720" rtlCol="0" anchor="t">
            <a:normAutofit fontScale="85000" lnSpcReduction="20000"/>
          </a:bodyPr>
          <a:lstStyle/>
          <a:p>
            <a:r>
              <a:rPr lang="en-US" dirty="0">
                <a:ea typeface="Calibri"/>
                <a:cs typeface="Calibri"/>
              </a:rPr>
              <a:t>Implement district and state systems with the goal of improving classroom practices.</a:t>
            </a:r>
          </a:p>
          <a:p>
            <a:pPr lvl="1"/>
            <a:r>
              <a:rPr lang="en-US" dirty="0">
                <a:ea typeface="Calibri"/>
                <a:cs typeface="Calibri"/>
                <a:hlinkClick r:id="rId3"/>
              </a:rPr>
              <a:t>https://www.pbis.org/resource/pbis-implementation-blueprint</a:t>
            </a:r>
            <a:r>
              <a:rPr lang="en-US" dirty="0">
                <a:ea typeface="Calibri"/>
                <a:cs typeface="Calibri"/>
              </a:rPr>
              <a:t> </a:t>
            </a:r>
          </a:p>
          <a:p>
            <a:r>
              <a:rPr lang="en-US" dirty="0">
                <a:ea typeface="Calibri"/>
                <a:cs typeface="Calibri"/>
              </a:rPr>
              <a:t>Utilize MTSS to integrate social-emotional-behavioral well-being and mental health practices.</a:t>
            </a:r>
          </a:p>
          <a:p>
            <a:pPr marL="383540" lvl="1"/>
            <a:r>
              <a:rPr lang="en-US" dirty="0">
                <a:ea typeface="+mn-lt"/>
                <a:cs typeface="+mn-lt"/>
                <a:hlinkClick r:id="rId4"/>
              </a:rPr>
              <a:t>https://www.pbis.org/mental-health-social-emotional-well-being</a:t>
            </a:r>
            <a:r>
              <a:rPr lang="en-US" dirty="0">
                <a:ea typeface="+mn-lt"/>
                <a:cs typeface="+mn-lt"/>
              </a:rPr>
              <a:t> </a:t>
            </a:r>
          </a:p>
          <a:p>
            <a:pPr marL="383540" lvl="1"/>
            <a:r>
              <a:rPr lang="en-US" u="sng" dirty="0">
                <a:solidFill>
                  <a:srgbClr val="000000"/>
                </a:solidFill>
                <a:hlinkClick r:id="rId5"/>
              </a:rPr>
              <a:t>https://www.pbis.org/resource/integrating-a-trauma-informed-approach-within-a-pbis-framework</a:t>
            </a:r>
            <a:r>
              <a:rPr lang="en-US" u="sng" dirty="0">
                <a:solidFill>
                  <a:srgbClr val="000000"/>
                </a:solidFill>
              </a:rPr>
              <a:t> </a:t>
            </a:r>
            <a:endParaRPr lang="en-US" dirty="0">
              <a:ea typeface="Calibri"/>
              <a:cs typeface="Calibri"/>
            </a:endParaRPr>
          </a:p>
          <a:p>
            <a:pPr>
              <a:buFont typeface="Calibri" panose="020B0604020202020204" pitchFamily="34" charset="0"/>
              <a:buChar char=" "/>
            </a:pPr>
            <a:r>
              <a:rPr lang="en-US" dirty="0">
                <a:ea typeface="Calibri"/>
                <a:cs typeface="Calibri"/>
              </a:rPr>
              <a:t>Provide educators with concrete strategies to create equitable spaces of belonging.</a:t>
            </a:r>
          </a:p>
          <a:p>
            <a:pPr marL="383540" lvl="1"/>
            <a:r>
              <a:rPr lang="en-US" dirty="0">
                <a:ea typeface="+mn-lt"/>
                <a:cs typeface="+mn-lt"/>
                <a:hlinkClick r:id="rId6"/>
              </a:rPr>
              <a:t>https://www.pbis.org/equity</a:t>
            </a:r>
            <a:r>
              <a:rPr lang="en-US" dirty="0">
                <a:ea typeface="+mn-lt"/>
                <a:cs typeface="+mn-lt"/>
              </a:rPr>
              <a:t> </a:t>
            </a:r>
          </a:p>
          <a:p>
            <a:pPr marL="383540" lvl="1"/>
            <a:r>
              <a:rPr lang="en-US" dirty="0">
                <a:ea typeface="+mn-lt"/>
                <a:cs typeface="+mn-lt"/>
                <a:hlinkClick r:id="rId7"/>
              </a:rPr>
              <a:t>https://www.pbis.org/resource/pbis-cultural-responsiveness-field-guide-resources-for-trainers-and-coaches</a:t>
            </a:r>
            <a:r>
              <a:rPr lang="en-US" dirty="0">
                <a:ea typeface="+mn-lt"/>
                <a:cs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557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BBCD3-428D-A248-9378-34CA0409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Core Features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9B897F-E945-B92A-1871-FED9872A7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FFFFFF"/>
                </a:solidFill>
                <a:latin typeface="Calibri" panose="020F0502020204030204"/>
              </a:rPr>
              <a:t>1</a:t>
            </a:r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FCA0D02D-0D6B-AECF-B575-611856885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635" y="1416050"/>
            <a:ext cx="1893468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PBIS</a:t>
            </a:r>
          </a:p>
          <a:p>
            <a:pPr algn="ctr"/>
            <a:r>
              <a:rPr lang="en-US" sz="3200" dirty="0">
                <a:solidFill>
                  <a:srgbClr val="33CC33"/>
                </a:solidFill>
              </a:rPr>
              <a:t>Elements</a:t>
            </a:r>
          </a:p>
        </p:txBody>
      </p:sp>
      <p:pic>
        <p:nvPicPr>
          <p:cNvPr id="7" name="Content Placeholder 6" descr="5 essential elements of PBIS: equity, systems, practices, data, and outcomes">
            <a:extLst>
              <a:ext uri="{FF2B5EF4-FFF2-40B4-BE49-F238E27FC236}">
                <a16:creationId xmlns:a16="http://schemas.microsoft.com/office/drawing/2014/main" id="{C5AED673-AEE3-4552-E663-4B20B1A77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2715" y="1632520"/>
            <a:ext cx="4966725" cy="4114800"/>
          </a:xfrm>
        </p:spPr>
      </p:pic>
      <p:pic>
        <p:nvPicPr>
          <p:cNvPr id="11" name="Picture 10" descr="A group of people sitting around a table with laptops">
            <a:extLst>
              <a:ext uri="{FF2B5EF4-FFF2-40B4-BE49-F238E27FC236}">
                <a16:creationId xmlns:a16="http://schemas.microsoft.com/office/drawing/2014/main" id="{08AD33B6-443C-1A65-0D63-28D1821BE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575" y="1315503"/>
            <a:ext cx="2685147" cy="2017962"/>
          </a:xfrm>
          <a:prstGeom prst="rect">
            <a:avLst/>
          </a:prstGeom>
        </p:spPr>
      </p:pic>
      <p:pic>
        <p:nvPicPr>
          <p:cNvPr id="13" name="Picture 12" descr="A graph of green bars ">
            <a:extLst>
              <a:ext uri="{FF2B5EF4-FFF2-40B4-BE49-F238E27FC236}">
                <a16:creationId xmlns:a16="http://schemas.microsoft.com/office/drawing/2014/main" id="{6BC73D7F-8923-F5C5-6382-96552B278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791" y="4152950"/>
            <a:ext cx="2975071" cy="1829983"/>
          </a:xfrm>
          <a:prstGeom prst="rect">
            <a:avLst/>
          </a:prstGeom>
          <a:effectLst/>
        </p:spPr>
      </p:pic>
      <p:pic>
        <p:nvPicPr>
          <p:cNvPr id="15" name="Picture 14" descr="A person writing on a whiteboard">
            <a:extLst>
              <a:ext uri="{FF2B5EF4-FFF2-40B4-BE49-F238E27FC236}">
                <a16:creationId xmlns:a16="http://schemas.microsoft.com/office/drawing/2014/main" id="{FAB13509-A340-293A-E26E-6494CA1DC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6573" y="4091530"/>
            <a:ext cx="1881576" cy="188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7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1F50-36D1-E356-34AD-545DB025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19" y="5101424"/>
            <a:ext cx="10119360" cy="822960"/>
          </a:xfrm>
        </p:spPr>
        <p:txBody>
          <a:bodyPr/>
          <a:lstStyle/>
          <a:p>
            <a:pPr algn="ctr"/>
            <a:r>
              <a:rPr lang="en-US" sz="6000" b="1" dirty="0"/>
              <a:t>Key Take Away Message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95B680-AF3B-2E40-E771-CE960D956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509135"/>
            <a:ext cx="2437736" cy="2544456"/>
            <a:chOff x="0" y="3522387"/>
            <a:chExt cx="2437736" cy="2544456"/>
          </a:xfrm>
        </p:grpSpPr>
        <p:pic>
          <p:nvPicPr>
            <p:cNvPr id="10" name="Graphic 9" descr="Takeaway with solid fill">
              <a:extLst>
                <a:ext uri="{FF2B5EF4-FFF2-40B4-BE49-F238E27FC236}">
                  <a16:creationId xmlns:a16="http://schemas.microsoft.com/office/drawing/2014/main" id="{480D24F4-B4B3-36C6-E1EE-EB420F5E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3629107"/>
              <a:ext cx="2437736" cy="2437736"/>
            </a:xfrm>
            <a:prstGeom prst="rect">
              <a:avLst/>
            </a:prstGeom>
          </p:spPr>
        </p:pic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A04C6992-AB36-C8CF-6F1B-6EC996DE9B58}"/>
                </a:ext>
              </a:extLst>
            </p:cNvPr>
            <p:cNvSpPr/>
            <p:nvPr/>
          </p:nvSpPr>
          <p:spPr>
            <a:xfrm rot="1799573">
              <a:off x="62473" y="3522387"/>
              <a:ext cx="974911" cy="1010396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C0739858-CFF3-5851-B31E-1DEBCD06C694}"/>
              </a:ext>
            </a:extLst>
          </p:cNvPr>
          <p:cNvSpPr/>
          <p:nvPr/>
        </p:nvSpPr>
        <p:spPr>
          <a:xfrm>
            <a:off x="1762540" y="336604"/>
            <a:ext cx="9393140" cy="4028661"/>
          </a:xfrm>
          <a:prstGeom prst="wedgeRoundRectCallout">
            <a:avLst>
              <a:gd name="adj1" fmla="val -54933"/>
              <a:gd name="adj2" fmla="val 39802"/>
              <a:gd name="adj3" fmla="val 16667"/>
            </a:avLst>
          </a:prstGeom>
          <a:solidFill>
            <a:schemeClr val="bg1"/>
          </a:solidFill>
          <a:ln w="57150">
            <a:solidFill>
              <a:srgbClr val="4FA6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dirty="0">
                <a:solidFill>
                  <a:srgbClr val="515254"/>
                </a:solidFill>
              </a:rPr>
              <a:t>SEB and mental health are critical to                student success, both at school and beyond. </a:t>
            </a:r>
          </a:p>
          <a:p>
            <a:pPr algn="ctr"/>
            <a:endParaRPr lang="en-US" sz="3200" b="1" dirty="0">
              <a:solidFill>
                <a:srgbClr val="515254"/>
              </a:solidFill>
            </a:endParaRPr>
          </a:p>
          <a:p>
            <a:pPr algn="ctr"/>
            <a:r>
              <a:rPr lang="en-US" sz="3200" b="1" dirty="0">
                <a:solidFill>
                  <a:srgbClr val="515254"/>
                </a:solidFill>
              </a:rPr>
              <a:t>Intentionally creating educational spaces that are able to provide </a:t>
            </a:r>
            <a:r>
              <a:rPr lang="en-US" sz="3200" b="1" i="1" u="sng" dirty="0">
                <a:solidFill>
                  <a:srgbClr val="515254"/>
                </a:solidFill>
              </a:rPr>
              <a:t>safe</a:t>
            </a:r>
            <a:r>
              <a:rPr lang="en-US" sz="3200" b="1" dirty="0">
                <a:solidFill>
                  <a:srgbClr val="515254"/>
                </a:solidFill>
              </a:rPr>
              <a:t>, </a:t>
            </a:r>
            <a:r>
              <a:rPr lang="en-US" sz="3200" b="1" i="1" u="sng" dirty="0">
                <a:solidFill>
                  <a:srgbClr val="515254"/>
                </a:solidFill>
              </a:rPr>
              <a:t>predictable</a:t>
            </a:r>
            <a:r>
              <a:rPr lang="en-US" sz="3200" b="1" dirty="0">
                <a:solidFill>
                  <a:srgbClr val="515254"/>
                </a:solidFill>
              </a:rPr>
              <a:t>, and </a:t>
            </a:r>
            <a:r>
              <a:rPr lang="en-US" sz="3200" b="1" i="1" u="sng" dirty="0">
                <a:solidFill>
                  <a:srgbClr val="515254"/>
                </a:solidFill>
              </a:rPr>
              <a:t>responsive</a:t>
            </a:r>
            <a:r>
              <a:rPr lang="en-US" sz="3200" b="1" dirty="0">
                <a:solidFill>
                  <a:srgbClr val="515254"/>
                </a:solidFill>
              </a:rPr>
              <a:t> learning environments is necessary for effective academic instruction to exist. </a:t>
            </a:r>
            <a:endParaRPr lang="en-US" sz="3200" b="1" dirty="0">
              <a:solidFill>
                <a:srgbClr val="515254"/>
              </a:solidFill>
              <a:ea typeface="Calibri"/>
              <a:cs typeface="Calibri"/>
            </a:endParaRPr>
          </a:p>
        </p:txBody>
      </p:sp>
      <p:pic>
        <p:nvPicPr>
          <p:cNvPr id="6" name="Picture 5" descr="A black and white logo of I-MTSS">
            <a:extLst>
              <a:ext uri="{FF2B5EF4-FFF2-40B4-BE49-F238E27FC236}">
                <a16:creationId xmlns:a16="http://schemas.microsoft.com/office/drawing/2014/main" id="{FF46126B-D0C2-5B4F-454A-9BFCFA9D3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74" y="6139610"/>
            <a:ext cx="1992535" cy="569986"/>
          </a:xfrm>
          <a:prstGeom prst="rect">
            <a:avLst/>
          </a:prstGeom>
        </p:spPr>
      </p:pic>
      <p:pic>
        <p:nvPicPr>
          <p:cNvPr id="8" name="Picture 2" descr="Home">
            <a:extLst>
              <a:ext uri="{FF2B5EF4-FFF2-40B4-BE49-F238E27FC236}">
                <a16:creationId xmlns:a16="http://schemas.microsoft.com/office/drawing/2014/main" id="{08AE74C5-65BD-D664-9AC7-9B563A603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01" y="6066843"/>
            <a:ext cx="1040597" cy="75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and white logo for the Center on PBIS">
            <a:extLst>
              <a:ext uri="{FF2B5EF4-FFF2-40B4-BE49-F238E27FC236}">
                <a16:creationId xmlns:a16="http://schemas.microsoft.com/office/drawing/2014/main" id="{73BFA9A0-4296-EACB-D850-CF093DBBEA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45844" y="6167282"/>
            <a:ext cx="2721282" cy="63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67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CBAE9B-4C3E-F8DC-D71D-07071D56A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F82FB0-A384-2B9A-CA2A-8C7AA9345E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5530" y="675864"/>
            <a:ext cx="4157420" cy="4841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kern="1200" spc="-50" baseline="0">
                <a:solidFill>
                  <a:srgbClr val="51525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50" normalizeH="0" baseline="0" noProof="0" dirty="0">
                <a:ln>
                  <a:noFill/>
                </a:ln>
                <a:solidFill>
                  <a:srgbClr val="51525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Discussing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-50" normalizeH="0" baseline="0" noProof="0" dirty="0">
              <a:ln>
                <a:noFill/>
              </a:ln>
              <a:solidFill>
                <a:srgbClr val="51525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600" b="1" i="0" u="none" strike="noStrike" kern="1200" cap="none" spc="-50" normalizeH="0" baseline="0" noProof="0" dirty="0">
                <a:ln>
                  <a:noFill/>
                </a:ln>
                <a:solidFill>
                  <a:srgbClr val="51525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endParaRPr kumimoji="0" lang="en-US" sz="6600" b="1" i="0" u="none" strike="noStrike" kern="1200" cap="none" spc="-50" normalizeH="0" baseline="0" noProof="0" dirty="0">
              <a:ln>
                <a:noFill/>
              </a:ln>
              <a:solidFill>
                <a:srgbClr val="51525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E77010-FCA1-2F31-ECD0-6A0A36D25B4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555538" y="675864"/>
            <a:ext cx="7450927" cy="4794634"/>
          </a:xfrm>
          <a:prstGeom prst="roundRect">
            <a:avLst/>
          </a:prstGeom>
          <a:noFill/>
          <a:ln w="57150">
            <a:solidFill>
              <a:srgbClr val="4FA6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What actionable next steps will enhance SEB support through MTSS?</a:t>
            </a:r>
          </a:p>
          <a:p>
            <a:pPr marL="742950" lvl="1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Where are there natural opportunities to blend PBIS and SEL initiatives?</a:t>
            </a:r>
          </a:p>
          <a:p>
            <a:pPr marL="742950" lvl="1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How can we more intentionally center equity and belonging in the framework?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endParaRPr lang="en-US" dirty="0"/>
          </a:p>
        </p:txBody>
      </p:sp>
      <p:pic>
        <p:nvPicPr>
          <p:cNvPr id="20" name="Picture 19" descr="QR code to scan and access MTSS resources to support discussion ">
            <a:extLst>
              <a:ext uri="{FF2B5EF4-FFF2-40B4-BE49-F238E27FC236}">
                <a16:creationId xmlns:a16="http://schemas.microsoft.com/office/drawing/2014/main" id="{3F7C21C5-1005-C650-64E1-7493FE954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263" y="2151300"/>
            <a:ext cx="2112774" cy="2112774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E72A192-D712-451C-121E-54A827C1F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0660" y="2046397"/>
            <a:ext cx="2345635" cy="2345635"/>
          </a:xfrm>
          <a:prstGeom prst="roundRect">
            <a:avLst>
              <a:gd name="adj" fmla="val 4731"/>
            </a:avLst>
          </a:prstGeom>
          <a:noFill/>
          <a:ln w="57150">
            <a:solidFill>
              <a:srgbClr val="4FA6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DDA0D6-592C-CCA1-71B8-39D222B34CEC}"/>
              </a:ext>
            </a:extLst>
          </p:cNvPr>
          <p:cNvSpPr txBox="1"/>
          <p:nvPr/>
        </p:nvSpPr>
        <p:spPr>
          <a:xfrm>
            <a:off x="980659" y="4547168"/>
            <a:ext cx="2345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515254"/>
                </a:solidFill>
              </a:rPr>
              <a:t>Scan to access MTSS resources to support your discussion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A9C773E-46FC-277F-CEFE-8A50CAED7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8540" y="5943600"/>
            <a:ext cx="12629319" cy="1146313"/>
          </a:xfrm>
          <a:prstGeom prst="roundRect">
            <a:avLst/>
          </a:prstGeom>
          <a:ln w="38100">
            <a:solidFill>
              <a:srgbClr val="5152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49B5DD-D625-403D-EFC3-1546BF2D1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74" y="6139610"/>
            <a:ext cx="1992535" cy="56998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4B8B5B4-7485-7DF3-4036-786679228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01" y="6066843"/>
            <a:ext cx="1040597" cy="75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726B88-B2F3-DA5E-8E24-FE096CCAC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45844" y="6167282"/>
            <a:ext cx="2721282" cy="63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1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BE945-C235-53DC-56D3-D8AF6BE20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84CDF-DB5D-0B96-A87D-A0527B269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8" y="286605"/>
            <a:ext cx="10942098" cy="1027424"/>
          </a:xfrm>
        </p:spPr>
        <p:txBody>
          <a:bodyPr/>
          <a:lstStyle/>
          <a:p>
            <a:r>
              <a:rPr lang="en-US" dirty="0"/>
              <a:t>Data to Inform Discussion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15DA9DD-C443-1309-20D4-76E722D60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3957" y="2482101"/>
            <a:ext cx="2209800" cy="2209800"/>
          </a:xfrm>
          <a:prstGeom prst="ellipse">
            <a:avLst/>
          </a:prstGeom>
          <a:solidFill>
            <a:srgbClr val="92D050"/>
          </a:solidFill>
          <a:ln w="635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003300"/>
              </a:solidFill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4C668DEA-2BC3-3ACD-CD58-697C91B32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7951" y="3222754"/>
            <a:ext cx="959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003300"/>
                </a:solidFill>
              </a:rPr>
              <a:t>DATA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D6FC7D-901B-DA4D-6E28-3A9C6B1DA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3824"/>
            <a:ext cx="825028" cy="8204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FFFFFF"/>
                </a:solidFill>
                <a:latin typeface="Calibri" panose="020F0502020204030204"/>
              </a:rPr>
              <a:t>2</a:t>
            </a:r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5795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C9DC24-C1FC-4068-AB6D-54E811A8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84231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U.S. Schools Using PBIS</a:t>
            </a:r>
            <a:br>
              <a:rPr lang="en-US" dirty="0"/>
            </a:br>
            <a:r>
              <a:rPr lang="en-US" sz="2000" dirty="0"/>
              <a:t>August 2024</a:t>
            </a:r>
          </a:p>
        </p:txBody>
      </p:sp>
      <p:pic>
        <p:nvPicPr>
          <p:cNvPr id="4" name="Picture 3" descr="A graph representing the number of schools a) trained by the Center on PBIS or its affiliated state networks, b) with active PBIS leadership teams, and c) with a current action plan. ">
            <a:extLst>
              <a:ext uri="{FF2B5EF4-FFF2-40B4-BE49-F238E27FC236}">
                <a16:creationId xmlns:a16="http://schemas.microsoft.com/office/drawing/2014/main" id="{FAEB5671-4CEC-D602-42E3-CA54342D2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23" y="1441161"/>
            <a:ext cx="11121483" cy="5416839"/>
          </a:xfrm>
          <a:prstGeom prst="rect">
            <a:avLst/>
          </a:prstGeom>
        </p:spPr>
      </p:pic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EB689248-672E-457F-BA6A-DA91EEAA4FB2}"/>
              </a:ext>
            </a:extLst>
          </p:cNvPr>
          <p:cNvSpPr/>
          <p:nvPr/>
        </p:nvSpPr>
        <p:spPr>
          <a:xfrm>
            <a:off x="10405114" y="1306828"/>
            <a:ext cx="1112239" cy="58674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27,759</a:t>
            </a:r>
          </a:p>
        </p:txBody>
      </p:sp>
      <p:pic>
        <p:nvPicPr>
          <p:cNvPr id="11" name="Picture 10" descr="A close-up of a logo for the Center on PBIS.">
            <a:extLst>
              <a:ext uri="{FF2B5EF4-FFF2-40B4-BE49-F238E27FC236}">
                <a16:creationId xmlns:a16="http://schemas.microsoft.com/office/drawing/2014/main" id="{2F0E1996-77A4-4704-BE94-815476876F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78"/>
          <a:stretch/>
        </p:blipFill>
        <p:spPr>
          <a:xfrm>
            <a:off x="9996264" y="6277708"/>
            <a:ext cx="2195736" cy="58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66F8BB-EE1F-FDC6-3851-9181C8684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143000"/>
            <a:ext cx="109728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PBIS Around the World</a:t>
            </a:r>
          </a:p>
        </p:txBody>
      </p:sp>
      <p:pic>
        <p:nvPicPr>
          <p:cNvPr id="7" name="Picture 6" descr="A world map depicting all countries using PBI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r="7036"/>
          <a:stretch/>
        </p:blipFill>
        <p:spPr>
          <a:xfrm>
            <a:off x="0" y="0"/>
            <a:ext cx="11809312" cy="6884956"/>
          </a:xfrm>
          <a:prstGeom prst="rect">
            <a:avLst/>
          </a:prstGeom>
        </p:spPr>
      </p:pic>
      <p:pic>
        <p:nvPicPr>
          <p:cNvPr id="3" name="Picture 2" descr="A picture containing map with triangles populating over the number of countries implementing PBIS around the world.">
            <a:extLst>
              <a:ext uri="{FF2B5EF4-FFF2-40B4-BE49-F238E27FC236}">
                <a16:creationId xmlns:a16="http://schemas.microsoft.com/office/drawing/2014/main" id="{002F5924-A9F1-4979-835F-02F88307B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635" y="5783212"/>
            <a:ext cx="625522" cy="625522"/>
          </a:xfrm>
          <a:prstGeom prst="rect">
            <a:avLst/>
          </a:prstGeom>
        </p:spPr>
      </p:pic>
      <p:sp>
        <p:nvSpPr>
          <p:cNvPr id="8" name="Isosceles Triangle 7" descr="PBIS Triangle in Norway"/>
          <p:cNvSpPr/>
          <p:nvPr/>
        </p:nvSpPr>
        <p:spPr>
          <a:xfrm>
            <a:off x="5603344" y="166671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Isosceles Triangle 9" descr="PBIS Triangle in Sweden"/>
          <p:cNvSpPr/>
          <p:nvPr/>
        </p:nvSpPr>
        <p:spPr>
          <a:xfrm>
            <a:off x="5829640" y="748776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Isosceles Triangle 10" descr="PBIS triangle in France"/>
          <p:cNvSpPr/>
          <p:nvPr/>
        </p:nvSpPr>
        <p:spPr>
          <a:xfrm>
            <a:off x="5346920" y="1333500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Isosceles Triangle 11" descr="PBIS triangle in Germany"/>
          <p:cNvSpPr/>
          <p:nvPr/>
        </p:nvSpPr>
        <p:spPr>
          <a:xfrm>
            <a:off x="5737430" y="1125456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Isosceles Triangle 12" descr="PBIS triangle in Russia"/>
          <p:cNvSpPr/>
          <p:nvPr/>
        </p:nvSpPr>
        <p:spPr>
          <a:xfrm>
            <a:off x="6741736" y="-264810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 descr="PBIS triangle in Iceland"/>
          <p:cNvSpPr/>
          <p:nvPr/>
        </p:nvSpPr>
        <p:spPr>
          <a:xfrm>
            <a:off x="4439816" y="-99392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Isosceles Triangle 14" descr="PBIS triangle in United Kingdom"/>
          <p:cNvSpPr/>
          <p:nvPr/>
        </p:nvSpPr>
        <p:spPr>
          <a:xfrm>
            <a:off x="5087888" y="547671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 descr="PBIS triangle in South Africa"/>
          <p:cNvSpPr/>
          <p:nvPr/>
        </p:nvSpPr>
        <p:spPr>
          <a:xfrm>
            <a:off x="6324600" y="5269620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Isosceles Triangle 16" descr="PBIS triangle in Middle East"/>
          <p:cNvSpPr/>
          <p:nvPr/>
        </p:nvSpPr>
        <p:spPr>
          <a:xfrm>
            <a:off x="7824192" y="2684713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Isosceles Triangle 17" descr="PBIS triangle in South Korea"/>
          <p:cNvSpPr/>
          <p:nvPr/>
        </p:nvSpPr>
        <p:spPr>
          <a:xfrm>
            <a:off x="11057629" y="1887456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 descr="PBIS triangle in China"/>
          <p:cNvSpPr/>
          <p:nvPr/>
        </p:nvSpPr>
        <p:spPr>
          <a:xfrm>
            <a:off x="10776520" y="2577153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 descr="PBIS triangle in Japan"/>
          <p:cNvSpPr/>
          <p:nvPr/>
        </p:nvSpPr>
        <p:spPr>
          <a:xfrm>
            <a:off x="11722383" y="1714500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Isosceles Triangle 21" descr="PBIS triangle in Australia"/>
          <p:cNvSpPr/>
          <p:nvPr/>
        </p:nvSpPr>
        <p:spPr>
          <a:xfrm>
            <a:off x="11352584" y="4858456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Isosceles Triangle 22" descr="PBIS triangle in Turkey"/>
          <p:cNvSpPr/>
          <p:nvPr/>
        </p:nvSpPr>
        <p:spPr>
          <a:xfrm>
            <a:off x="6880917" y="1732586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Isosceles Triangle 23" descr="PBIS triangle in Middle East"/>
          <p:cNvSpPr/>
          <p:nvPr/>
        </p:nvSpPr>
        <p:spPr>
          <a:xfrm>
            <a:off x="6777819" y="2095500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Isosceles Triangle 24" descr="PBIS triangle in Sweden"/>
          <p:cNvSpPr/>
          <p:nvPr/>
        </p:nvSpPr>
        <p:spPr>
          <a:xfrm>
            <a:off x="6058240" y="-190500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Isosceles Triangle 25" descr="PBIS triangle in Spain"/>
          <p:cNvSpPr/>
          <p:nvPr/>
        </p:nvSpPr>
        <p:spPr>
          <a:xfrm>
            <a:off x="5051062" y="1552745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Isosceles Triangle 26" descr="PBIS triangle in United States"/>
          <p:cNvSpPr/>
          <p:nvPr/>
        </p:nvSpPr>
        <p:spPr>
          <a:xfrm>
            <a:off x="649691" y="1696956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Isosceles Triangle 27" descr="PBIS triangle in Canada"/>
          <p:cNvSpPr/>
          <p:nvPr/>
        </p:nvSpPr>
        <p:spPr>
          <a:xfrm>
            <a:off x="535391" y="647700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Isosceles Triangle 30" descr="PBIS triangle in Central America"/>
          <p:cNvSpPr/>
          <p:nvPr/>
        </p:nvSpPr>
        <p:spPr>
          <a:xfrm>
            <a:off x="1221557" y="3065713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 descr="PBIS triangle in Central America"/>
          <p:cNvSpPr/>
          <p:nvPr/>
        </p:nvSpPr>
        <p:spPr>
          <a:xfrm>
            <a:off x="1530979" y="3251978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Isosceles Triangle 28" descr="PBIS triangle in Chile"/>
          <p:cNvSpPr/>
          <p:nvPr/>
        </p:nvSpPr>
        <p:spPr>
          <a:xfrm>
            <a:off x="2063552" y="4929105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29" descr="PBIS triangle in Egypt"/>
          <p:cNvSpPr/>
          <p:nvPr/>
        </p:nvSpPr>
        <p:spPr>
          <a:xfrm>
            <a:off x="6629400" y="2360310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Isosceles Triangle 20" descr="PBIS triangle in New Guinea"/>
          <p:cNvSpPr/>
          <p:nvPr/>
        </p:nvSpPr>
        <p:spPr>
          <a:xfrm>
            <a:off x="12025826" y="5592712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Isosceles Triangle 1" descr="PBIS triangle in Columbia">
            <a:extLst>
              <a:ext uri="{FF2B5EF4-FFF2-40B4-BE49-F238E27FC236}">
                <a16:creationId xmlns:a16="http://schemas.microsoft.com/office/drawing/2014/main" id="{818E126D-5667-EC45-7CFB-996B5DD1E837}"/>
              </a:ext>
            </a:extLst>
          </p:cNvPr>
          <p:cNvSpPr/>
          <p:nvPr/>
        </p:nvSpPr>
        <p:spPr>
          <a:xfrm>
            <a:off x="1645279" y="3717032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Isosceles Triangle 3" descr="PBIS triangle in Western Europe">
            <a:extLst>
              <a:ext uri="{FF2B5EF4-FFF2-40B4-BE49-F238E27FC236}">
                <a16:creationId xmlns:a16="http://schemas.microsoft.com/office/drawing/2014/main" id="{14E89662-DE80-122D-3C99-FAB993E1CB5F}"/>
              </a:ext>
            </a:extLst>
          </p:cNvPr>
          <p:cNvSpPr/>
          <p:nvPr/>
        </p:nvSpPr>
        <p:spPr>
          <a:xfrm>
            <a:off x="5999498" y="1281203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 descr="PBIS triangle in China">
            <a:extLst>
              <a:ext uri="{FF2B5EF4-FFF2-40B4-BE49-F238E27FC236}">
                <a16:creationId xmlns:a16="http://schemas.microsoft.com/office/drawing/2014/main" id="{C44174C5-7385-5CD3-F75A-7C06962DBF8B}"/>
              </a:ext>
            </a:extLst>
          </p:cNvPr>
          <p:cNvSpPr/>
          <p:nvPr/>
        </p:nvSpPr>
        <p:spPr>
          <a:xfrm>
            <a:off x="10488488" y="2708920"/>
            <a:ext cx="228600" cy="381000"/>
          </a:xfrm>
          <a:prstGeom prst="triangle">
            <a:avLst/>
          </a:prstGeom>
          <a:gradFill>
            <a:gsLst>
              <a:gs pos="25000">
                <a:srgbClr val="33CC33"/>
              </a:gs>
              <a:gs pos="70000">
                <a:srgbClr val="FFFF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44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29" grpId="0" animBg="1"/>
      <p:bldP spid="30" grpId="0" animBg="1"/>
      <p:bldP spid="21" grpId="0" animBg="1"/>
      <p:bldP spid="2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C9DC24-C1FC-4068-AB6D-54E811A8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871152"/>
          </a:xfrm>
        </p:spPr>
        <p:txBody>
          <a:bodyPr/>
          <a:lstStyle/>
          <a:p>
            <a:r>
              <a:rPr lang="en-US" sz="4000" dirty="0"/>
              <a:t>U.S. Schools Reporting PBIS Fidelity</a:t>
            </a:r>
            <a:br>
              <a:rPr lang="en-US" dirty="0"/>
            </a:br>
            <a:r>
              <a:rPr lang="en-US" sz="2000" dirty="0"/>
              <a:t>August 2024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C152D414-2CCA-4D33-25B8-58D57FD83F93}"/>
              </a:ext>
            </a:extLst>
          </p:cNvPr>
          <p:cNvSpPr/>
          <p:nvPr/>
        </p:nvSpPr>
        <p:spPr>
          <a:xfrm>
            <a:off x="10738898" y="1707726"/>
            <a:ext cx="1112239" cy="58674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13,617</a:t>
            </a:r>
          </a:p>
        </p:txBody>
      </p:sp>
      <p:pic>
        <p:nvPicPr>
          <p:cNvPr id="5" name="Picture 4" descr="Graph representing the number of unique schools submitting scores from at least one validated Center on PBIS fidelity of implementation measure to the Center on PBIS">
            <a:extLst>
              <a:ext uri="{FF2B5EF4-FFF2-40B4-BE49-F238E27FC236}">
                <a16:creationId xmlns:a16="http://schemas.microsoft.com/office/drawing/2014/main" id="{405105A8-941B-C110-8D69-AB787B4FB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56" y="1474533"/>
            <a:ext cx="11166088" cy="5383467"/>
          </a:xfrm>
          <a:prstGeom prst="rect">
            <a:avLst/>
          </a:prstGeom>
        </p:spPr>
      </p:pic>
      <p:pic>
        <p:nvPicPr>
          <p:cNvPr id="6" name="Picture 5" descr="A close-up of a logo of the Center on PBIS">
            <a:extLst>
              <a:ext uri="{FF2B5EF4-FFF2-40B4-BE49-F238E27FC236}">
                <a16:creationId xmlns:a16="http://schemas.microsoft.com/office/drawing/2014/main" id="{60602EDA-5A77-4691-90B6-804056F3BD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78"/>
          <a:stretch/>
        </p:blipFill>
        <p:spPr>
          <a:xfrm>
            <a:off x="9996264" y="6277708"/>
            <a:ext cx="2195736" cy="58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C9DC24-C1FC-4068-AB6D-54E811A8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45" y="193589"/>
            <a:ext cx="11582401" cy="1143000"/>
          </a:xfrm>
        </p:spPr>
        <p:txBody>
          <a:bodyPr/>
          <a:lstStyle/>
          <a:p>
            <a:r>
              <a:rPr lang="en-US" sz="4000" dirty="0"/>
              <a:t>U.S. Schools Implementing Tier 1 PBIS at Fidelity</a:t>
            </a:r>
            <a:br>
              <a:rPr lang="en-US" dirty="0"/>
            </a:br>
            <a:r>
              <a:rPr lang="en-US" sz="2000" dirty="0"/>
              <a:t>August 2024</a:t>
            </a:r>
          </a:p>
        </p:txBody>
      </p:sp>
      <p:pic>
        <p:nvPicPr>
          <p:cNvPr id="6" name="Picture 5" descr="Graph representing the number of unique schools implementing Tier 1 PBIS with fidelity through a validated Center on PBIS fidelity of implementation measure">
            <a:extLst>
              <a:ext uri="{FF2B5EF4-FFF2-40B4-BE49-F238E27FC236}">
                <a16:creationId xmlns:a16="http://schemas.microsoft.com/office/drawing/2014/main" id="{E2AAE9B2-C831-C2B6-D989-EBEAD6BA3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22" y="1490232"/>
            <a:ext cx="11485757" cy="5367768"/>
          </a:xfrm>
          <a:prstGeom prst="rect">
            <a:avLst/>
          </a:prstGeom>
        </p:spPr>
      </p:pic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27DE00FC-A9A1-463A-A4EB-C53A74419494}"/>
              </a:ext>
            </a:extLst>
          </p:cNvPr>
          <p:cNvSpPr/>
          <p:nvPr/>
        </p:nvSpPr>
        <p:spPr>
          <a:xfrm>
            <a:off x="10094836" y="1408882"/>
            <a:ext cx="1998591" cy="58674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73% of Schools</a:t>
            </a:r>
          </a:p>
        </p:txBody>
      </p:sp>
      <p:pic>
        <p:nvPicPr>
          <p:cNvPr id="8" name="Picture 7" descr="A close-up of a logo of the Center on PBIS">
            <a:extLst>
              <a:ext uri="{FF2B5EF4-FFF2-40B4-BE49-F238E27FC236}">
                <a16:creationId xmlns:a16="http://schemas.microsoft.com/office/drawing/2014/main" id="{F905ED84-0336-4272-B5BC-CD0A3751B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78"/>
          <a:stretch/>
        </p:blipFill>
        <p:spPr>
          <a:xfrm>
            <a:off x="9996264" y="6277708"/>
            <a:ext cx="2195736" cy="58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30" y="144162"/>
            <a:ext cx="115824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Statistically Significant Outcomes of PBIS </a:t>
            </a: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3"/>
              </a:rPr>
              <a:t>https://www.pbis.org/resource/is-school-wide-positive-behavior-support-an-evidence-based-practice</a:t>
            </a: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b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F73DA-1783-4D32-8D74-59E565E00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922274"/>
            <a:ext cx="5386917" cy="639763"/>
          </a:xfrm>
        </p:spPr>
        <p:txBody>
          <a:bodyPr>
            <a:normAutofit lnSpcReduction="10000"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Reduced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43697" y="1710316"/>
            <a:ext cx="5386917" cy="43504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Use of exclusionary discipline</a:t>
            </a:r>
          </a:p>
          <a:p>
            <a:pPr marL="365751" lvl="1" indent="0">
              <a:buNone/>
            </a:pPr>
            <a:r>
              <a:rPr lang="en-US" sz="1200" dirty="0"/>
              <a:t>(Bradshaw et al., 2010, 2021; Elrod et al., 2022; Flannery et al., 2014; Freeman et al., 2015; Gage et al., 2018; Grasley-Boy et al., 2022; Horner et al., 2005; Metzler et al., 2001; Nelson, 1996; Nelson et al., 2002; Solomon et al., 2012)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Racial inequities in discipline</a:t>
            </a:r>
          </a:p>
          <a:p>
            <a:pPr marL="365751" lvl="1" indent="0">
              <a:buNone/>
            </a:pPr>
            <a:r>
              <a:rPr lang="en-US" sz="1200" dirty="0"/>
              <a:t>(</a:t>
            </a:r>
            <a:r>
              <a:rPr lang="da-DK" sz="1200" dirty="0"/>
              <a:t>Fox et al., 2021; Gion et al., 2022; McIntosh et al., 2018; McIntosh et al., 2021a; McIntosh et al., 2021b; Muldrew &amp; Miller, 2021; Payno-Simmons, 2021; Swain-Bradway et al., 2019</a:t>
            </a:r>
            <a:r>
              <a:rPr lang="en-US" sz="1200" dirty="0"/>
              <a:t>)</a:t>
            </a: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Bullying and exclusion</a:t>
            </a:r>
          </a:p>
          <a:p>
            <a:pPr lvl="1">
              <a:buNone/>
              <a:defRPr/>
            </a:pPr>
            <a:r>
              <a:rPr lang="en-US" sz="1200" dirty="0">
                <a:solidFill>
                  <a:prstClr val="black"/>
                </a:solidFill>
              </a:rPr>
              <a:t>(</a:t>
            </a:r>
            <a:r>
              <a:rPr lang="en-US" sz="1200" dirty="0" err="1"/>
              <a:t>Waasdorp</a:t>
            </a:r>
            <a:r>
              <a:rPr lang="en-US" sz="1200" dirty="0">
                <a:solidFill>
                  <a:prstClr val="black"/>
                </a:solidFill>
              </a:rPr>
              <a:t> et al., 2012)</a:t>
            </a:r>
            <a:endParaRPr lang="en-US" sz="12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Teacher burnout and stress</a:t>
            </a:r>
          </a:p>
          <a:p>
            <a:pPr lvl="1">
              <a:buNone/>
              <a:defRPr/>
            </a:pPr>
            <a:r>
              <a:rPr lang="en-US" sz="1200" dirty="0">
                <a:solidFill>
                  <a:prstClr val="black"/>
                </a:solidFill>
              </a:rPr>
              <a:t>(</a:t>
            </a:r>
            <a:r>
              <a:rPr lang="en-US" sz="1200" dirty="0" err="1">
                <a:solidFill>
                  <a:prstClr val="black"/>
                </a:solidFill>
              </a:rPr>
              <a:t>Kelm</a:t>
            </a:r>
            <a:r>
              <a:rPr lang="en-US" sz="1200" dirty="0">
                <a:solidFill>
                  <a:prstClr val="black"/>
                </a:solidFill>
              </a:rPr>
              <a:t> &amp; </a:t>
            </a:r>
            <a:r>
              <a:rPr lang="en-US" sz="1200" dirty="0"/>
              <a:t>McIntosh</a:t>
            </a:r>
            <a:r>
              <a:rPr lang="en-US" sz="1200" dirty="0">
                <a:solidFill>
                  <a:prstClr val="black"/>
                </a:solidFill>
              </a:rPr>
              <a:t>, 2012; Ross &amp; Horner, 2006; </a:t>
            </a:r>
            <a:r>
              <a:rPr lang="da-DK" sz="1200" dirty="0">
                <a:solidFill>
                  <a:prstClr val="black"/>
                </a:solidFill>
              </a:rPr>
              <a:t>Ross et al., 2012</a:t>
            </a:r>
            <a:r>
              <a:rPr lang="en-US" sz="12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432F2-B305-491A-ABE7-D8A5B917E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7488" y="922274"/>
            <a:ext cx="5389033" cy="639763"/>
          </a:xfrm>
        </p:spPr>
        <p:txBody>
          <a:bodyPr>
            <a:normAutofit lnSpcReduction="10000"/>
          </a:bodyPr>
          <a:lstStyle/>
          <a:p>
            <a:r>
              <a:rPr lang="en-US" sz="4000" i="1" dirty="0">
                <a:solidFill>
                  <a:srgbClr val="339933"/>
                </a:solidFill>
              </a:rPr>
              <a:t>Improved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1AA563-70B4-4D38-A418-BA205D452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487" y="1627938"/>
            <a:ext cx="5994513" cy="47819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339933"/>
                </a:solidFill>
              </a:rPr>
              <a:t>Prosocial behavior</a:t>
            </a:r>
          </a:p>
          <a:p>
            <a:pPr lvl="1">
              <a:buNone/>
            </a:pPr>
            <a:r>
              <a:rPr lang="en-US" sz="1200" dirty="0"/>
              <a:t>(Metzler, </a:t>
            </a:r>
            <a:r>
              <a:rPr lang="en-US" sz="1200" dirty="0" err="1"/>
              <a:t>Biglan</a:t>
            </a:r>
            <a:r>
              <a:rPr lang="en-US" sz="1200" dirty="0"/>
              <a:t>, </a:t>
            </a:r>
            <a:r>
              <a:rPr lang="en-US" sz="1200" dirty="0" err="1"/>
              <a:t>Rusby</a:t>
            </a:r>
            <a:r>
              <a:rPr lang="en-US" sz="1200" dirty="0"/>
              <a:t>, &amp; Sprague, 2001; Nelson et al., 2002)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339933"/>
                </a:solidFill>
              </a:rPr>
              <a:t>Emotional regulation</a:t>
            </a:r>
          </a:p>
          <a:p>
            <a:pPr lvl="1">
              <a:buNone/>
            </a:pPr>
            <a:r>
              <a:rPr lang="en-US" sz="1200" dirty="0"/>
              <a:t>(Bradshaw et al., 2012)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339933"/>
                </a:solidFill>
              </a:rPr>
              <a:t>Academic achievement</a:t>
            </a:r>
          </a:p>
          <a:p>
            <a:pPr marL="365751" lvl="1" indent="0">
              <a:buNone/>
            </a:pPr>
            <a:r>
              <a:rPr lang="en-US" sz="1200" dirty="0"/>
              <a:t>(Angus &amp; Nelson, 2021; Horner et al., 2009; Lassen, Steele, &amp; Sailor, 2006; Nelson et al., 2002)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339933"/>
                </a:solidFill>
              </a:rPr>
              <a:t>Teacher-student relationships</a:t>
            </a:r>
          </a:p>
          <a:p>
            <a:pPr lvl="1">
              <a:buNone/>
            </a:pPr>
            <a:r>
              <a:rPr lang="en-US" sz="1200" dirty="0"/>
              <a:t>(Condliffe et al., 2022)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339933"/>
                </a:solidFill>
              </a:rPr>
              <a:t>School climate and school safety</a:t>
            </a:r>
          </a:p>
          <a:p>
            <a:pPr marL="365751" lvl="1" indent="0">
              <a:buNone/>
            </a:pPr>
            <a:r>
              <a:rPr lang="en-US" sz="1200" dirty="0"/>
              <a:t>(Elrod et al., 2022; Horner et al., 2009; </a:t>
            </a:r>
            <a:r>
              <a:rPr lang="en-US" sz="1200" dirty="0" err="1"/>
              <a:t>Kubiszewski</a:t>
            </a:r>
            <a:r>
              <a:rPr lang="en-US" sz="1200" dirty="0"/>
              <a:t> et al., 2023; McIntosh et al., 2021)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339933"/>
                </a:solidFill>
              </a:rPr>
              <a:t>Organizational health</a:t>
            </a:r>
          </a:p>
          <a:p>
            <a:pPr marL="365751" lvl="1" indent="0">
              <a:buNone/>
            </a:pPr>
            <a:r>
              <a:rPr lang="en-US" sz="1200" dirty="0"/>
              <a:t>(Bradshaw et al., 2008)</a:t>
            </a:r>
          </a:p>
        </p:txBody>
      </p:sp>
      <p:sp>
        <p:nvSpPr>
          <p:cNvPr id="7" name="AutoShape 204" descr="Emphasized box around the words &quot;Bullying and Exclusion&quot;">
            <a:extLst>
              <a:ext uri="{FF2B5EF4-FFF2-40B4-BE49-F238E27FC236}">
                <a16:creationId xmlns:a16="http://schemas.microsoft.com/office/drawing/2014/main" id="{77C7CBAF-EF33-633D-78FA-CA7B1BDEC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48" y="3685917"/>
            <a:ext cx="5386918" cy="818353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204" descr="Emphasized box around the words &quot;Teacher burnout and stress&quot;">
            <a:extLst>
              <a:ext uri="{FF2B5EF4-FFF2-40B4-BE49-F238E27FC236}">
                <a16:creationId xmlns:a16="http://schemas.microsoft.com/office/drawing/2014/main" id="{27BF3D0B-18C2-0DBD-C123-421AC7474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48" y="4506693"/>
            <a:ext cx="5386918" cy="818353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AutoShape 204" descr="Emphasized box around the words &quot;Prosocial behavior&quot;">
            <a:extLst>
              <a:ext uri="{FF2B5EF4-FFF2-40B4-BE49-F238E27FC236}">
                <a16:creationId xmlns:a16="http://schemas.microsoft.com/office/drawing/2014/main" id="{B8429CCE-4019-BCD2-16B9-5DB245A47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1562035"/>
            <a:ext cx="5877617" cy="818353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utoShape 204" descr="Emphasized box around the words &quot;Emotional Regulation&quot;">
            <a:extLst>
              <a:ext uri="{FF2B5EF4-FFF2-40B4-BE49-F238E27FC236}">
                <a16:creationId xmlns:a16="http://schemas.microsoft.com/office/drawing/2014/main" id="{AD62FE5A-805F-ECAD-7617-869F8F8CD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2122" y="2380388"/>
            <a:ext cx="5879733" cy="639763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AutoShape 204" descr="Emphasized box around the words &quot;Teacher-student relationships&quot;">
            <a:extLst>
              <a:ext uri="{FF2B5EF4-FFF2-40B4-BE49-F238E27FC236}">
                <a16:creationId xmlns:a16="http://schemas.microsoft.com/office/drawing/2014/main" id="{1651C516-7E08-23FB-1FDE-FBB2DAC85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702" y="3943713"/>
            <a:ext cx="5879734" cy="818353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utoShape 204" descr="Emphasized box around the words &quot;School climate and school safety&quot;">
            <a:extLst>
              <a:ext uri="{FF2B5EF4-FFF2-40B4-BE49-F238E27FC236}">
                <a16:creationId xmlns:a16="http://schemas.microsoft.com/office/drawing/2014/main" id="{64F066B3-C4E8-010E-4CAF-63C04B021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0922" y="4764383"/>
            <a:ext cx="5879734" cy="818353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8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Retrospect">
  <a:themeElements>
    <a:clrScheme name="I MTSS Teal">
      <a:dk1>
        <a:srgbClr val="000000"/>
      </a:dk1>
      <a:lt1>
        <a:srgbClr val="FFFFFF"/>
      </a:lt1>
      <a:dk2>
        <a:srgbClr val="515154"/>
      </a:dk2>
      <a:lt2>
        <a:srgbClr val="4FA6BF"/>
      </a:lt2>
      <a:accent1>
        <a:srgbClr val="4FA6BF"/>
      </a:accent1>
      <a:accent2>
        <a:srgbClr val="4FA6BF"/>
      </a:accent2>
      <a:accent3>
        <a:srgbClr val="4FA6BF"/>
      </a:accent3>
      <a:accent4>
        <a:srgbClr val="4FA6BF"/>
      </a:accent4>
      <a:accent5>
        <a:srgbClr val="4FA6BF"/>
      </a:accent5>
      <a:accent6>
        <a:srgbClr val="4FA6BF"/>
      </a:accent6>
      <a:hlink>
        <a:srgbClr val="4FA6BF"/>
      </a:hlink>
      <a:folHlink>
        <a:srgbClr val="4FA6B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 MTSS Definition for Website" id="{7C6B94B3-E16E-4D4D-A9CD-1AB8AD520DDC}" vid="{27153F63-EEF0-1641-8680-4B03DA4BB826}"/>
    </a:ext>
  </a:extLst>
</a:theme>
</file>

<file path=ppt/theme/theme2.xml><?xml version="1.0" encoding="utf-8"?>
<a:theme xmlns:a="http://schemas.openxmlformats.org/drawingml/2006/main" name="UO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1_Retrospect</Template>
  <TotalTime>848</TotalTime>
  <Words>1701</Words>
  <Application>Microsoft Macintosh PowerPoint</Application>
  <PresentationFormat>Widescreen</PresentationFormat>
  <Paragraphs>226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 Unicode MS</vt:lpstr>
      <vt:lpstr>ＭＳ Ｐゴシック</vt:lpstr>
      <vt:lpstr>Aptos</vt:lpstr>
      <vt:lpstr>Arial</vt:lpstr>
      <vt:lpstr>Calibri</vt:lpstr>
      <vt:lpstr>Calibri Light</vt:lpstr>
      <vt:lpstr>Impact</vt:lpstr>
      <vt:lpstr>Symbol</vt:lpstr>
      <vt:lpstr>System Font Regular</vt:lpstr>
      <vt:lpstr>Times</vt:lpstr>
      <vt:lpstr>Times New Roman</vt:lpstr>
      <vt:lpstr>Wingdings</vt:lpstr>
      <vt:lpstr>1_Retrospect</vt:lpstr>
      <vt:lpstr>UO theme</vt:lpstr>
      <vt:lpstr>1_Office Theme</vt:lpstr>
      <vt:lpstr>MTSS-SEB/MH:  How do we support students’     Social-Emotional-Behavioral and Mental Health needs in MTSS?</vt:lpstr>
      <vt:lpstr>Framing </vt:lpstr>
      <vt:lpstr>Core Features</vt:lpstr>
      <vt:lpstr>Data to Inform Discussion</vt:lpstr>
      <vt:lpstr>U.S. Schools Using PBIS August 2024</vt:lpstr>
      <vt:lpstr>PBIS Around the World</vt:lpstr>
      <vt:lpstr>U.S. Schools Reporting PBIS Fidelity August 2024</vt:lpstr>
      <vt:lpstr>U.S. Schools Implementing Tier 1 PBIS at Fidelity August 2024</vt:lpstr>
      <vt:lpstr>Statistically Significant Outcomes of PBIS https://www.pbis.org/resource/is-school-wide-positive-behavior-support-an-evidence-based-practice  </vt:lpstr>
      <vt:lpstr>PBIS as a Wise Investment (Swain-Bradway et al., 2017)</vt:lpstr>
      <vt:lpstr>Impact Post-2020 Missouri Schoolwide Positive Behavior Support (MO SW-PBS)</vt:lpstr>
      <vt:lpstr>3 Pressing Questions about MTSS-SEB/MH</vt:lpstr>
      <vt:lpstr>Pressing Question 1: </vt:lpstr>
      <vt:lpstr>Predictors of Sustained Tier 1 Implementation</vt:lpstr>
      <vt:lpstr>4 Research-Based Tips for Sustaining Tier 1 PBIS</vt:lpstr>
      <vt:lpstr>Pressing Question 2: </vt:lpstr>
      <vt:lpstr>Key Findings</vt:lpstr>
      <vt:lpstr>Key Findings (part 2)</vt:lpstr>
      <vt:lpstr>Key Findings (part 3)</vt:lpstr>
      <vt:lpstr>Pressing Question 3: </vt:lpstr>
      <vt:lpstr>MTSS</vt:lpstr>
      <vt:lpstr>Project Re-ACT</vt:lpstr>
      <vt:lpstr>ReACT: Component A</vt:lpstr>
      <vt:lpstr>ReACT: Component C</vt:lpstr>
      <vt:lpstr>ReACT: Component T</vt:lpstr>
      <vt:lpstr>Neutralizing Routine: Example</vt:lpstr>
      <vt:lpstr>Equity-Centered PBIS RCT Outcomes: Black Students (McIntosh et al., 2021)</vt:lpstr>
      <vt:lpstr>Equity-Centered PBIS RCT Outcomes: Non-Black Students (McIntosh et al., 2021)</vt:lpstr>
      <vt:lpstr>Big Ideas and Resources</vt:lpstr>
      <vt:lpstr>Key Take Away Message</vt:lpstr>
      <vt:lpstr>Discussing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Brandi Simonsen</dc:creator>
  <cp:lastModifiedBy>Brandi Simonsen</cp:lastModifiedBy>
  <cp:revision>352</cp:revision>
  <dcterms:created xsi:type="dcterms:W3CDTF">2024-11-05T18:35:08Z</dcterms:created>
  <dcterms:modified xsi:type="dcterms:W3CDTF">2024-12-19T02:48:10Z</dcterms:modified>
</cp:coreProperties>
</file>