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5" r:id="rId4"/>
    <p:sldId id="292" r:id="rId5"/>
    <p:sldId id="270" r:id="rId6"/>
    <p:sldId id="271" r:id="rId7"/>
    <p:sldId id="274" r:id="rId8"/>
    <p:sldId id="275" r:id="rId9"/>
    <p:sldId id="266" r:id="rId10"/>
    <p:sldId id="278" r:id="rId11"/>
    <p:sldId id="281" r:id="rId12"/>
    <p:sldId id="289" r:id="rId13"/>
    <p:sldId id="279" r:id="rId14"/>
    <p:sldId id="288" r:id="rId15"/>
    <p:sldId id="283" r:id="rId16"/>
    <p:sldId id="285" r:id="rId17"/>
    <p:sldId id="295" r:id="rId18"/>
    <p:sldId id="293" r:id="rId19"/>
    <p:sldId id="286" r:id="rId20"/>
    <p:sldId id="291" r:id="rId21"/>
    <p:sldId id="269" r:id="rId22"/>
    <p:sldId id="26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427" autoAdjust="0"/>
  </p:normalViewPr>
  <p:slideViewPr>
    <p:cSldViewPr snapToGrid="0">
      <p:cViewPr varScale="1">
        <p:scale>
          <a:sx n="93" d="100"/>
          <a:sy n="93" d="100"/>
        </p:scale>
        <p:origin x="216" y="240"/>
      </p:cViewPr>
      <p:guideLst/>
    </p:cSldViewPr>
  </p:slideViewPr>
  <p:outlineViewPr>
    <p:cViewPr>
      <p:scale>
        <a:sx n="33" d="100"/>
        <a:sy n="33" d="100"/>
      </p:scale>
      <p:origin x="0" y="-72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B25F9-EB56-4FBB-B8BF-808971D4B6F8}" type="datetimeFigureOut">
              <a:rPr lang="en-US" smtClean="0"/>
              <a:t>1/29/25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EDF5F-83A6-44E2-A581-8478C9AC4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7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Overview of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core features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related to topic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frame the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idea(s)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about needed actions to inform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Policy,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Research, and/or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Resources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inform next actionably steps for policy, research, and/or 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 away message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question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frame the table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172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80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66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275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09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6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27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48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080CA-5987-84E0-5590-E394FD69A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2D303C-FD2D-4928-BCF5-7CE3B4096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324AB-1891-FBED-0B56-EC7D240A4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5601F-53AB-FD4B-FE3E-3337A141C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40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627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76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91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38F80-6430-6BDB-75BE-83B2A36D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16896-FC1B-14E9-71BD-B28F0B897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43C68-DBB5-74E9-1282-000F13693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Overview of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core features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related to topic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frame the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idea(s)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about needed actions to inform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Policy,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Research, and/or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Resources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inform next actionably steps for policy, research, and/or 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 away message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question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frame the table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8EBBF-68DB-0586-7AA4-E22C9F761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3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D4F8B-0AFC-EDF4-0DD8-A9C69C55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FA5A3-0462-FB85-7D97-7E107AB02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076F6-AAC7-5B04-67AF-7C13437F0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FD311-3AFA-36BC-B26B-9703C3ED2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88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8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25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05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1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28F35-BC35-E07C-DBB4-77AA616D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1E9A0-8D61-D376-6771-F48C053D6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B5F17-3F92-88DF-54A6-2DA32A2E9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5596E-7D48-9FEE-C196-67E8948DE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5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28F35-BC35-E07C-DBB4-77AA616D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1E9A0-8D61-D376-6771-F48C053D6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B5F17-3F92-88DF-54A6-2DA32A2E9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5596E-7D48-9FEE-C196-67E8948DE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6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3158937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b="1" spc="-50" baseline="0">
                <a:solidFill>
                  <a:srgbClr val="5152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rgbClr val="515254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BCFE73-9D18-5B4E-9875-C4FDAAA611EF}"/>
              </a:ext>
            </a:extLst>
          </p:cNvPr>
          <p:cNvCxnSpPr>
            <a:cxnSpLocks/>
          </p:cNvCxnSpPr>
          <p:nvPr userDrawn="1"/>
        </p:nvCxnSpPr>
        <p:spPr>
          <a:xfrm>
            <a:off x="0" y="4128902"/>
            <a:ext cx="11424355" cy="0"/>
          </a:xfrm>
          <a:prstGeom prst="line">
            <a:avLst/>
          </a:prstGeom>
          <a:ln w="57150">
            <a:solidFill>
              <a:srgbClr val="515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54C5BF-14EA-4142-95DC-7732779F11D7}"/>
              </a:ext>
            </a:extLst>
          </p:cNvPr>
          <p:cNvCxnSpPr>
            <a:cxnSpLocks/>
          </p:cNvCxnSpPr>
          <p:nvPr userDrawn="1"/>
        </p:nvCxnSpPr>
        <p:spPr>
          <a:xfrm>
            <a:off x="-6628" y="4244609"/>
            <a:ext cx="11318095" cy="0"/>
          </a:xfrm>
          <a:prstGeom prst="line">
            <a:avLst/>
          </a:prstGeom>
          <a:ln w="57150">
            <a:solidFill>
              <a:srgbClr val="4FA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0DC6FC3-3C16-C14A-BDCC-3080E2768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7390"/>
          <a:stretch/>
        </p:blipFill>
        <p:spPr>
          <a:xfrm>
            <a:off x="11424355" y="3864538"/>
            <a:ext cx="767645" cy="633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5DC32-E559-D051-AC5D-00ABB8A219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" y="5909641"/>
            <a:ext cx="2599201" cy="699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27EA6E-3174-C0AB-D032-1BBABC7E8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4560" y="5909641"/>
            <a:ext cx="3411119" cy="796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90DD19-0540-06B0-BE29-7518BE34BF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8334" y="5795068"/>
            <a:ext cx="1415331" cy="10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4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51" y="311944"/>
            <a:ext cx="11461749" cy="747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563756"/>
            <a:ext cx="10972800" cy="460844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5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C3C1D5D-7EBD-344E-A47F-B898AD3C598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374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152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0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9684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7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9687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4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47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7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fld id="{2A81E5BC-C00E-7645-AEC2-968FCE47A879}" type="datetimeFigureOut">
              <a:rPr lang="en-US" smtClean="0"/>
              <a:t>1/29/25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fld id="{C62702A8-6AC7-594A-8D24-995C71041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3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fld id="{2A81E5BC-C00E-7645-AEC2-968FCE47A879}" type="datetimeFigureOut">
              <a:rPr lang="en-US" smtClean="0"/>
              <a:t>1/29/25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fld id="{C62702A8-6AC7-594A-8D24-995C71041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3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3346" y="286605"/>
            <a:ext cx="11323780" cy="1027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346" y="1510746"/>
            <a:ext cx="11323781" cy="43583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D46CA3-B4E6-D04A-B29C-6FC1F83F1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-1688" r="70615"/>
          <a:stretch/>
        </p:blipFill>
        <p:spPr>
          <a:xfrm>
            <a:off x="-6627" y="1157838"/>
            <a:ext cx="449974" cy="48955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A70E87-B3A2-1B42-888E-CD37AD28FBE5}"/>
              </a:ext>
            </a:extLst>
          </p:cNvPr>
          <p:cNvCxnSpPr>
            <a:cxnSpLocks/>
          </p:cNvCxnSpPr>
          <p:nvPr userDrawn="1"/>
        </p:nvCxnSpPr>
        <p:spPr>
          <a:xfrm>
            <a:off x="496711" y="1373020"/>
            <a:ext cx="11695289" cy="0"/>
          </a:xfrm>
          <a:prstGeom prst="line">
            <a:avLst/>
          </a:prstGeom>
          <a:ln w="38100">
            <a:solidFill>
              <a:srgbClr val="515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10E4EE-FA5C-8643-83EF-41EDDCCE9541}"/>
              </a:ext>
            </a:extLst>
          </p:cNvPr>
          <p:cNvCxnSpPr>
            <a:cxnSpLocks/>
          </p:cNvCxnSpPr>
          <p:nvPr userDrawn="1"/>
        </p:nvCxnSpPr>
        <p:spPr>
          <a:xfrm>
            <a:off x="428977" y="1443776"/>
            <a:ext cx="11763023" cy="0"/>
          </a:xfrm>
          <a:prstGeom prst="line">
            <a:avLst/>
          </a:prstGeom>
          <a:ln w="38100">
            <a:solidFill>
              <a:srgbClr val="4FA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2E74B56-9683-BBE6-22A2-AA9395838C99}"/>
              </a:ext>
            </a:extLst>
          </p:cNvPr>
          <p:cNvSpPr/>
          <p:nvPr userDrawn="1"/>
        </p:nvSpPr>
        <p:spPr>
          <a:xfrm>
            <a:off x="-145775" y="6029741"/>
            <a:ext cx="12589565" cy="11131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5152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D0D864-85A8-FB51-E88E-6FC969E5E19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650B13-7288-8862-0621-208F8C8781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D3CCF324-4051-4075-E1B2-FA4AFB336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0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rgbClr val="51525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200" kern="1200">
          <a:solidFill>
            <a:srgbClr val="515254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800" kern="1200">
          <a:solidFill>
            <a:srgbClr val="515254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000" kern="1200">
          <a:solidFill>
            <a:srgbClr val="515254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000" kern="1200">
          <a:solidFill>
            <a:srgbClr val="515254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000" kern="1200">
          <a:solidFill>
            <a:srgbClr val="515254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mbkee@missouri.edu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mailto:lles@b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hyperlink" Target="https://www.air.org/resource/guidetoolkit/integrated-mtss-fidelity-rubric-imfr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u.edu/simmons/research/research-in-mathematics-education/explore/stair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channel/UCE2puwDtUSNXFONIOhmYmv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hyperlink" Target="https://www.pexels.com/photo/teacher-talking-to-the-class-5212338/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267004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515254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MTSS-A: How do we support students’ academic needs in an MTSS framework?</a:t>
            </a:r>
            <a:endParaRPr lang="en-US" sz="4400" b="0" i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821382"/>
            <a:ext cx="10058400" cy="1516356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Erica Lembke &amp; Lana Santoro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 cap="none" dirty="0">
                <a:solidFill>
                  <a:schemeClr val="bg2">
                    <a:lumMod val="75000"/>
                  </a:schemeClr>
                </a:solidFill>
                <a:latin typeface="+mn-lt"/>
                <a:hlinkClick r:id="rId3"/>
              </a:rPr>
              <a:t>lembkee@missouri.edu</a:t>
            </a:r>
            <a:r>
              <a:rPr lang="en-US" sz="2000" cap="none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</a:t>
            </a:r>
            <a:r>
              <a:rPr lang="en-US" sz="2000" cap="none" dirty="0">
                <a:solidFill>
                  <a:schemeClr val="bg2">
                    <a:lumMod val="75000"/>
                  </a:schemeClr>
                </a:solidFill>
                <a:latin typeface="+mn-lt"/>
                <a:hlinkClick r:id="rId4"/>
              </a:rPr>
              <a:t>lles@bu.edu</a:t>
            </a:r>
            <a:r>
              <a:rPr lang="en-US" sz="2000" cap="none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448A76-25C5-0E62-CE5E-ED6780E3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4828" y="3917890"/>
            <a:ext cx="6543304" cy="70161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152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B11D2F-123D-4D18-150B-5367D993D7C1}"/>
              </a:ext>
            </a:extLst>
          </p:cNvPr>
          <p:cNvSpPr/>
          <p:nvPr/>
        </p:nvSpPr>
        <p:spPr>
          <a:xfrm>
            <a:off x="2973779" y="4039128"/>
            <a:ext cx="6305402" cy="4542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152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MTSS Forum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152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December 10,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841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E945-C235-53DC-56D3-D8AF6BE20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4CDF-DB5D-0B96-A87D-A0527B26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to Inform Discussion</a:t>
            </a:r>
            <a:r>
              <a:rPr lang="en-US" dirty="0">
                <a:solidFill>
                  <a:schemeClr val="bg1"/>
                </a:solidFill>
              </a:rPr>
              <a:t>—DBI 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D6FC7D-901B-DA4D-6E28-3A9C6B1DA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96D52-1B12-BA7F-5E2D-5A04715B52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Data-Based Decision Making—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National Center on Intensive Intervention Data Based Individualization (DBI)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Which aspects are most difficult for teachers?</a:t>
            </a:r>
          </a:p>
          <a:p>
            <a:endParaRPr lang="en-US" dirty="0"/>
          </a:p>
        </p:txBody>
      </p:sp>
      <p:pic>
        <p:nvPicPr>
          <p:cNvPr id="4" name="Picture 3" descr="A screenshot of NCII DBI model">
            <a:extLst>
              <a:ext uri="{FF2B5EF4-FFF2-40B4-BE49-F238E27FC236}">
                <a16:creationId xmlns:a16="http://schemas.microsoft.com/office/drawing/2014/main" id="{9C4059D3-F532-1871-5AB8-A0D054D54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1" t="17854" r="68055" b="6743"/>
          <a:stretch/>
        </p:blipFill>
        <p:spPr bwMode="auto">
          <a:xfrm>
            <a:off x="7554686" y="1510746"/>
            <a:ext cx="3646713" cy="4358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7395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(1)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curriculum and meeting all students’ needs</a:t>
            </a:r>
          </a:p>
          <a:p>
            <a:pPr marL="635508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 for those who have the most expertise in MTSS (typically those in special education and school psychology) to influence change in terms of general education curriculum</a:t>
            </a:r>
          </a:p>
          <a:p>
            <a:pPr marL="635508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$$ for publishing companies to se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 what schools want. And what they want isn’t always best for kids.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580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 </a:t>
            </a:r>
            <a:r>
              <a:rPr lang="en-US" dirty="0">
                <a:solidFill>
                  <a:schemeClr val="bg1"/>
                </a:solidFill>
              </a:rPr>
              <a:t>(2)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curriculum and meeting all students’ needs</a:t>
            </a:r>
          </a:p>
          <a:p>
            <a:pPr marL="635508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to continue to have strong partnerships with school leaders</a:t>
            </a:r>
          </a:p>
          <a:p>
            <a:pPr marL="635508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partnerships and provide support and training for leaders when they are receiving their preparation at the university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112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</a:t>
            </a:r>
            <a:r>
              <a:rPr lang="en-US" dirty="0">
                <a:solidFill>
                  <a:schemeClr val="bg1"/>
                </a:solidFill>
              </a:rPr>
              <a:t> (3)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947204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Defining Tier 3</a:t>
            </a:r>
            <a:b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F3AEF-7237-2F51-C823-40A4140EE29A}"/>
              </a:ext>
            </a:extLst>
          </p:cNvPr>
          <p:cNvSpPr txBox="1"/>
          <p:nvPr/>
        </p:nvSpPr>
        <p:spPr>
          <a:xfrm>
            <a:off x="3369006" y="2136833"/>
            <a:ext cx="8109526" cy="400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we Know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Academic instruction should align with learner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Strategies to support cognitive processes (e.g., self-regulation and memory) should be integrated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Instruction should be differentiated by making it more explicit and systematic and by increasing opportunities for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Instructional time should be increased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Group size should be reduced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We Still Need to Learn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to teach reading effectively to children with severe reading difficulties and disabilities.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Since publication of the IES Practice Guide on struggling readers and MTSS-R, only a handful of Tier 3 intervention studies have been published.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C969E-5063-D562-7493-1A4A745BBD53}"/>
              </a:ext>
            </a:extLst>
          </p:cNvPr>
          <p:cNvSpPr txBox="1"/>
          <p:nvPr/>
        </p:nvSpPr>
        <p:spPr>
          <a:xfrm>
            <a:off x="8608218" y="5722599"/>
            <a:ext cx="5365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(Vaughn, </a:t>
            </a:r>
            <a:r>
              <a:rPr lang="en-US" sz="1400" dirty="0" err="1"/>
              <a:t>Wanzek</a:t>
            </a:r>
            <a:r>
              <a:rPr lang="en-US" sz="1400" dirty="0"/>
              <a:t>, Murray, &amp; Roberts; 2012)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58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 </a:t>
            </a:r>
            <a:r>
              <a:rPr lang="en-US" dirty="0">
                <a:solidFill>
                  <a:schemeClr val="bg1"/>
                </a:solidFill>
              </a:rPr>
              <a:t>(4)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Defining Tier 3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22FACF-C496-FEE0-C343-449B78E12FF2}"/>
              </a:ext>
            </a:extLst>
          </p:cNvPr>
          <p:cNvSpPr txBox="1">
            <a:spLocks/>
          </p:cNvSpPr>
          <p:nvPr/>
        </p:nvSpPr>
        <p:spPr>
          <a:xfrm>
            <a:off x="3333750" y="2324217"/>
            <a:ext cx="8433376" cy="3544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200" kern="1200">
                <a:solidFill>
                  <a:srgbClr val="515254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FA6BF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15254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FA6B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5254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FA6B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5254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FA6B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15254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dirty="0"/>
              <a:t>Tier 3 intensification is a process that requires. .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Thoughtful </a:t>
            </a:r>
            <a:r>
              <a:rPr lang="en-US" b="1" dirty="0"/>
              <a:t>strategic integration </a:t>
            </a:r>
            <a:r>
              <a:rPr lang="en-US" dirty="0"/>
              <a:t>of content with carefully juxtaposed and sequenced instructional routines within and across lessons.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Instruction designed and delivered with </a:t>
            </a:r>
            <a:r>
              <a:rPr lang="en-US" b="1" dirty="0"/>
              <a:t>density.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Mastery monitoring.</a:t>
            </a: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84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</a:t>
            </a:r>
            <a:r>
              <a:rPr lang="en-US" dirty="0">
                <a:solidFill>
                  <a:schemeClr val="bg1"/>
                </a:solidFill>
              </a:rPr>
              <a:t> (5)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 of behavior and academics and mental health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We Know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 supports can be integrated into academic skills instruction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example: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Grow (</a:t>
            </a:r>
            <a:r>
              <a:rPr lang="en-US" sz="2400" dirty="0">
                <a:solidFill>
                  <a:schemeClr val="tx2"/>
                </a:solidFill>
              </a:rPr>
              <a:t>Al Otaiba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al., SMU)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Students Toolbox (Grills, Vaughn, et al., University of Texas-Austin)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of the Strong Students Toolbox to Teacher Read Alouds (Grills, Santoro, Markham-Anderson, et al., Boston University)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675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</a:t>
            </a:r>
            <a:r>
              <a:rPr lang="en-US" dirty="0">
                <a:solidFill>
                  <a:schemeClr val="bg1"/>
                </a:solidFill>
              </a:rPr>
              <a:t> (6)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--integration of academics and behavior, American Institutes for Research and University of Missouri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 screenshot of the Integrated MTSS Fidelity Rubric">
            <a:extLst>
              <a:ext uri="{FF2B5EF4-FFF2-40B4-BE49-F238E27FC236}">
                <a16:creationId xmlns:a16="http://schemas.microsoft.com/office/drawing/2014/main" id="{8194EF8E-0E8F-E468-F279-36E17689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0" y="3004457"/>
            <a:ext cx="10003970" cy="286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031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 </a:t>
            </a:r>
            <a:r>
              <a:rPr lang="en-US" dirty="0">
                <a:solidFill>
                  <a:schemeClr val="bg1"/>
                </a:solidFill>
              </a:rPr>
              <a:t>(7)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--integration of academics and behavior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R code for AIR integrated MTSS fidelity rubric site">
            <a:extLst>
              <a:ext uri="{FF2B5EF4-FFF2-40B4-BE49-F238E27FC236}">
                <a16:creationId xmlns:a16="http://schemas.microsoft.com/office/drawing/2014/main" id="{BE049B71-FCB4-28B7-D174-6BA34A786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21" y="2583316"/>
            <a:ext cx="3290208" cy="32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A73D5-BA63-C1A2-D480-80A811A056FB}"/>
              </a:ext>
            </a:extLst>
          </p:cNvPr>
          <p:cNvSpPr txBox="1"/>
          <p:nvPr/>
        </p:nvSpPr>
        <p:spPr>
          <a:xfrm>
            <a:off x="4776109" y="3247350"/>
            <a:ext cx="6308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en-US" sz="1800" b="0" i="0" u="sng" strike="noStrike" dirty="0"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https://www.air.org/resource/guidetoolkit/integrated-mtss-fidelity-rubric-imfr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 </a:t>
            </a:r>
            <a:endParaRPr lang="en-US" sz="1800" b="0" i="0" dirty="0">
              <a:effectLst/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66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4FD94-CD8C-8668-61F8-979D4C3BC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0F5A-B1C3-7CF2-D286-3721D946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 </a:t>
            </a:r>
            <a:r>
              <a:rPr lang="en-US" dirty="0">
                <a:solidFill>
                  <a:schemeClr val="bg1"/>
                </a:solidFill>
              </a:rPr>
              <a:t>(8)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F2145A-8615-3A32-4A0D-E6DCA1EF6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9D348-6F29-E07C-402E-E690A42F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 of behavior and academics and mental health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We Still Need to Learn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degree, nature, and level of strategic integration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example: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integration of emotional skills and literacy skills within vocabulary and comprehension instruction.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/>
          </a:p>
        </p:txBody>
      </p:sp>
      <p:pic>
        <p:nvPicPr>
          <p:cNvPr id="4" name="Picture 3" descr="Screenshot of emotional and literacy skills">
            <a:extLst>
              <a:ext uri="{FF2B5EF4-FFF2-40B4-BE49-F238E27FC236}">
                <a16:creationId xmlns:a16="http://schemas.microsoft.com/office/drawing/2014/main" id="{64064C2E-ECFD-EAE9-FDCD-59D1572A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151" y="4286250"/>
            <a:ext cx="6196588" cy="13762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32672-1823-B2C2-C904-32D4F9C07BE1}"/>
              </a:ext>
            </a:extLst>
          </p:cNvPr>
          <p:cNvSpPr txBox="1"/>
          <p:nvPr/>
        </p:nvSpPr>
        <p:spPr>
          <a:xfrm>
            <a:off x="9096375" y="5662531"/>
            <a:ext cx="2581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(Santoro &amp; Smith, in press)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49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 </a:t>
            </a:r>
            <a:r>
              <a:rPr lang="en-US" dirty="0">
                <a:solidFill>
                  <a:schemeClr val="bg1"/>
                </a:solidFill>
              </a:rPr>
              <a:t>(9)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for better structures at Middle and High School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Systems for progress monitoring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Utilization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Interventions and/or strategies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Development or Coaching to enhance practices of novice or alt cert teachers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01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AC0FA0-35D1-0F79-CB88-FF02C2FECD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-1" y="643467"/>
            <a:ext cx="4342951" cy="54704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 spc="-50" baseline="0">
                <a:solidFill>
                  <a:srgbClr val="51525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26351-0A07-D143-B5B4-5775AC3203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5545518" y="296326"/>
            <a:ext cx="5484431" cy="5470462"/>
          </a:xfrm>
        </p:spPr>
        <p:txBody>
          <a:bodyPr anchor="ctr">
            <a:normAutofit/>
          </a:bodyPr>
          <a:lstStyle/>
          <a:p>
            <a:pPr marL="201168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Core Features</a:t>
            </a:r>
          </a:p>
          <a:p>
            <a:pPr marL="201168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EBPs, Fidelity, Differentiation</a:t>
            </a:r>
          </a:p>
          <a:p>
            <a:pPr marL="384048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Data to Inform Discussion</a:t>
            </a:r>
          </a:p>
          <a:p>
            <a:pPr marL="201168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Elements of Data-Based Decision Making (DBDM)</a:t>
            </a:r>
            <a:endParaRPr lang="en-US" sz="3200" dirty="0">
              <a:solidFill>
                <a:schemeClr val="tx1"/>
              </a:solidFill>
            </a:endParaRPr>
          </a:p>
          <a:p>
            <a:pPr lvl="1"/>
            <a:endParaRPr lang="en-US" sz="32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Big Ideas and Resources</a:t>
            </a:r>
          </a:p>
          <a:p>
            <a:pPr marL="201168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What we know; Where are the gaps?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AAFD0-323D-5293-57FA-BD2AC2C1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472485-504A-A1B7-12CE-5BD2B7A58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F662F3E-24EB-E0CF-C5D5-074DB9DA5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0B9EF1-FE7C-496F-7B7A-E50D52FC1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550255" y="1495409"/>
            <a:ext cx="0" cy="29940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5EF7835-9786-F247-A3D0-687DC1BAE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255" y="4332315"/>
            <a:ext cx="1068567" cy="1073037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16C824-97CF-3A42-8F6E-3895C088F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255" y="2427848"/>
            <a:ext cx="1068567" cy="1073037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691A4F-F563-CD4C-9892-AE79A7C9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255" y="579515"/>
            <a:ext cx="1068567" cy="1073037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82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 </a:t>
            </a:r>
            <a:r>
              <a:rPr lang="en-US" dirty="0">
                <a:solidFill>
                  <a:schemeClr val="bg1"/>
                </a:solidFill>
              </a:rPr>
              <a:t>(10)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the gaps (in academic MTSS)? How are these being addressed? </a:t>
            </a:r>
          </a:p>
          <a:p>
            <a:pPr marL="36576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for better structures at Middle and High School</a:t>
            </a:r>
          </a:p>
          <a:p>
            <a:pPr marL="36576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example, Project STAIR (Supporting Teaching of Algebra: Individual Readiness; Powell, Lembke, et al., 2021) </a:t>
            </a:r>
          </a:p>
          <a:p>
            <a:pPr marL="658368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 and materials: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https://www.smu.edu/simmons/research/research-in-mathematics-education/explore/stairr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58368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 videos of EBPs in mathematics: 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https://www.youtube.com/channel/UCE2puwDtUSNXFONIOhmYmvA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58368" lvl="1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8596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1F50-36D1-E356-34AD-545DB025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19" y="5101424"/>
            <a:ext cx="10119360" cy="822960"/>
          </a:xfrm>
        </p:spPr>
        <p:txBody>
          <a:bodyPr/>
          <a:lstStyle/>
          <a:p>
            <a:pPr algn="ctr"/>
            <a:r>
              <a:rPr lang="en-US" sz="6000" b="1" dirty="0"/>
              <a:t>Key Take Away Message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6126B-D0C2-5B4F-454A-9BFCFA9D3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FA9A0-4296-EACB-D850-CF093DBBE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8AE74C5-65BD-D664-9AC7-9B563A603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B95B680-AF3B-2E40-E771-CE960D956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509135"/>
            <a:ext cx="2437736" cy="2544456"/>
            <a:chOff x="0" y="3522387"/>
            <a:chExt cx="2437736" cy="2544456"/>
          </a:xfrm>
        </p:grpSpPr>
        <p:pic>
          <p:nvPicPr>
            <p:cNvPr id="10" name="Graphic 9" descr="Takeaway with solid fill">
              <a:extLst>
                <a:ext uri="{FF2B5EF4-FFF2-40B4-BE49-F238E27FC236}">
                  <a16:creationId xmlns:a16="http://schemas.microsoft.com/office/drawing/2014/main" id="{480D24F4-B4B3-36C6-E1EE-EB420F5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629107"/>
              <a:ext cx="2437736" cy="2437736"/>
            </a:xfrm>
            <a:prstGeom prst="rect">
              <a:avLst/>
            </a:prstGeom>
          </p:spPr>
        </p:pic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04C6992-AB36-C8CF-6F1B-6EC996DE9B58}"/>
                </a:ext>
              </a:extLst>
            </p:cNvPr>
            <p:cNvSpPr/>
            <p:nvPr/>
          </p:nvSpPr>
          <p:spPr>
            <a:xfrm rot="1799573">
              <a:off x="62473" y="3522387"/>
              <a:ext cx="974911" cy="1010396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0739858-CFF3-5851-B31E-1DEBCD06C694}"/>
              </a:ext>
            </a:extLst>
          </p:cNvPr>
          <p:cNvSpPr/>
          <p:nvPr/>
        </p:nvSpPr>
        <p:spPr>
          <a:xfrm>
            <a:off x="1762540" y="336604"/>
            <a:ext cx="9393140" cy="4028661"/>
          </a:xfrm>
          <a:prstGeom prst="wedgeRoundRectCallout">
            <a:avLst>
              <a:gd name="adj1" fmla="val -54933"/>
              <a:gd name="adj2" fmla="val 39802"/>
              <a:gd name="adj3" fmla="val 16667"/>
            </a:avLst>
          </a:prstGeom>
          <a:solidFill>
            <a:schemeClr val="bg1"/>
          </a:solidFill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need to look more broadly at MTSS in terms of integration—across areas and systems.</a:t>
            </a:r>
            <a:endParaRPr lang="en-US" sz="36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67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CBAE9B-4C3E-F8DC-D71D-07071D56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56BA-4167-BBAE-8C74-2DCAE6B2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Discussing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E77010-FCA1-2F31-ECD0-6A0A36D25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5538" y="675864"/>
            <a:ext cx="7450927" cy="4794634"/>
          </a:xfrm>
          <a:prstGeom prst="roundRect">
            <a:avLst/>
          </a:prstGeom>
          <a:noFill/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different technical assistance providers collaborate?</a:t>
            </a:r>
          </a:p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do we apply the idea of integration at all levels of the system? Including a student who has integrated needs? Motivation, academic, etc. Support students, teachers, schools at all levels?</a:t>
            </a:r>
          </a:p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 thoughts you might have related to specific needs</a:t>
            </a:r>
          </a:p>
        </p:txBody>
      </p:sp>
      <p:pic>
        <p:nvPicPr>
          <p:cNvPr id="20" name="Picture 19" descr="QR code to access MTSS resources">
            <a:extLst>
              <a:ext uri="{FF2B5EF4-FFF2-40B4-BE49-F238E27FC236}">
                <a16:creationId xmlns:a16="http://schemas.microsoft.com/office/drawing/2014/main" id="{3F7C21C5-1005-C650-64E1-7493FE95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63" y="2151300"/>
            <a:ext cx="2112774" cy="21127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DDA0D6-592C-CCA1-71B8-39D222B34CEC}"/>
              </a:ext>
            </a:extLst>
          </p:cNvPr>
          <p:cNvSpPr txBox="1"/>
          <p:nvPr/>
        </p:nvSpPr>
        <p:spPr>
          <a:xfrm>
            <a:off x="980659" y="4547168"/>
            <a:ext cx="2345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152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 to access MTSS resources to support your discussion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E72A192-D712-451C-121E-54A827C1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0660" y="2046397"/>
            <a:ext cx="2345635" cy="2345635"/>
          </a:xfrm>
          <a:prstGeom prst="roundRect">
            <a:avLst>
              <a:gd name="adj" fmla="val 4731"/>
            </a:avLst>
          </a:prstGeom>
          <a:noFill/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A9C773E-46FC-277F-CEFE-8A50CAED7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8540" y="5943600"/>
            <a:ext cx="12629319" cy="1146313"/>
          </a:xfrm>
          <a:prstGeom prst="roundRect">
            <a:avLst/>
          </a:prstGeom>
          <a:ln w="38100">
            <a:solidFill>
              <a:srgbClr val="5152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49B5DD-D625-403D-EFC3-1546BF2D1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726B88-B2F3-DA5E-8E24-FE096CCAC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B8B5B4-7485-7DF3-4036-78667922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1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BCD3-428D-A248-9378-34CA040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Core Features</a:t>
            </a:r>
            <a:r>
              <a:rPr lang="en-US" dirty="0">
                <a:solidFill>
                  <a:schemeClr val="bg1"/>
                </a:solidFill>
              </a:rPr>
              <a:t>—What we know about EBPs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9B897F-E945-B92A-1871-FED9872A77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6E70-6121-974D-852D-760B63CD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Based Practices</a:t>
            </a:r>
          </a:p>
          <a:p>
            <a:r>
              <a:rPr lang="en-US" sz="2800" b="1" dirty="0"/>
              <a:t>What to Teach: Instructional Design </a:t>
            </a:r>
          </a:p>
          <a:p>
            <a:pPr lvl="1"/>
            <a:r>
              <a:rPr lang="en-US" dirty="0"/>
              <a:t>Big Ideas</a:t>
            </a:r>
          </a:p>
          <a:p>
            <a:r>
              <a:rPr lang="en-US" sz="2800" b="1" dirty="0"/>
              <a:t>How to Teach: Instructional Delivery </a:t>
            </a:r>
          </a:p>
          <a:p>
            <a:pPr lvl="1"/>
            <a:r>
              <a:rPr lang="en-US" dirty="0"/>
              <a:t>Conspicuous (Explicit) Instruction</a:t>
            </a:r>
          </a:p>
          <a:p>
            <a:pPr lvl="1"/>
            <a:r>
              <a:rPr lang="en-US" dirty="0"/>
              <a:t>Scaffolded Instruction</a:t>
            </a:r>
          </a:p>
          <a:p>
            <a:pPr lvl="1"/>
            <a:r>
              <a:rPr lang="en-US" dirty="0"/>
              <a:t>Opportunities to Practice with Corrective Feedback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Reading words, sentences, and connected text and understanding what is read leads to successful reading">
            <a:extLst>
              <a:ext uri="{FF2B5EF4-FFF2-40B4-BE49-F238E27FC236}">
                <a16:creationId xmlns:a16="http://schemas.microsoft.com/office/drawing/2014/main" id="{E4C51F74-40D2-8370-161B-6C2247149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0" y="1646713"/>
            <a:ext cx="4668000" cy="2726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27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5949C-FEE4-F3C7-B0B6-C46FBAAED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DCFD-5C4B-D4B2-9C83-094772D3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Core Features</a:t>
            </a:r>
            <a:r>
              <a:rPr lang="en-US" dirty="0">
                <a:solidFill>
                  <a:schemeClr val="bg1"/>
                </a:solidFill>
              </a:rPr>
              <a:t>—Find EBPs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A42DFF-5D3E-05E7-DBD2-EF712FB85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61956-524D-193D-B58C-EC82FA8AA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Based Practices</a:t>
            </a:r>
            <a:endParaRPr lang="en-US" dirty="0"/>
          </a:p>
        </p:txBody>
      </p:sp>
      <p:pic>
        <p:nvPicPr>
          <p:cNvPr id="7" name="Picture 6" descr="Several screenshots of WWC Practice Guides">
            <a:extLst>
              <a:ext uri="{FF2B5EF4-FFF2-40B4-BE49-F238E27FC236}">
                <a16:creationId xmlns:a16="http://schemas.microsoft.com/office/drawing/2014/main" id="{001EDF97-04BC-978A-E543-A90647DC9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37" y="2095445"/>
            <a:ext cx="5895395" cy="29572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9581E-1D71-4231-5A4A-D8D8C1E8D3E5}"/>
              </a:ext>
            </a:extLst>
          </p:cNvPr>
          <p:cNvSpPr txBox="1"/>
          <p:nvPr/>
        </p:nvSpPr>
        <p:spPr>
          <a:xfrm>
            <a:off x="424873" y="5091566"/>
            <a:ext cx="4478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https://ies.ed.gov/ncee/wwc/practiceguides</a:t>
            </a:r>
          </a:p>
        </p:txBody>
      </p:sp>
      <p:pic>
        <p:nvPicPr>
          <p:cNvPr id="8" name="Picture 7" descr="A screenshot of NCII Academic Intervention Tools Chart">
            <a:extLst>
              <a:ext uri="{FF2B5EF4-FFF2-40B4-BE49-F238E27FC236}">
                <a16:creationId xmlns:a16="http://schemas.microsoft.com/office/drawing/2014/main" id="{5433C5EC-DE37-7CC0-7B12-DF3518190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860" y="1987554"/>
            <a:ext cx="3905824" cy="30651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86104-0573-3241-0CBF-DBD7C2C802CA}"/>
              </a:ext>
            </a:extLst>
          </p:cNvPr>
          <p:cNvSpPr txBox="1"/>
          <p:nvPr/>
        </p:nvSpPr>
        <p:spPr>
          <a:xfrm>
            <a:off x="7288956" y="5091566"/>
            <a:ext cx="3731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https://intensiveintervention.org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61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BCD3-428D-A248-9378-34CA040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Core Features</a:t>
            </a:r>
            <a:r>
              <a:rPr lang="en-US" dirty="0">
                <a:solidFill>
                  <a:schemeClr val="bg1"/>
                </a:solidFill>
              </a:rPr>
              <a:t>—Fidelity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9B897F-E945-B92A-1871-FED9872A7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6E70-6121-974D-852D-760B63CD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r>
              <a:rPr lang="en-US" sz="3600" dirty="0"/>
              <a:t>Fidelity (see Lembke, et al. 2024)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Three key factors: (1) </a:t>
            </a:r>
            <a:r>
              <a:rPr lang="en-US" sz="2400" b="1" i="1" dirty="0">
                <a:effectLst/>
                <a:ea typeface="Times New Roman" panose="02020603050405020304" pitchFamily="18" charset="0"/>
              </a:rPr>
              <a:t>adherence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to the prescribed intervention, (2) exposure or the </a:t>
            </a:r>
            <a:r>
              <a:rPr lang="en-US" sz="2400" b="1" i="1" dirty="0">
                <a:effectLst/>
                <a:ea typeface="Times New Roman" panose="02020603050405020304" pitchFamily="18" charset="0"/>
              </a:rPr>
              <a:t>frequency and duration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of the intervention, and (3) the </a:t>
            </a:r>
            <a:r>
              <a:rPr lang="en-US" sz="2400" b="1" i="1" dirty="0">
                <a:effectLst/>
                <a:ea typeface="Times New Roman" panose="02020603050405020304" pitchFamily="18" charset="0"/>
              </a:rPr>
              <a:t>quality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of how well the intervention was delivered (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Sanetti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&amp;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Kratochwill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2009)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Research findings indicate that when implemented with fidelity, interventions show average effect sizes that are two to three times greater than when fidelity is not monitored (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Durlak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&amp;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DuPre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2008)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Fidelity is vital for identifying whether a student requires more intensive support and forms the foundation for the DBI process (Lemons et al., 2014).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8CFC7-7FDC-156C-60C9-1705F211F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58329" y="0"/>
            <a:ext cx="3833671" cy="2003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03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BCD3-428D-A248-9378-34CA040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Core Features</a:t>
            </a:r>
            <a:r>
              <a:rPr lang="en-US" dirty="0">
                <a:solidFill>
                  <a:schemeClr val="bg1"/>
                </a:solidFill>
              </a:rPr>
              <a:t>—Importance of Fidelity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9B897F-E945-B92A-1871-FED9872A7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6E70-6121-974D-852D-760B63CD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>
            <a:normAutofit/>
          </a:bodyPr>
          <a:lstStyle/>
          <a:p>
            <a:r>
              <a:rPr lang="en-US" sz="3600" dirty="0"/>
              <a:t>Fidelity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Reporting of fidelity in research is increasing (</a:t>
            </a:r>
            <a:r>
              <a:rPr lang="en-US" sz="2800" dirty="0" err="1"/>
              <a:t>San</a:t>
            </a:r>
            <a:r>
              <a:rPr lang="en-US" sz="2800" dirty="0" err="1">
                <a:effectLst/>
                <a:ea typeface="Times New Roman" panose="02020603050405020304" pitchFamily="18" charset="0"/>
              </a:rPr>
              <a:t>etti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et al., 2020)</a:t>
            </a: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Calibri" panose="020F0502020204030204" pitchFamily="34" charset="0"/>
              </a:rPr>
              <a:t>It’s critically important to highlight fidelity to readers because of the strength of intervention that can be fully realized when implemented as intended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</a:rPr>
              <a:t>Given that the fidelity of implementation of a validated intervention program serves as the foundation of the DBI process and promotes the generalizability of an intervention, it is imperative to have fidelity checks integrated into the pr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ocess (McMaster et al., 2020)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66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BCD3-428D-A248-9378-34CA040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Core Features</a:t>
            </a:r>
            <a:r>
              <a:rPr lang="en-US" dirty="0">
                <a:solidFill>
                  <a:schemeClr val="bg1"/>
                </a:solidFill>
              </a:rPr>
              <a:t>—Differentiation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9B897F-E945-B92A-1871-FED9872A7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6E70-6121-974D-852D-760B63CD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5270972" cy="4358349"/>
          </a:xfrm>
        </p:spPr>
        <p:txBody>
          <a:bodyPr/>
          <a:lstStyle/>
          <a:p>
            <a:r>
              <a:rPr lang="en-US" dirty="0"/>
              <a:t>Differentiation</a:t>
            </a:r>
            <a:br>
              <a:rPr lang="en-US" dirty="0"/>
            </a:br>
            <a:endParaRPr lang="en-US" dirty="0"/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Instruction that takes into account children’s individual differences generally leads to stronger student literacy, math, and cognitive regulation (e.g., attention, effortful control) outcomes.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6" name="Picture 5" descr="A screenshot of a reading rockets video">
            <a:extLst>
              <a:ext uri="{FF2B5EF4-FFF2-40B4-BE49-F238E27FC236}">
                <a16:creationId xmlns:a16="http://schemas.microsoft.com/office/drawing/2014/main" id="{FB813FAC-59AF-1AD6-8E97-A76504C78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15" y="1809750"/>
            <a:ext cx="4680793" cy="3238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B5AD1-85EC-1544-B6B1-EE0A639747F4}"/>
              </a:ext>
            </a:extLst>
          </p:cNvPr>
          <p:cNvSpPr txBox="1"/>
          <p:nvPr/>
        </p:nvSpPr>
        <p:spPr>
          <a:xfrm>
            <a:off x="6399914" y="5067300"/>
            <a:ext cx="438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https://www.readingrockets.org/videos/classroom/carol-mcdonald-connor-tier-1-differentiation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40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BCD3-428D-A248-9378-34CA040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>
            <a:normAutofit fontScale="90000"/>
          </a:bodyPr>
          <a:lstStyle/>
          <a:p>
            <a:r>
              <a:rPr lang="en-US" dirty="0"/>
              <a:t>Core Features</a:t>
            </a:r>
            <a:r>
              <a:rPr lang="en-US" dirty="0">
                <a:solidFill>
                  <a:schemeClr val="bg1"/>
                </a:solidFill>
              </a:rPr>
              <a:t>—Continuum of Intensification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9B897F-E945-B92A-1871-FED9872A7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6E70-6121-974D-852D-760B63CD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/>
          <a:lstStyle/>
          <a:p>
            <a:r>
              <a:rPr lang="en-US" dirty="0"/>
              <a:t>Differentiation – Continuum of Intensification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1CB35-42A3-C3A9-CE23-971FD98E4F98}"/>
              </a:ext>
            </a:extLst>
          </p:cNvPr>
          <p:cNvSpPr txBox="1"/>
          <p:nvPr/>
        </p:nvSpPr>
        <p:spPr>
          <a:xfrm>
            <a:off x="1413416" y="2173110"/>
            <a:ext cx="1808443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Tier I</a:t>
            </a:r>
          </a:p>
        </p:txBody>
      </p:sp>
      <p:sp>
        <p:nvSpPr>
          <p:cNvPr id="7" name="Oval 6" descr="tier 1--all students. Prioritized content and teaching routines">
            <a:extLst>
              <a:ext uri="{FF2B5EF4-FFF2-40B4-BE49-F238E27FC236}">
                <a16:creationId xmlns:a16="http://schemas.microsoft.com/office/drawing/2014/main" id="{983F4815-567F-EAC2-1076-85E5D5F74754}"/>
              </a:ext>
            </a:extLst>
          </p:cNvPr>
          <p:cNvSpPr/>
          <p:nvPr/>
        </p:nvSpPr>
        <p:spPr>
          <a:xfrm>
            <a:off x="1053247" y="2716935"/>
            <a:ext cx="2726359" cy="2808240"/>
          </a:xfrm>
          <a:prstGeom prst="ellipse">
            <a:avLst/>
          </a:prstGeom>
          <a:solidFill>
            <a:srgbClr val="637052">
              <a:lumMod val="20000"/>
              <a:lumOff val="80000"/>
            </a:srgbClr>
          </a:solidFill>
          <a:ln w="15875" cap="flat" cmpd="sng" algn="ctr">
            <a:solidFill>
              <a:srgbClr val="94A08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AB6659-175A-3553-FEBF-12DC6CC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8156" y="2771349"/>
            <a:ext cx="2290900" cy="2217250"/>
            <a:chOff x="-11586" y="2248877"/>
            <a:chExt cx="1932533" cy="1985465"/>
          </a:xfrm>
          <a:solidFill>
            <a:srgbClr val="E48312">
              <a:lumMod val="60000"/>
              <a:lumOff val="40000"/>
            </a:srgb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778096-0A67-23A1-6AAB-A0D70F4A6472}"/>
                </a:ext>
              </a:extLst>
            </p:cNvPr>
            <p:cNvSpPr/>
            <p:nvPr/>
          </p:nvSpPr>
          <p:spPr>
            <a:xfrm>
              <a:off x="-11586" y="2248877"/>
              <a:ext cx="1932533" cy="1985465"/>
            </a:xfrm>
            <a:prstGeom prst="ellipse">
              <a:avLst/>
            </a:prstGeom>
            <a:solidFill>
              <a:srgbClr val="637052">
                <a:lumMod val="60000"/>
                <a:lumOff val="40000"/>
              </a:srgbClr>
            </a:solidFill>
            <a:ln w="15875" cap="flat" cmpd="sng" algn="ctr">
              <a:solidFill>
                <a:srgbClr val="94A088"/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5E3010C0-1AF4-62ED-9E77-50A80355230D}"/>
                </a:ext>
              </a:extLst>
            </p:cNvPr>
            <p:cNvSpPr txBox="1"/>
            <p:nvPr/>
          </p:nvSpPr>
          <p:spPr>
            <a:xfrm>
              <a:off x="298954" y="2609196"/>
              <a:ext cx="1329109" cy="1320331"/>
            </a:xfrm>
            <a:prstGeom prst="rect">
              <a:avLst/>
            </a:prstGeom>
            <a:solidFill>
              <a:srgbClr val="637052">
                <a:lumMod val="60000"/>
                <a:lumOff val="40000"/>
              </a:srgbClr>
            </a:solidFill>
            <a:ln>
              <a:noFill/>
            </a:ln>
            <a:effectLst/>
          </p:spPr>
          <p:txBody>
            <a:bodyPr spcFirstLastPara="0" vert="horz" wrap="square" lIns="16506" tIns="16506" rIns="16506" bIns="16506" numCol="1" spcCol="1270" anchor="ctr" anchorCtr="0">
              <a:noAutofit/>
            </a:bodyPr>
            <a:lstStyle/>
            <a:p>
              <a:pPr marL="0" marR="0" lvl="0" indent="0" algn="ctr" defTabSz="577677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Students:</a:t>
              </a:r>
            </a:p>
            <a:p>
              <a:pPr marL="0" marR="0" lvl="0" indent="0" algn="ctr" defTabSz="577677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Prioritized content and teaching routines; high quality instruction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4B6CDA3-0D7B-C655-A72E-C10C65E88E0A}"/>
              </a:ext>
            </a:extLst>
          </p:cNvPr>
          <p:cNvSpPr/>
          <p:nvPr/>
        </p:nvSpPr>
        <p:spPr>
          <a:xfrm>
            <a:off x="1175244" y="3091150"/>
            <a:ext cx="2482363" cy="2217250"/>
          </a:xfrm>
          <a:prstGeom prst="rect">
            <a:avLst/>
          </a:prstGeom>
          <a:noFill/>
        </p:spPr>
        <p:txBody>
          <a:bodyPr spcFirstLastPara="1" wrap="square" lIns="91416" tIns="45708" rIns="91416" bIns="45708" numCol="1">
            <a:prstTxWarp prst="textArchDown">
              <a:avLst>
                <a:gd name="adj" fmla="val 21082277"/>
              </a:avLst>
            </a:prstTxWarp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8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Whole group/small group instruction-CORE</a:t>
            </a:r>
            <a:endParaRPr kumimoji="0" lang="en-US" sz="5398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8D383F-9A0C-1141-05FC-C2537B5FF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7777" y="3649226"/>
            <a:ext cx="944986" cy="703367"/>
            <a:chOff x="2032733" y="2895455"/>
            <a:chExt cx="945232" cy="703550"/>
          </a:xfrm>
        </p:grpSpPr>
        <p:sp>
          <p:nvSpPr>
            <p:cNvPr id="17" name="Plus 18">
              <a:extLst>
                <a:ext uri="{FF2B5EF4-FFF2-40B4-BE49-F238E27FC236}">
                  <a16:creationId xmlns:a16="http://schemas.microsoft.com/office/drawing/2014/main" id="{0241474A-EB6C-2612-CC66-C5CCEFD3239E}"/>
                </a:ext>
              </a:extLst>
            </p:cNvPr>
            <p:cNvSpPr/>
            <p:nvPr/>
          </p:nvSpPr>
          <p:spPr>
            <a:xfrm>
              <a:off x="2032733" y="2895455"/>
              <a:ext cx="945232" cy="703550"/>
            </a:xfrm>
            <a:prstGeom prst="mathPlus">
              <a:avLst/>
            </a:prstGeom>
            <a:solidFill>
              <a:srgbClr val="BD582C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Plus 4">
              <a:extLst>
                <a:ext uri="{FF2B5EF4-FFF2-40B4-BE49-F238E27FC236}">
                  <a16:creationId xmlns:a16="http://schemas.microsoft.com/office/drawing/2014/main" id="{2E18E555-D948-FD70-1CFF-01FBDFE96762}"/>
                </a:ext>
              </a:extLst>
            </p:cNvPr>
            <p:cNvSpPr txBox="1"/>
            <p:nvPr/>
          </p:nvSpPr>
          <p:spPr>
            <a:xfrm>
              <a:off x="2158024" y="3164493"/>
              <a:ext cx="694650" cy="1654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803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86E32C0-61D4-088A-F3D8-730F27726892}"/>
              </a:ext>
            </a:extLst>
          </p:cNvPr>
          <p:cNvSpPr txBox="1"/>
          <p:nvPr/>
        </p:nvSpPr>
        <p:spPr>
          <a:xfrm>
            <a:off x="5151419" y="2193851"/>
            <a:ext cx="1808443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Tier II</a:t>
            </a:r>
          </a:p>
        </p:txBody>
      </p:sp>
      <p:sp>
        <p:nvSpPr>
          <p:cNvPr id="6" name="Oval 5" descr="At risk readers--core aligned small group strategic intervention">
            <a:extLst>
              <a:ext uri="{FF2B5EF4-FFF2-40B4-BE49-F238E27FC236}">
                <a16:creationId xmlns:a16="http://schemas.microsoft.com/office/drawing/2014/main" id="{F45414E5-CB6A-A17A-AE48-413DBAD863E9}"/>
              </a:ext>
            </a:extLst>
          </p:cNvPr>
          <p:cNvSpPr/>
          <p:nvPr/>
        </p:nvSpPr>
        <p:spPr>
          <a:xfrm>
            <a:off x="4800939" y="2696195"/>
            <a:ext cx="2726359" cy="2828981"/>
          </a:xfrm>
          <a:prstGeom prst="ellipse">
            <a:avLst/>
          </a:prstGeom>
          <a:solidFill>
            <a:srgbClr val="E48312">
              <a:lumMod val="20000"/>
              <a:lumOff val="80000"/>
            </a:srgbClr>
          </a:solidFill>
          <a:ln w="15875" cap="flat" cmpd="sng" algn="ctr">
            <a:solidFill>
              <a:srgbClr val="E483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947E9D-CF9A-C6D4-795F-EE2216281960}"/>
              </a:ext>
            </a:extLst>
          </p:cNvPr>
          <p:cNvSpPr/>
          <p:nvPr/>
        </p:nvSpPr>
        <p:spPr>
          <a:xfrm>
            <a:off x="4935831" y="3173732"/>
            <a:ext cx="2482363" cy="2217250"/>
          </a:xfrm>
          <a:prstGeom prst="rect">
            <a:avLst/>
          </a:prstGeom>
          <a:noFill/>
        </p:spPr>
        <p:txBody>
          <a:bodyPr spcFirstLastPara="1" wrap="square" lIns="91416" tIns="45708" rIns="91416" bIns="45708" numCol="1">
            <a:prstTxWarp prst="textArchDown">
              <a:avLst>
                <a:gd name="adj" fmla="val 21082277"/>
              </a:avLst>
            </a:prstTxWarp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8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Scaffold as needed (Fast track is an option)</a:t>
            </a:r>
            <a:endParaRPr kumimoji="0" lang="en-US" sz="5398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36F870-19B5-3644-C78E-6F8DF994F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90308" y="2745552"/>
            <a:ext cx="2357346" cy="2217249"/>
            <a:chOff x="3126840" y="2261938"/>
            <a:chExt cx="1932533" cy="198546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458C283-F994-4491-6004-DADC4C651834}"/>
                </a:ext>
              </a:extLst>
            </p:cNvPr>
            <p:cNvSpPr/>
            <p:nvPr/>
          </p:nvSpPr>
          <p:spPr>
            <a:xfrm>
              <a:off x="3126840" y="2261938"/>
              <a:ext cx="1932533" cy="1985465"/>
            </a:xfrm>
            <a:prstGeom prst="ellipse">
              <a:avLst/>
            </a:prstGeom>
            <a:solidFill>
              <a:srgbClr val="E48312">
                <a:lumMod val="60000"/>
                <a:lumOff val="40000"/>
              </a:srgbClr>
            </a:solidFill>
            <a:ln w="15875" cap="flat" cmpd="sng" algn="ctr">
              <a:solidFill>
                <a:srgbClr val="E48312"/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794BEBBB-EB25-7B5F-7D79-024A52B302F1}"/>
                </a:ext>
              </a:extLst>
            </p:cNvPr>
            <p:cNvSpPr txBox="1"/>
            <p:nvPr/>
          </p:nvSpPr>
          <p:spPr>
            <a:xfrm>
              <a:off x="3398439" y="2499759"/>
              <a:ext cx="1469463" cy="14039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6506" tIns="16506" rIns="16506" bIns="16506" numCol="1" spcCol="1270" anchor="ctr" anchorCtr="0">
              <a:noAutofit/>
            </a:bodyPr>
            <a:lstStyle/>
            <a:p>
              <a:pPr marL="0" marR="0" lvl="0" indent="0" algn="ctr" defTabSz="577677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At-Risk Readers: </a:t>
              </a:r>
            </a:p>
            <a:p>
              <a:pPr marL="0" marR="0" lvl="0" indent="0" algn="ctr" defTabSz="577677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Core-aligned small group instruction for strategic intervention </a:t>
              </a:r>
              <a:endParaRPr kumimoji="0" lang="en-US" sz="13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48D295-8B59-5D95-B08D-505F86AB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27296" y="3649226"/>
            <a:ext cx="944986" cy="703367"/>
            <a:chOff x="2032733" y="2895455"/>
            <a:chExt cx="945232" cy="703550"/>
          </a:xfrm>
        </p:grpSpPr>
        <p:sp>
          <p:nvSpPr>
            <p:cNvPr id="20" name="Plus 21">
              <a:extLst>
                <a:ext uri="{FF2B5EF4-FFF2-40B4-BE49-F238E27FC236}">
                  <a16:creationId xmlns:a16="http://schemas.microsoft.com/office/drawing/2014/main" id="{FB2CDEF3-07E7-8DE6-1E72-AC8B9A581D77}"/>
                </a:ext>
              </a:extLst>
            </p:cNvPr>
            <p:cNvSpPr/>
            <p:nvPr/>
          </p:nvSpPr>
          <p:spPr>
            <a:xfrm>
              <a:off x="2032733" y="2895455"/>
              <a:ext cx="945232" cy="703550"/>
            </a:xfrm>
            <a:prstGeom prst="mathPlus">
              <a:avLst/>
            </a:prstGeom>
            <a:solidFill>
              <a:srgbClr val="BD582C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lus 4">
              <a:extLst>
                <a:ext uri="{FF2B5EF4-FFF2-40B4-BE49-F238E27FC236}">
                  <a16:creationId xmlns:a16="http://schemas.microsoft.com/office/drawing/2014/main" id="{8CD690E8-A14C-3E01-EF6C-E05A3860685A}"/>
                </a:ext>
              </a:extLst>
            </p:cNvPr>
            <p:cNvSpPr txBox="1"/>
            <p:nvPr/>
          </p:nvSpPr>
          <p:spPr>
            <a:xfrm>
              <a:off x="2158024" y="3164493"/>
              <a:ext cx="694650" cy="1654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488803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4C839EF-02C2-15E6-7DBB-ACA7CE9E56FE}"/>
              </a:ext>
            </a:extLst>
          </p:cNvPr>
          <p:cNvSpPr txBox="1"/>
          <p:nvPr/>
        </p:nvSpPr>
        <p:spPr>
          <a:xfrm>
            <a:off x="8920919" y="2185531"/>
            <a:ext cx="1808443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Tier III</a:t>
            </a:r>
          </a:p>
        </p:txBody>
      </p:sp>
      <p:sp>
        <p:nvSpPr>
          <p:cNvPr id="4" name="Oval 3" descr="Tier 3--significantly below grade level, not responding to tiers 1 and 2">
            <a:extLst>
              <a:ext uri="{FF2B5EF4-FFF2-40B4-BE49-F238E27FC236}">
                <a16:creationId xmlns:a16="http://schemas.microsoft.com/office/drawing/2014/main" id="{19EB5824-6B9E-2DF6-0B1E-7CAD176B42A6}"/>
              </a:ext>
            </a:extLst>
          </p:cNvPr>
          <p:cNvSpPr/>
          <p:nvPr/>
        </p:nvSpPr>
        <p:spPr>
          <a:xfrm>
            <a:off x="8461962" y="2716935"/>
            <a:ext cx="2726359" cy="2808240"/>
          </a:xfrm>
          <a:prstGeom prst="ellipse">
            <a:avLst/>
          </a:prstGeom>
          <a:solidFill>
            <a:srgbClr val="BD582C">
              <a:lumMod val="20000"/>
              <a:lumOff val="80000"/>
            </a:srgbClr>
          </a:solidFill>
          <a:ln w="15875" cap="flat" cmpd="sng" algn="ctr">
            <a:solidFill>
              <a:srgbClr val="BD582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C03DA7-527F-EB14-45F6-4A8D9C79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15023" y="2771349"/>
            <a:ext cx="2268184" cy="2217250"/>
            <a:chOff x="3115899" y="2261938"/>
            <a:chExt cx="2036756" cy="1985465"/>
          </a:xfrm>
          <a:solidFill>
            <a:srgbClr val="865640">
              <a:lumMod val="60000"/>
              <a:lumOff val="40000"/>
            </a:srgb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1FC701-28CA-03E3-CC2E-877E54AAC87E}"/>
                </a:ext>
              </a:extLst>
            </p:cNvPr>
            <p:cNvSpPr/>
            <p:nvPr/>
          </p:nvSpPr>
          <p:spPr>
            <a:xfrm>
              <a:off x="3115899" y="2261938"/>
              <a:ext cx="2036756" cy="1985465"/>
            </a:xfrm>
            <a:prstGeom prst="ellipse">
              <a:avLst/>
            </a:prstGeom>
            <a:solidFill>
              <a:srgbClr val="BD582C">
                <a:lumMod val="60000"/>
                <a:lumOff val="40000"/>
              </a:srgbClr>
            </a:solidFill>
            <a:ln w="15875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4">
              <a:extLst>
                <a:ext uri="{FF2B5EF4-FFF2-40B4-BE49-F238E27FC236}">
                  <a16:creationId xmlns:a16="http://schemas.microsoft.com/office/drawing/2014/main" id="{EDB4C070-D196-CA3B-D93F-2308470D734F}"/>
                </a:ext>
              </a:extLst>
            </p:cNvPr>
            <p:cNvSpPr txBox="1"/>
            <p:nvPr/>
          </p:nvSpPr>
          <p:spPr>
            <a:xfrm>
              <a:off x="3423865" y="2578781"/>
              <a:ext cx="1406036" cy="1363807"/>
            </a:xfrm>
            <a:prstGeom prst="rect">
              <a:avLst/>
            </a:prstGeom>
            <a:solidFill>
              <a:srgbClr val="BD582C">
                <a:lumMod val="60000"/>
                <a:lumOff val="40000"/>
              </a:srgbClr>
            </a:solidFill>
            <a:ln>
              <a:noFill/>
            </a:ln>
            <a:effectLst/>
          </p:spPr>
          <p:txBody>
            <a:bodyPr spcFirstLastPara="0" vert="horz" wrap="square" lIns="16506" tIns="16506" rIns="16506" bIns="16506" numCol="1" spcCol="1270" anchor="ctr" anchorCtr="0">
              <a:noAutofit/>
            </a:bodyPr>
            <a:lstStyle/>
            <a:p>
              <a:pPr marL="0" marR="0" lvl="0" indent="0" algn="ctr" defTabSz="577677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Significantly below grade level/not responding to HQ Tier 1/2:</a:t>
              </a:r>
            </a:p>
            <a:p>
              <a:pPr marL="0" marR="0" lvl="0" indent="0" algn="ctr" defTabSz="577677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Core-aligned small group for  intensified intervention 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E84C01F-2FE3-17D3-AF28-9B379CC68BE6}"/>
              </a:ext>
            </a:extLst>
          </p:cNvPr>
          <p:cNvSpPr/>
          <p:nvPr/>
        </p:nvSpPr>
        <p:spPr>
          <a:xfrm>
            <a:off x="8609946" y="3159347"/>
            <a:ext cx="2482363" cy="2217250"/>
          </a:xfrm>
          <a:prstGeom prst="rect">
            <a:avLst/>
          </a:prstGeom>
          <a:noFill/>
        </p:spPr>
        <p:txBody>
          <a:bodyPr spcFirstLastPara="1" wrap="square" lIns="91416" tIns="45708" rIns="91416" bIns="45708" numCol="1">
            <a:prstTxWarp prst="textArchDown">
              <a:avLst>
                <a:gd name="adj" fmla="val 21082277"/>
              </a:avLst>
            </a:prstTxWarp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8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Possible shift to intensification materials</a:t>
            </a:r>
            <a:endParaRPr kumimoji="0" lang="en-US" sz="5398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88154754-BE43-A179-71C2-5AB12183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03749" y="5030468"/>
            <a:ext cx="1686262" cy="531180"/>
          </a:xfrm>
          <a:prstGeom prst="leftRightArrow">
            <a:avLst/>
          </a:prstGeom>
          <a:solidFill>
            <a:srgbClr val="BD582C">
              <a:lumMod val="75000"/>
            </a:srgbClr>
          </a:solidFill>
          <a:ln w="15875" cap="flat" cmpd="sng" algn="ctr">
            <a:solidFill>
              <a:srgbClr val="BD582C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68D645-7F1D-CB2E-6464-B235F29780F8}"/>
              </a:ext>
            </a:extLst>
          </p:cNvPr>
          <p:cNvSpPr txBox="1"/>
          <p:nvPr/>
        </p:nvSpPr>
        <p:spPr>
          <a:xfrm>
            <a:off x="6775901" y="5640803"/>
            <a:ext cx="295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Tier 2 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E7667B-797D-6B4D-1C35-15F2E9515DDE}"/>
              </a:ext>
            </a:extLst>
          </p:cNvPr>
          <p:cNvSpPr txBox="1"/>
          <p:nvPr/>
        </p:nvSpPr>
        <p:spPr>
          <a:xfrm>
            <a:off x="8141347" y="5640826"/>
            <a:ext cx="295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Tier 3 - Light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41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26" grpId="0"/>
      <p:bldP spid="9" grpId="0"/>
      <p:bldP spid="6" grpId="0" animBg="1"/>
      <p:bldP spid="27" grpId="0"/>
      <p:bldP spid="25" grpId="0"/>
      <p:bldP spid="4" grpId="0" animBg="1"/>
      <p:bldP spid="28" grpId="0"/>
      <p:bldP spid="29" grpId="0" animBg="1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E945-C235-53DC-56D3-D8AF6BE20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4CDF-DB5D-0B96-A87D-A0527B26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Data to Inform Discussion</a:t>
            </a:r>
            <a:r>
              <a:rPr lang="en-US" dirty="0">
                <a:solidFill>
                  <a:schemeClr val="bg1"/>
                </a:solidFill>
              </a:rPr>
              <a:t>—DBDM 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D6FC7D-901B-DA4D-6E28-3A9C6B1DA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96D52-1B12-BA7F-5E2D-5A04715B5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/>
          <a:lstStyle/>
          <a:p>
            <a:r>
              <a:rPr lang="en-US" dirty="0"/>
              <a:t>Data-Based Decision Making—High Leverage Practice #6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Use student assessment data, analyze instructional practices, and make necessary adjustments that improve student outcomes. 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7951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Retrospect">
  <a:themeElements>
    <a:clrScheme name="I MTSS Teal">
      <a:dk1>
        <a:srgbClr val="000000"/>
      </a:dk1>
      <a:lt1>
        <a:srgbClr val="FFFFFF"/>
      </a:lt1>
      <a:dk2>
        <a:srgbClr val="515154"/>
      </a:dk2>
      <a:lt2>
        <a:srgbClr val="4FA6BF"/>
      </a:lt2>
      <a:accent1>
        <a:srgbClr val="4FA6BF"/>
      </a:accent1>
      <a:accent2>
        <a:srgbClr val="4FA6BF"/>
      </a:accent2>
      <a:accent3>
        <a:srgbClr val="4FA6BF"/>
      </a:accent3>
      <a:accent4>
        <a:srgbClr val="4FA6BF"/>
      </a:accent4>
      <a:accent5>
        <a:srgbClr val="4FA6BF"/>
      </a:accent5>
      <a:accent6>
        <a:srgbClr val="4FA6BF"/>
      </a:accent6>
      <a:hlink>
        <a:srgbClr val="4FA6BF"/>
      </a:hlink>
      <a:folHlink>
        <a:srgbClr val="4FA6B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 MTSS Definition for Website" id="{7C6B94B3-E16E-4D4D-A9CD-1AB8AD520DDC}" vid="{27153F63-EEF0-1641-8680-4B03DA4BB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1526</Words>
  <Application>Microsoft Macintosh PowerPoint</Application>
  <PresentationFormat>Widescreen</PresentationFormat>
  <Paragraphs>201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Symbol</vt:lpstr>
      <vt:lpstr>Times New Roman</vt:lpstr>
      <vt:lpstr>Wingdings</vt:lpstr>
      <vt:lpstr>1_Retrospect</vt:lpstr>
      <vt:lpstr>MTSS-A: How do we support students’ academic needs in an MTSS framework?</vt:lpstr>
      <vt:lpstr>Framing</vt:lpstr>
      <vt:lpstr>Core Features—What we know about EBPs</vt:lpstr>
      <vt:lpstr>Core Features—Find EBPs</vt:lpstr>
      <vt:lpstr>Core Features—Fidelity</vt:lpstr>
      <vt:lpstr>Core Features—Importance of Fidelity</vt:lpstr>
      <vt:lpstr>Core Features—Differentiation</vt:lpstr>
      <vt:lpstr>Core Features—Continuum of Intensification</vt:lpstr>
      <vt:lpstr>Data to Inform Discussion—DBDM </vt:lpstr>
      <vt:lpstr>Data to Inform Discussion—DBI </vt:lpstr>
      <vt:lpstr>Big Ideas and Resources (1)</vt:lpstr>
      <vt:lpstr>Big Ideas and Resources (2)</vt:lpstr>
      <vt:lpstr>Big Ideas and Resources (3)</vt:lpstr>
      <vt:lpstr>Big Ideas and Resources (4)</vt:lpstr>
      <vt:lpstr>Big Ideas and Resources (5)</vt:lpstr>
      <vt:lpstr>Big Ideas and Resources (6)</vt:lpstr>
      <vt:lpstr>Big Ideas and Resources (7)</vt:lpstr>
      <vt:lpstr>Big Ideas and Resources (8)</vt:lpstr>
      <vt:lpstr>Big Ideas and Resources (9)</vt:lpstr>
      <vt:lpstr>Big Ideas and Resources (10)</vt:lpstr>
      <vt:lpstr>Key Take Away Message</vt:lpstr>
      <vt:lpstr>Discussing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Lembke, Erica</dc:creator>
  <cp:lastModifiedBy>Peterson, Nicole</cp:lastModifiedBy>
  <cp:revision>42</cp:revision>
  <dcterms:created xsi:type="dcterms:W3CDTF">2024-11-25T19:19:57Z</dcterms:created>
  <dcterms:modified xsi:type="dcterms:W3CDTF">2025-01-29T15:14:12Z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2662A1A5-A2C0-4499-8019-176E250BC275</vt:lpwstr>
  </property>
  <property fmtid="{D5CDD505-2E9C-101B-9397-08002B2CF9AE}" pid="3" name="ArticulatePath">
    <vt:lpwstr>MTSS Academic, Santoro and Lembke</vt:lpwstr>
  </property>
</Properties>
</file>