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1"/>
  </p:notesMasterIdLst>
  <p:sldIdLst>
    <p:sldId id="256" r:id="rId2"/>
    <p:sldId id="257" r:id="rId3"/>
    <p:sldId id="275" r:id="rId4"/>
    <p:sldId id="297" r:id="rId5"/>
    <p:sldId id="271" r:id="rId6"/>
    <p:sldId id="278" r:id="rId7"/>
    <p:sldId id="283" r:id="rId8"/>
    <p:sldId id="288" r:id="rId9"/>
    <p:sldId id="290" r:id="rId10"/>
    <p:sldId id="287" r:id="rId11"/>
    <p:sldId id="293" r:id="rId12"/>
    <p:sldId id="296" r:id="rId13"/>
    <p:sldId id="276" r:id="rId14"/>
    <p:sldId id="280" r:id="rId15"/>
    <p:sldId id="284" r:id="rId16"/>
    <p:sldId id="285" r:id="rId17"/>
    <p:sldId id="298" r:id="rId18"/>
    <p:sldId id="269"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A6BF"/>
    <a:srgbClr val="515254"/>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42"/>
    <p:restoredTop sz="66475"/>
  </p:normalViewPr>
  <p:slideViewPr>
    <p:cSldViewPr snapToGrid="0" snapToObjects="1">
      <p:cViewPr varScale="1">
        <p:scale>
          <a:sx n="63" d="100"/>
          <a:sy n="63" d="100"/>
        </p:scale>
        <p:origin x="2000" y="168"/>
      </p:cViewPr>
      <p:guideLst/>
    </p:cSldViewPr>
  </p:slideViewPr>
  <p:outlineViewPr>
    <p:cViewPr>
      <p:scale>
        <a:sx n="33" d="100"/>
        <a:sy n="33" d="100"/>
      </p:scale>
      <p:origin x="0" y="-7144"/>
    </p:cViewPr>
  </p:outlineViewPr>
  <p:notesTextViewPr>
    <p:cViewPr>
      <p:scale>
        <a:sx n="1" d="1"/>
        <a:sy n="1" d="1"/>
      </p:scale>
      <p:origin x="0" y="0"/>
    </p:cViewPr>
  </p:notesTextViewPr>
  <p:sorterViewPr>
    <p:cViewPr varScale="1">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BCF73-5051-394F-BED1-B56CC14FACFF}"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CAE6CA8-B8D0-3F4B-A670-351671D97408}">
      <dgm:prSet phldrT="[Text]" custT="1"/>
      <dgm:spPr/>
      <dgm:t>
        <a:bodyPr anchor="ctr"/>
        <a:lstStyle/>
        <a:p>
          <a:pPr algn="ctr"/>
          <a:r>
            <a:rPr lang="en-US" sz="2500" b="1" dirty="0"/>
            <a:t>Equity-centered Multi-Tiered System of Support (MTSS)</a:t>
          </a:r>
          <a:r>
            <a:rPr lang="en-US" sz="2500" dirty="0"/>
            <a:t> ensures equitable access to resources and high-quality educational experiences for all students by focusing on dismantling systemic barriers and addressing educational disparities. Core features include </a:t>
          </a:r>
          <a:r>
            <a:rPr lang="en-US" sz="2500" b="1" dirty="0"/>
            <a:t>critically conscious educators </a:t>
          </a:r>
          <a:r>
            <a:rPr lang="en-US" sz="2500" dirty="0"/>
            <a:t>who actively challenge inequitable practices, implement </a:t>
          </a:r>
          <a:r>
            <a:rPr lang="en-US" sz="2500" b="1" dirty="0"/>
            <a:t>culturally responsive and sustaining approaches</a:t>
          </a:r>
          <a:r>
            <a:rPr lang="en-US" sz="2500" dirty="0"/>
            <a:t>, use </a:t>
          </a:r>
          <a:r>
            <a:rPr lang="en-US" sz="2500" b="1" dirty="0"/>
            <a:t>critical language </a:t>
          </a:r>
          <a:r>
            <a:rPr lang="en-US" sz="2500" dirty="0"/>
            <a:t>to affirm students' identities, </a:t>
          </a:r>
          <a:r>
            <a:rPr lang="en-US" sz="2500" b="1" dirty="0"/>
            <a:t>and</a:t>
          </a:r>
          <a:r>
            <a:rPr lang="en-US" sz="2500" dirty="0"/>
            <a:t> engage in </a:t>
          </a:r>
          <a:r>
            <a:rPr lang="en-US" sz="2500" b="1" dirty="0"/>
            <a:t>critical collaborative inquiry </a:t>
          </a:r>
          <a:r>
            <a:rPr lang="en-US" sz="2500" dirty="0"/>
            <a:t>to examine and adjust systems, policies, and practices to ensure that all students, especially students who have been marginalized receive the support they need to succeed (Skelton, 2015; Sullivan, Nguyen, &amp; Shaver, 2022).</a:t>
          </a:r>
        </a:p>
      </dgm:t>
    </dgm:pt>
    <dgm:pt modelId="{1474AFAF-3D25-5946-901F-1A2D9D1FF00A}" type="parTrans" cxnId="{00A2E498-511D-9E46-BB0D-BB7A38BCEECF}">
      <dgm:prSet/>
      <dgm:spPr/>
      <dgm:t>
        <a:bodyPr/>
        <a:lstStyle/>
        <a:p>
          <a:endParaRPr lang="en-US"/>
        </a:p>
      </dgm:t>
    </dgm:pt>
    <dgm:pt modelId="{AC0684CA-BD29-B840-B301-20450CA0AD50}" type="sibTrans" cxnId="{00A2E498-511D-9E46-BB0D-BB7A38BCEECF}">
      <dgm:prSet/>
      <dgm:spPr/>
      <dgm:t>
        <a:bodyPr/>
        <a:lstStyle/>
        <a:p>
          <a:endParaRPr lang="en-US"/>
        </a:p>
      </dgm:t>
    </dgm:pt>
    <dgm:pt modelId="{4E48B95B-5318-C24D-8651-5600EC5DCF49}" type="pres">
      <dgm:prSet presAssocID="{F79BCF73-5051-394F-BED1-B56CC14FACFF}" presName="linear" presStyleCnt="0">
        <dgm:presLayoutVars>
          <dgm:animLvl val="lvl"/>
          <dgm:resizeHandles val="exact"/>
        </dgm:presLayoutVars>
      </dgm:prSet>
      <dgm:spPr/>
    </dgm:pt>
    <dgm:pt modelId="{DCA4F469-980D-0945-9981-D0C6920AD5C3}" type="pres">
      <dgm:prSet presAssocID="{4CAE6CA8-B8D0-3F4B-A670-351671D97408}" presName="parentText" presStyleLbl="node1" presStyleIdx="0" presStyleCnt="1" custScaleY="1034558">
        <dgm:presLayoutVars>
          <dgm:chMax val="0"/>
          <dgm:bulletEnabled val="1"/>
        </dgm:presLayoutVars>
      </dgm:prSet>
      <dgm:spPr/>
    </dgm:pt>
  </dgm:ptLst>
  <dgm:cxnLst>
    <dgm:cxn modelId="{38600403-4C47-B545-8101-C7FA1AD3C7AB}" type="presOf" srcId="{F79BCF73-5051-394F-BED1-B56CC14FACFF}" destId="{4E48B95B-5318-C24D-8651-5600EC5DCF49}" srcOrd="0" destOrd="0" presId="urn:microsoft.com/office/officeart/2005/8/layout/vList2"/>
    <dgm:cxn modelId="{00A2E498-511D-9E46-BB0D-BB7A38BCEECF}" srcId="{F79BCF73-5051-394F-BED1-B56CC14FACFF}" destId="{4CAE6CA8-B8D0-3F4B-A670-351671D97408}" srcOrd="0" destOrd="0" parTransId="{1474AFAF-3D25-5946-901F-1A2D9D1FF00A}" sibTransId="{AC0684CA-BD29-B840-B301-20450CA0AD50}"/>
    <dgm:cxn modelId="{BD8C09AC-E777-0043-AC99-814C41EB5053}" type="presOf" srcId="{4CAE6CA8-B8D0-3F4B-A670-351671D97408}" destId="{DCA4F469-980D-0945-9981-D0C6920AD5C3}" srcOrd="0" destOrd="0" presId="urn:microsoft.com/office/officeart/2005/8/layout/vList2"/>
    <dgm:cxn modelId="{374B39F4-0F66-F947-B34F-7DD10663C695}" type="presParOf" srcId="{4E48B95B-5318-C24D-8651-5600EC5DCF49}" destId="{DCA4F469-980D-0945-9981-D0C6920AD5C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0ABE4D-0C88-C244-8026-1AD691F06208}" type="doc">
      <dgm:prSet loTypeId="urn:microsoft.com/office/officeart/2005/8/layout/hList1" loCatId="" qsTypeId="urn:microsoft.com/office/officeart/2005/8/quickstyle/simple5" qsCatId="simple" csTypeId="urn:microsoft.com/office/officeart/2005/8/colors/accent1_2" csCatId="accent1" phldr="1"/>
      <dgm:spPr/>
      <dgm:t>
        <a:bodyPr/>
        <a:lstStyle/>
        <a:p>
          <a:endParaRPr lang="en-US"/>
        </a:p>
      </dgm:t>
    </dgm:pt>
    <dgm:pt modelId="{DB7D924A-C32A-1546-A92C-9A300D065ACE}">
      <dgm:prSet custT="1"/>
      <dgm:spPr/>
      <dgm:t>
        <a:bodyPr/>
        <a:lstStyle/>
        <a:p>
          <a:r>
            <a:rPr lang="en-US" sz="2800" dirty="0"/>
            <a:t>Outcomes</a:t>
          </a:r>
        </a:p>
      </dgm:t>
    </dgm:pt>
    <dgm:pt modelId="{918E5F5E-4039-4D42-88F8-E1754A8B475B}" type="parTrans" cxnId="{368D6EB8-8EBE-9844-B664-156FE0A7C87A}">
      <dgm:prSet/>
      <dgm:spPr/>
      <dgm:t>
        <a:bodyPr/>
        <a:lstStyle/>
        <a:p>
          <a:endParaRPr lang="en-US"/>
        </a:p>
      </dgm:t>
    </dgm:pt>
    <dgm:pt modelId="{5B90BFA0-6898-8646-8A8B-DD50D0BB11DE}" type="sibTrans" cxnId="{368D6EB8-8EBE-9844-B664-156FE0A7C87A}">
      <dgm:prSet/>
      <dgm:spPr/>
      <dgm:t>
        <a:bodyPr/>
        <a:lstStyle/>
        <a:p>
          <a:endParaRPr lang="en-US"/>
        </a:p>
      </dgm:t>
    </dgm:pt>
    <dgm:pt modelId="{9AC0CDFB-031B-484F-9CF8-8856FA8A2F8F}">
      <dgm:prSet custT="1"/>
      <dgm:spPr/>
      <dgm:t>
        <a:bodyPr/>
        <a:lstStyle/>
        <a:p>
          <a:r>
            <a:rPr lang="en-US" sz="2800" dirty="0"/>
            <a:t>Studies</a:t>
          </a:r>
        </a:p>
      </dgm:t>
    </dgm:pt>
    <dgm:pt modelId="{17B32B17-7B09-2C4B-B8A2-C4372BCE7F7A}" type="parTrans" cxnId="{69F77511-7E42-DE44-81E3-E8DC6A49D005}">
      <dgm:prSet/>
      <dgm:spPr/>
      <dgm:t>
        <a:bodyPr/>
        <a:lstStyle/>
        <a:p>
          <a:endParaRPr lang="en-US"/>
        </a:p>
      </dgm:t>
    </dgm:pt>
    <dgm:pt modelId="{C50B05E3-55B6-DC40-92A0-AC689C27BDD0}" type="sibTrans" cxnId="{69F77511-7E42-DE44-81E3-E8DC6A49D005}">
      <dgm:prSet/>
      <dgm:spPr/>
      <dgm:t>
        <a:bodyPr/>
        <a:lstStyle/>
        <a:p>
          <a:endParaRPr lang="en-US"/>
        </a:p>
      </dgm:t>
    </dgm:pt>
    <dgm:pt modelId="{88B3CB52-1418-F444-93EE-8D42C732D98B}">
      <dgm:prSet custT="1"/>
      <dgm:spPr/>
      <dgm:t>
        <a:bodyPr/>
        <a:lstStyle/>
        <a:p>
          <a:pPr algn="ctr">
            <a:buNone/>
          </a:pPr>
          <a:r>
            <a:rPr lang="en-US" sz="1800" dirty="0"/>
            <a:t>Cook, Gottfredson, &amp; Na (2018)</a:t>
          </a:r>
        </a:p>
      </dgm:t>
    </dgm:pt>
    <dgm:pt modelId="{08E568B4-B6CB-DE4E-8F30-0C1517FFEFC2}" type="parTrans" cxnId="{51B0964E-5D47-684A-AD2F-60939927459B}">
      <dgm:prSet/>
      <dgm:spPr/>
      <dgm:t>
        <a:bodyPr/>
        <a:lstStyle/>
        <a:p>
          <a:endParaRPr lang="en-US"/>
        </a:p>
      </dgm:t>
    </dgm:pt>
    <dgm:pt modelId="{17B06D37-C88E-8A4B-B8DD-8D1598C7CA61}" type="sibTrans" cxnId="{51B0964E-5D47-684A-AD2F-60939927459B}">
      <dgm:prSet/>
      <dgm:spPr/>
      <dgm:t>
        <a:bodyPr/>
        <a:lstStyle/>
        <a:p>
          <a:endParaRPr lang="en-US"/>
        </a:p>
      </dgm:t>
    </dgm:pt>
    <dgm:pt modelId="{11018B94-2A73-9648-8B5B-DC0D02E034E5}">
      <dgm:prSet custT="1"/>
      <dgm:spPr/>
      <dgm:t>
        <a:bodyPr/>
        <a:lstStyle/>
        <a:p>
          <a:pPr algn="ctr">
            <a:buNone/>
          </a:pPr>
          <a:r>
            <a:rPr lang="en-US" sz="1800" dirty="0"/>
            <a:t>Foley (2016)</a:t>
          </a:r>
        </a:p>
      </dgm:t>
    </dgm:pt>
    <dgm:pt modelId="{528FD049-600C-9045-8FBE-DBC6AEF198E5}" type="parTrans" cxnId="{EE9576F7-C5B0-3442-8AB4-E10570B7CCB7}">
      <dgm:prSet/>
      <dgm:spPr/>
      <dgm:t>
        <a:bodyPr/>
        <a:lstStyle/>
        <a:p>
          <a:endParaRPr lang="en-US"/>
        </a:p>
      </dgm:t>
    </dgm:pt>
    <dgm:pt modelId="{17BCD605-6A9E-DB46-9FFA-EA524696DE34}" type="sibTrans" cxnId="{EE9576F7-C5B0-3442-8AB4-E10570B7CCB7}">
      <dgm:prSet/>
      <dgm:spPr/>
      <dgm:t>
        <a:bodyPr/>
        <a:lstStyle/>
        <a:p>
          <a:endParaRPr lang="en-US"/>
        </a:p>
      </dgm:t>
    </dgm:pt>
    <dgm:pt modelId="{38F0F4F4-E0C9-1A40-A437-C933C117AB30}">
      <dgm:prSet custT="1"/>
      <dgm:spPr/>
      <dgm:t>
        <a:bodyPr/>
        <a:lstStyle/>
        <a:p>
          <a:pPr algn="ctr">
            <a:buNone/>
          </a:pPr>
          <a:r>
            <a:rPr lang="en-US" sz="1800" dirty="0"/>
            <a:t>Gregory, Skiba, &amp; Noguera (2016)</a:t>
          </a:r>
        </a:p>
      </dgm:t>
    </dgm:pt>
    <dgm:pt modelId="{849BA286-AAE7-B94C-BA15-0D9A0ED23C90}" type="parTrans" cxnId="{65F1A5B6-8F8C-0041-B31A-1B1745853366}">
      <dgm:prSet/>
      <dgm:spPr/>
      <dgm:t>
        <a:bodyPr/>
        <a:lstStyle/>
        <a:p>
          <a:endParaRPr lang="en-US"/>
        </a:p>
      </dgm:t>
    </dgm:pt>
    <dgm:pt modelId="{DE2A3856-B6F9-0547-B050-AEF340F33A8B}" type="sibTrans" cxnId="{65F1A5B6-8F8C-0041-B31A-1B1745853366}">
      <dgm:prSet/>
      <dgm:spPr/>
      <dgm:t>
        <a:bodyPr/>
        <a:lstStyle/>
        <a:p>
          <a:endParaRPr lang="en-US"/>
        </a:p>
      </dgm:t>
    </dgm:pt>
    <dgm:pt modelId="{BE85D46F-9C2A-4748-AD19-91A8840C002F}">
      <dgm:prSet custT="1"/>
      <dgm:spPr/>
      <dgm:t>
        <a:bodyPr/>
        <a:lstStyle/>
        <a:p>
          <a:pPr algn="ctr">
            <a:buNone/>
          </a:pPr>
          <a:r>
            <a:rPr lang="en-US" sz="1800" dirty="0"/>
            <a:t>Losen (2015)</a:t>
          </a:r>
        </a:p>
      </dgm:t>
    </dgm:pt>
    <dgm:pt modelId="{50DC077F-073B-ED43-B452-7E0BF0D39FEE}" type="parTrans" cxnId="{D24EDCE1-B1D3-5647-B341-D849BAECB0B4}">
      <dgm:prSet/>
      <dgm:spPr/>
      <dgm:t>
        <a:bodyPr/>
        <a:lstStyle/>
        <a:p>
          <a:endParaRPr lang="en-US"/>
        </a:p>
      </dgm:t>
    </dgm:pt>
    <dgm:pt modelId="{A5B03C93-605F-DD47-B16D-ED406580E0D9}" type="sibTrans" cxnId="{D24EDCE1-B1D3-5647-B341-D849BAECB0B4}">
      <dgm:prSet/>
      <dgm:spPr/>
      <dgm:t>
        <a:bodyPr/>
        <a:lstStyle/>
        <a:p>
          <a:endParaRPr lang="en-US"/>
        </a:p>
      </dgm:t>
    </dgm:pt>
    <dgm:pt modelId="{FC169744-9F06-3A4B-A87A-4C4C1B037628}">
      <dgm:prSet custT="1"/>
      <dgm:spPr/>
      <dgm:t>
        <a:bodyPr/>
        <a:lstStyle/>
        <a:p>
          <a:pPr algn="ctr">
            <a:buNone/>
          </a:pPr>
          <a:r>
            <a:rPr lang="en-US" sz="1800" dirty="0"/>
            <a:t>McIntosh, Chard, &amp; Brummell (2018)</a:t>
          </a:r>
        </a:p>
      </dgm:t>
    </dgm:pt>
    <dgm:pt modelId="{32AC8BD4-6441-2545-8314-7DA06AE44E01}" type="parTrans" cxnId="{E53CA62F-038C-3C4B-9C0B-90200155472A}">
      <dgm:prSet/>
      <dgm:spPr/>
      <dgm:t>
        <a:bodyPr/>
        <a:lstStyle/>
        <a:p>
          <a:endParaRPr lang="en-US"/>
        </a:p>
      </dgm:t>
    </dgm:pt>
    <dgm:pt modelId="{15517901-A483-6A47-910F-C4F55847AF5C}" type="sibTrans" cxnId="{E53CA62F-038C-3C4B-9C0B-90200155472A}">
      <dgm:prSet/>
      <dgm:spPr/>
      <dgm:t>
        <a:bodyPr/>
        <a:lstStyle/>
        <a:p>
          <a:endParaRPr lang="en-US"/>
        </a:p>
      </dgm:t>
    </dgm:pt>
    <dgm:pt modelId="{6018F1A3-EAA2-FA40-8C6C-C3BE85D930D7}">
      <dgm:prSet custT="1"/>
      <dgm:spPr/>
      <dgm:t>
        <a:bodyPr/>
        <a:lstStyle/>
        <a:p>
          <a:pPr algn="ctr">
            <a:buNone/>
          </a:pPr>
          <a:r>
            <a:rPr lang="en-US" sz="1800" dirty="0"/>
            <a:t>McIntosh, Shimabukuro, &amp; </a:t>
          </a:r>
          <a:r>
            <a:rPr lang="en-US" sz="1800" dirty="0" err="1"/>
            <a:t>Borsika</a:t>
          </a:r>
          <a:r>
            <a:rPr lang="en-US" sz="1800" dirty="0"/>
            <a:t> (2021)</a:t>
          </a:r>
        </a:p>
      </dgm:t>
    </dgm:pt>
    <dgm:pt modelId="{2D13D549-AC94-3248-B7DD-AFC7D9B6E540}" type="parTrans" cxnId="{75EE1BA7-784F-AF48-BE1A-4FA74256289A}">
      <dgm:prSet/>
      <dgm:spPr/>
      <dgm:t>
        <a:bodyPr/>
        <a:lstStyle/>
        <a:p>
          <a:endParaRPr lang="en-US"/>
        </a:p>
      </dgm:t>
    </dgm:pt>
    <dgm:pt modelId="{6CFF7348-896A-4946-B0E4-98ED58EAC16F}" type="sibTrans" cxnId="{75EE1BA7-784F-AF48-BE1A-4FA74256289A}">
      <dgm:prSet/>
      <dgm:spPr/>
      <dgm:t>
        <a:bodyPr/>
        <a:lstStyle/>
        <a:p>
          <a:endParaRPr lang="en-US"/>
        </a:p>
      </dgm:t>
    </dgm:pt>
    <dgm:pt modelId="{735AEC80-E712-AE49-9122-DA9E44BE3B5E}">
      <dgm:prSet custT="1"/>
      <dgm:spPr/>
      <dgm:t>
        <a:bodyPr/>
        <a:lstStyle/>
        <a:p>
          <a:pPr algn="ctr">
            <a:buNone/>
          </a:pPr>
          <a:r>
            <a:rPr lang="en-US" sz="1800" dirty="0"/>
            <a:t>Payno-Simmons (2021)</a:t>
          </a:r>
        </a:p>
      </dgm:t>
    </dgm:pt>
    <dgm:pt modelId="{2E6CE0CC-BAE7-5C4D-91C9-296C079F9364}" type="parTrans" cxnId="{A53E3E82-8B64-2643-833F-BDC888F8537F}">
      <dgm:prSet/>
      <dgm:spPr/>
      <dgm:t>
        <a:bodyPr/>
        <a:lstStyle/>
        <a:p>
          <a:endParaRPr lang="en-US"/>
        </a:p>
      </dgm:t>
    </dgm:pt>
    <dgm:pt modelId="{8F60DCCB-EB66-7C41-870A-68A32C11C434}" type="sibTrans" cxnId="{A53E3E82-8B64-2643-833F-BDC888F8537F}">
      <dgm:prSet/>
      <dgm:spPr/>
      <dgm:t>
        <a:bodyPr/>
        <a:lstStyle/>
        <a:p>
          <a:endParaRPr lang="en-US"/>
        </a:p>
      </dgm:t>
    </dgm:pt>
    <dgm:pt modelId="{6CEC9AC3-2134-5F48-AEA5-4AF188B4F4BF}">
      <dgm:prSet custT="1"/>
      <dgm:spPr/>
      <dgm:t>
        <a:bodyPr/>
        <a:lstStyle/>
        <a:p>
          <a:pPr algn="ctr">
            <a:buNone/>
          </a:pPr>
          <a:r>
            <a:rPr lang="en-US" sz="1800" dirty="0"/>
            <a:t>Shaver &amp; Sullivan (2020)</a:t>
          </a:r>
        </a:p>
      </dgm:t>
    </dgm:pt>
    <dgm:pt modelId="{2391AC5D-361F-754B-AB8E-C28E6C05DB48}" type="parTrans" cxnId="{D73D1A8D-8055-DB49-9834-4E1CB723076B}">
      <dgm:prSet/>
      <dgm:spPr/>
      <dgm:t>
        <a:bodyPr/>
        <a:lstStyle/>
        <a:p>
          <a:endParaRPr lang="en-US"/>
        </a:p>
      </dgm:t>
    </dgm:pt>
    <dgm:pt modelId="{AF33EA08-B964-7346-98D1-43D50CFC0F87}" type="sibTrans" cxnId="{D73D1A8D-8055-DB49-9834-4E1CB723076B}">
      <dgm:prSet/>
      <dgm:spPr/>
      <dgm:t>
        <a:bodyPr/>
        <a:lstStyle/>
        <a:p>
          <a:endParaRPr lang="en-US"/>
        </a:p>
      </dgm:t>
    </dgm:pt>
    <dgm:pt modelId="{368A6F04-AB38-3D49-8847-01E5396C701B}">
      <dgm:prSet custT="1"/>
      <dgm:spPr/>
      <dgm:t>
        <a:bodyPr/>
        <a:lstStyle/>
        <a:p>
          <a:pPr algn="ctr">
            <a:buNone/>
          </a:pPr>
          <a:r>
            <a:rPr lang="en-US" sz="1800" dirty="0"/>
            <a:t>Sullivan, Stokes, &amp; Reddy (2018)</a:t>
          </a:r>
        </a:p>
      </dgm:t>
    </dgm:pt>
    <dgm:pt modelId="{86E0FC5A-73CA-CB42-90DF-2600EE50C6A4}" type="parTrans" cxnId="{CF610747-DC04-5546-9217-4F0C8B7D707E}">
      <dgm:prSet/>
      <dgm:spPr/>
      <dgm:t>
        <a:bodyPr/>
        <a:lstStyle/>
        <a:p>
          <a:endParaRPr lang="en-US"/>
        </a:p>
      </dgm:t>
    </dgm:pt>
    <dgm:pt modelId="{B9CFE3C4-C7FC-134A-84D4-8DF9E1EED67F}" type="sibTrans" cxnId="{CF610747-DC04-5546-9217-4F0C8B7D707E}">
      <dgm:prSet/>
      <dgm:spPr/>
      <dgm:t>
        <a:bodyPr/>
        <a:lstStyle/>
        <a:p>
          <a:endParaRPr lang="en-US"/>
        </a:p>
      </dgm:t>
    </dgm:pt>
    <dgm:pt modelId="{3FCFACA5-714C-6A43-A4E5-C2B4FA84DD0E}">
      <dgm:prSet custT="1"/>
      <dgm:spPr/>
      <dgm:t>
        <a:bodyPr/>
        <a:lstStyle/>
        <a:p>
          <a:pPr algn="ctr">
            <a:buNone/>
          </a:pPr>
          <a:r>
            <a:rPr lang="en-US" sz="1800" dirty="0"/>
            <a:t>Sullivan, Nguyen, &amp; Shaver (2022)</a:t>
          </a:r>
        </a:p>
      </dgm:t>
    </dgm:pt>
    <dgm:pt modelId="{89ECF842-9512-0F4D-9945-DE9DAB247225}" type="parTrans" cxnId="{2994C647-2587-9244-BD6A-5E4BB5D31F7E}">
      <dgm:prSet/>
      <dgm:spPr/>
      <dgm:t>
        <a:bodyPr/>
        <a:lstStyle/>
        <a:p>
          <a:endParaRPr lang="en-US"/>
        </a:p>
      </dgm:t>
    </dgm:pt>
    <dgm:pt modelId="{64BFC9C9-7D6C-1C4E-80E3-9CF3729D3785}" type="sibTrans" cxnId="{2994C647-2587-9244-BD6A-5E4BB5D31F7E}">
      <dgm:prSet/>
      <dgm:spPr/>
      <dgm:t>
        <a:bodyPr/>
        <a:lstStyle/>
        <a:p>
          <a:endParaRPr lang="en-US"/>
        </a:p>
      </dgm:t>
    </dgm:pt>
    <dgm:pt modelId="{C92AB7C0-975C-EC40-AF72-ACDDAC20F6E7}">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Reduced office referrals</a:t>
          </a:r>
        </a:p>
      </dgm:t>
    </dgm:pt>
    <dgm:pt modelId="{C9793770-0561-0B4F-8410-F34DB716AAC0}" type="sibTrans" cxnId="{5B1C9941-3FBB-784A-9287-D25963D95305}">
      <dgm:prSet/>
      <dgm:spPr/>
      <dgm:t>
        <a:bodyPr/>
        <a:lstStyle/>
        <a:p>
          <a:endParaRPr lang="en-US"/>
        </a:p>
      </dgm:t>
    </dgm:pt>
    <dgm:pt modelId="{D1AA8A28-E7EA-2F4D-A13D-DAF3F46DBE2E}" type="parTrans" cxnId="{5B1C9941-3FBB-784A-9287-D25963D95305}">
      <dgm:prSet/>
      <dgm:spPr/>
      <dgm:t>
        <a:bodyPr/>
        <a:lstStyle/>
        <a:p>
          <a:endParaRPr lang="en-US"/>
        </a:p>
      </dgm:t>
    </dgm:pt>
    <dgm:pt modelId="{0E564B00-AB51-0040-A90A-BDB63EB76D36}">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Reduced suspensions and expulsions</a:t>
          </a:r>
        </a:p>
      </dgm:t>
    </dgm:pt>
    <dgm:pt modelId="{DA32000C-6DD9-D04C-BE77-A857D37D899B}" type="sibTrans" cxnId="{FB74628D-A6FF-5E4C-8D94-C4DA8C75F441}">
      <dgm:prSet/>
      <dgm:spPr/>
      <dgm:t>
        <a:bodyPr/>
        <a:lstStyle/>
        <a:p>
          <a:endParaRPr lang="en-US"/>
        </a:p>
      </dgm:t>
    </dgm:pt>
    <dgm:pt modelId="{B2C11E97-5E73-164D-962B-E66C35DA109A}" type="parTrans" cxnId="{FB74628D-A6FF-5E4C-8D94-C4DA8C75F441}">
      <dgm:prSet/>
      <dgm:spPr/>
      <dgm:t>
        <a:bodyPr/>
        <a:lstStyle/>
        <a:p>
          <a:endParaRPr lang="en-US"/>
        </a:p>
      </dgm:t>
    </dgm:pt>
    <dgm:pt modelId="{4B6D6024-D096-6142-AA45-44D191BC4AE9}">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Decreased discipline disproportionality</a:t>
          </a:r>
        </a:p>
      </dgm:t>
    </dgm:pt>
    <dgm:pt modelId="{3A23F470-13C5-4746-A707-61CD97A8E380}" type="sibTrans" cxnId="{E6B3C37F-7448-E548-BAFB-D3C8D8D1BF0D}">
      <dgm:prSet/>
      <dgm:spPr/>
      <dgm:t>
        <a:bodyPr/>
        <a:lstStyle/>
        <a:p>
          <a:endParaRPr lang="en-US"/>
        </a:p>
      </dgm:t>
    </dgm:pt>
    <dgm:pt modelId="{3D39A91E-CD7A-A74D-A90A-366E83D0F3EA}" type="parTrans" cxnId="{E6B3C37F-7448-E548-BAFB-D3C8D8D1BF0D}">
      <dgm:prSet/>
      <dgm:spPr/>
      <dgm:t>
        <a:bodyPr/>
        <a:lstStyle/>
        <a:p>
          <a:endParaRPr lang="en-US"/>
        </a:p>
      </dgm:t>
    </dgm:pt>
    <dgm:pt modelId="{39C0E608-0793-8E42-915A-1D20BB0176D9}">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Improved school climate</a:t>
          </a:r>
        </a:p>
      </dgm:t>
    </dgm:pt>
    <dgm:pt modelId="{65371A3E-CC26-EA41-8709-0DE68E25166A}" type="sibTrans" cxnId="{F3D96BE1-9FEE-534A-ABC6-477FCDA259FE}">
      <dgm:prSet/>
      <dgm:spPr/>
      <dgm:t>
        <a:bodyPr/>
        <a:lstStyle/>
        <a:p>
          <a:endParaRPr lang="en-US"/>
        </a:p>
      </dgm:t>
    </dgm:pt>
    <dgm:pt modelId="{605BF8DD-7F24-7E4A-911F-3923AD099FEB}" type="parTrans" cxnId="{F3D96BE1-9FEE-534A-ABC6-477FCDA259FE}">
      <dgm:prSet/>
      <dgm:spPr/>
      <dgm:t>
        <a:bodyPr/>
        <a:lstStyle/>
        <a:p>
          <a:endParaRPr lang="en-US"/>
        </a:p>
      </dgm:t>
    </dgm:pt>
    <dgm:pt modelId="{8FD83DAA-1261-504A-A56D-908DBF5DFE09}">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Reduced exclusionary discipline practices</a:t>
          </a:r>
        </a:p>
      </dgm:t>
    </dgm:pt>
    <dgm:pt modelId="{F231EF33-7D5E-DA44-9573-6A29D0F3C800}" type="sibTrans" cxnId="{E44BB300-0343-9344-B3E3-475952FFA9F8}">
      <dgm:prSet/>
      <dgm:spPr/>
      <dgm:t>
        <a:bodyPr/>
        <a:lstStyle/>
        <a:p>
          <a:endParaRPr lang="en-US"/>
        </a:p>
      </dgm:t>
    </dgm:pt>
    <dgm:pt modelId="{D7F9A6EF-2513-4B48-B8D4-7802C3508B19}" type="parTrans" cxnId="{E44BB300-0343-9344-B3E3-475952FFA9F8}">
      <dgm:prSet/>
      <dgm:spPr/>
      <dgm:t>
        <a:bodyPr/>
        <a:lstStyle/>
        <a:p>
          <a:endParaRPr lang="en-US"/>
        </a:p>
      </dgm:t>
    </dgm:pt>
    <dgm:pt modelId="{A30BB921-3437-8847-BBAF-0649ECDEF29B}">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Increased student engagement</a:t>
          </a:r>
        </a:p>
      </dgm:t>
    </dgm:pt>
    <dgm:pt modelId="{9FE2FB4F-95B2-1B4C-90DF-112C944C2FFE}" type="sibTrans" cxnId="{36140D7A-CBE9-4647-A9F1-37C77FB7EE0B}">
      <dgm:prSet/>
      <dgm:spPr/>
      <dgm:t>
        <a:bodyPr/>
        <a:lstStyle/>
        <a:p>
          <a:endParaRPr lang="en-US"/>
        </a:p>
      </dgm:t>
    </dgm:pt>
    <dgm:pt modelId="{FF35B90F-9CE8-A341-B932-638AC55C29A2}" type="parTrans" cxnId="{36140D7A-CBE9-4647-A9F1-37C77FB7EE0B}">
      <dgm:prSet/>
      <dgm:spPr/>
      <dgm:t>
        <a:bodyPr/>
        <a:lstStyle/>
        <a:p>
          <a:endParaRPr lang="en-US"/>
        </a:p>
      </dgm:t>
    </dgm:pt>
    <dgm:pt modelId="{A22A8DA6-F2E7-8C47-801A-F27211CBC44C}">
      <dgm:prSet custT="1"/>
      <dgm:spPr/>
      <dgm: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Improved academic and behavioral outcomes</a:t>
          </a:r>
        </a:p>
      </dgm:t>
    </dgm:pt>
    <dgm:pt modelId="{CFB67DA9-E8A1-1B4F-ACA6-5176797E2C85}" type="sibTrans" cxnId="{A806ED28-A560-E841-A269-7BB652343D11}">
      <dgm:prSet/>
      <dgm:spPr/>
      <dgm:t>
        <a:bodyPr/>
        <a:lstStyle/>
        <a:p>
          <a:endParaRPr lang="en-US"/>
        </a:p>
      </dgm:t>
    </dgm:pt>
    <dgm:pt modelId="{1E857AE5-3C5B-B24B-8FA5-6E00E7F19CEA}" type="parTrans" cxnId="{A806ED28-A560-E841-A269-7BB652343D11}">
      <dgm:prSet/>
      <dgm:spPr/>
      <dgm:t>
        <a:bodyPr/>
        <a:lstStyle/>
        <a:p>
          <a:endParaRPr lang="en-US"/>
        </a:p>
      </dgm:t>
    </dgm:pt>
    <dgm:pt modelId="{AC82D43F-21DF-6149-A9AA-131F936F2B82}" type="pres">
      <dgm:prSet presAssocID="{750ABE4D-0C88-C244-8026-1AD691F06208}" presName="Name0" presStyleCnt="0">
        <dgm:presLayoutVars>
          <dgm:dir/>
          <dgm:animLvl val="lvl"/>
          <dgm:resizeHandles val="exact"/>
        </dgm:presLayoutVars>
      </dgm:prSet>
      <dgm:spPr/>
    </dgm:pt>
    <dgm:pt modelId="{925BE610-D4E4-544A-9C11-7C2267045C0B}" type="pres">
      <dgm:prSet presAssocID="{9AC0CDFB-031B-484F-9CF8-8856FA8A2F8F}" presName="composite" presStyleCnt="0"/>
      <dgm:spPr/>
    </dgm:pt>
    <dgm:pt modelId="{9EBAF3C7-25B0-A847-9E3C-48EABD39F930}" type="pres">
      <dgm:prSet presAssocID="{9AC0CDFB-031B-484F-9CF8-8856FA8A2F8F}" presName="parTx" presStyleLbl="alignNode1" presStyleIdx="0" presStyleCnt="2" custScaleX="91209">
        <dgm:presLayoutVars>
          <dgm:chMax val="0"/>
          <dgm:chPref val="0"/>
          <dgm:bulletEnabled val="1"/>
        </dgm:presLayoutVars>
      </dgm:prSet>
      <dgm:spPr/>
    </dgm:pt>
    <dgm:pt modelId="{E628D987-8CE1-DB4F-A544-25D5CFA6D9BB}" type="pres">
      <dgm:prSet presAssocID="{9AC0CDFB-031B-484F-9CF8-8856FA8A2F8F}" presName="desTx" presStyleLbl="alignAccFollowNode1" presStyleIdx="0" presStyleCnt="2" custScaleX="91209">
        <dgm:presLayoutVars>
          <dgm:bulletEnabled val="1"/>
        </dgm:presLayoutVars>
      </dgm:prSet>
      <dgm:spPr/>
    </dgm:pt>
    <dgm:pt modelId="{271EF666-5BD7-6E4F-B5F1-792F024100AB}" type="pres">
      <dgm:prSet presAssocID="{C50B05E3-55B6-DC40-92A0-AC689C27BDD0}" presName="space" presStyleCnt="0"/>
      <dgm:spPr/>
    </dgm:pt>
    <dgm:pt modelId="{6E589302-0BFA-EB4F-9F6F-B1E58732B0A1}" type="pres">
      <dgm:prSet presAssocID="{DB7D924A-C32A-1546-A92C-9A300D065ACE}" presName="composite" presStyleCnt="0"/>
      <dgm:spPr/>
    </dgm:pt>
    <dgm:pt modelId="{321227BB-AFF2-F644-9642-2938274FD71F}" type="pres">
      <dgm:prSet presAssocID="{DB7D924A-C32A-1546-A92C-9A300D065ACE}" presName="parTx" presStyleLbl="alignNode1" presStyleIdx="1" presStyleCnt="2" custScaleX="124875" custLinFactNeighborX="-6716">
        <dgm:presLayoutVars>
          <dgm:chMax val="0"/>
          <dgm:chPref val="0"/>
          <dgm:bulletEnabled val="1"/>
        </dgm:presLayoutVars>
      </dgm:prSet>
      <dgm:spPr/>
    </dgm:pt>
    <dgm:pt modelId="{915A241A-1AD3-D140-B831-651A926FAF20}" type="pres">
      <dgm:prSet presAssocID="{DB7D924A-C32A-1546-A92C-9A300D065ACE}" presName="desTx" presStyleLbl="alignAccFollowNode1" presStyleIdx="1" presStyleCnt="2" custScaleX="124875" custLinFactNeighborX="-6716">
        <dgm:presLayoutVars>
          <dgm:bulletEnabled val="1"/>
        </dgm:presLayoutVars>
      </dgm:prSet>
      <dgm:spPr/>
    </dgm:pt>
  </dgm:ptLst>
  <dgm:cxnLst>
    <dgm:cxn modelId="{E44BB300-0343-9344-B3E3-475952FFA9F8}" srcId="{DB7D924A-C32A-1546-A92C-9A300D065ACE}" destId="{8FD83DAA-1261-504A-A56D-908DBF5DFE09}" srcOrd="4" destOrd="0" parTransId="{D7F9A6EF-2513-4B48-B8D4-7802C3508B19}" sibTransId="{F231EF33-7D5E-DA44-9573-6A29D0F3C800}"/>
    <dgm:cxn modelId="{69F77511-7E42-DE44-81E3-E8DC6A49D005}" srcId="{750ABE4D-0C88-C244-8026-1AD691F06208}" destId="{9AC0CDFB-031B-484F-9CF8-8856FA8A2F8F}" srcOrd="0" destOrd="0" parTransId="{17B32B17-7B09-2C4B-B8A2-C4372BCE7F7A}" sibTransId="{C50B05E3-55B6-DC40-92A0-AC689C27BDD0}"/>
    <dgm:cxn modelId="{03B74F16-224E-3F4C-8314-384D58253341}" type="presOf" srcId="{0E564B00-AB51-0040-A90A-BDB63EB76D36}" destId="{915A241A-1AD3-D140-B831-651A926FAF20}" srcOrd="0" destOrd="1" presId="urn:microsoft.com/office/officeart/2005/8/layout/hList1"/>
    <dgm:cxn modelId="{BC41901D-0D03-A44F-B539-C6E4855C4F62}" type="presOf" srcId="{11018B94-2A73-9648-8B5B-DC0D02E034E5}" destId="{E628D987-8CE1-DB4F-A544-25D5CFA6D9BB}" srcOrd="0" destOrd="1" presId="urn:microsoft.com/office/officeart/2005/8/layout/hList1"/>
    <dgm:cxn modelId="{A806ED28-A560-E841-A269-7BB652343D11}" srcId="{DB7D924A-C32A-1546-A92C-9A300D065ACE}" destId="{A22A8DA6-F2E7-8C47-801A-F27211CBC44C}" srcOrd="6" destOrd="0" parTransId="{1E857AE5-3C5B-B24B-8FA5-6E00E7F19CEA}" sibTransId="{CFB67DA9-E8A1-1B4F-ACA6-5176797E2C85}"/>
    <dgm:cxn modelId="{E53CA62F-038C-3C4B-9C0B-90200155472A}" srcId="{9AC0CDFB-031B-484F-9CF8-8856FA8A2F8F}" destId="{FC169744-9F06-3A4B-A87A-4C4C1B037628}" srcOrd="4" destOrd="0" parTransId="{32AC8BD4-6441-2545-8314-7DA06AE44E01}" sibTransId="{15517901-A483-6A47-910F-C4F55847AF5C}"/>
    <dgm:cxn modelId="{20836230-C1F8-F44E-879A-9A33019724D7}" type="presOf" srcId="{C92AB7C0-975C-EC40-AF72-ACDDAC20F6E7}" destId="{915A241A-1AD3-D140-B831-651A926FAF20}" srcOrd="0" destOrd="0" presId="urn:microsoft.com/office/officeart/2005/8/layout/hList1"/>
    <dgm:cxn modelId="{7F4B4E3E-44BF-7840-B9D7-D1888D87ACCC}" type="presOf" srcId="{BE85D46F-9C2A-4748-AD19-91A8840C002F}" destId="{E628D987-8CE1-DB4F-A544-25D5CFA6D9BB}" srcOrd="0" destOrd="0" presId="urn:microsoft.com/office/officeart/2005/8/layout/hList1"/>
    <dgm:cxn modelId="{8ECFCE3E-5E9B-C34C-9891-86358B190FA3}" type="presOf" srcId="{6CEC9AC3-2134-5F48-AEA5-4AF188B4F4BF}" destId="{E628D987-8CE1-DB4F-A544-25D5CFA6D9BB}" srcOrd="0" destOrd="7" presId="urn:microsoft.com/office/officeart/2005/8/layout/hList1"/>
    <dgm:cxn modelId="{06BB6841-9D87-FA46-B864-9D2B7BFC1921}" type="presOf" srcId="{3FCFACA5-714C-6A43-A4E5-C2B4FA84DD0E}" destId="{E628D987-8CE1-DB4F-A544-25D5CFA6D9BB}" srcOrd="0" destOrd="9" presId="urn:microsoft.com/office/officeart/2005/8/layout/hList1"/>
    <dgm:cxn modelId="{5B1C9941-3FBB-784A-9287-D25963D95305}" srcId="{DB7D924A-C32A-1546-A92C-9A300D065ACE}" destId="{C92AB7C0-975C-EC40-AF72-ACDDAC20F6E7}" srcOrd="0" destOrd="0" parTransId="{D1AA8A28-E7EA-2F4D-A13D-DAF3F46DBE2E}" sibTransId="{C9793770-0561-0B4F-8410-F34DB716AAC0}"/>
    <dgm:cxn modelId="{3449B245-E4BF-854A-9610-CB8B130BABD8}" type="presOf" srcId="{735AEC80-E712-AE49-9122-DA9E44BE3B5E}" destId="{E628D987-8CE1-DB4F-A544-25D5CFA6D9BB}" srcOrd="0" destOrd="8" presId="urn:microsoft.com/office/officeart/2005/8/layout/hList1"/>
    <dgm:cxn modelId="{CF610747-DC04-5546-9217-4F0C8B7D707E}" srcId="{9AC0CDFB-031B-484F-9CF8-8856FA8A2F8F}" destId="{368A6F04-AB38-3D49-8847-01E5396C701B}" srcOrd="5" destOrd="0" parTransId="{86E0FC5A-73CA-CB42-90DF-2600EE50C6A4}" sibTransId="{B9CFE3C4-C7FC-134A-84D4-8DF9E1EED67F}"/>
    <dgm:cxn modelId="{2994C647-2587-9244-BD6A-5E4BB5D31F7E}" srcId="{9AC0CDFB-031B-484F-9CF8-8856FA8A2F8F}" destId="{3FCFACA5-714C-6A43-A4E5-C2B4FA84DD0E}" srcOrd="9" destOrd="0" parTransId="{89ECF842-9512-0F4D-9945-DE9DAB247225}" sibTransId="{64BFC9C9-7D6C-1C4E-80E3-9CF3729D3785}"/>
    <dgm:cxn modelId="{5937B54C-421B-574C-8EAE-55020F47A904}" type="presOf" srcId="{8FD83DAA-1261-504A-A56D-908DBF5DFE09}" destId="{915A241A-1AD3-D140-B831-651A926FAF20}" srcOrd="0" destOrd="4" presId="urn:microsoft.com/office/officeart/2005/8/layout/hList1"/>
    <dgm:cxn modelId="{51B0964E-5D47-684A-AD2F-60939927459B}" srcId="{9AC0CDFB-031B-484F-9CF8-8856FA8A2F8F}" destId="{88B3CB52-1418-F444-93EE-8D42C732D98B}" srcOrd="3" destOrd="0" parTransId="{08E568B4-B6CB-DE4E-8F30-0C1517FFEFC2}" sibTransId="{17B06D37-C88E-8A4B-B8DD-8D1598C7CA61}"/>
    <dgm:cxn modelId="{FD8C0E61-3A1B-9145-A442-F64ADF4A9019}" type="presOf" srcId="{750ABE4D-0C88-C244-8026-1AD691F06208}" destId="{AC82D43F-21DF-6149-A9AA-131F936F2B82}" srcOrd="0" destOrd="0" presId="urn:microsoft.com/office/officeart/2005/8/layout/hList1"/>
    <dgm:cxn modelId="{97CE9064-564D-8943-8512-99B5A17F7907}" type="presOf" srcId="{A22A8DA6-F2E7-8C47-801A-F27211CBC44C}" destId="{915A241A-1AD3-D140-B831-651A926FAF20}" srcOrd="0" destOrd="6" presId="urn:microsoft.com/office/officeart/2005/8/layout/hList1"/>
    <dgm:cxn modelId="{938A3975-5F69-AE44-8C97-0026454DA775}" type="presOf" srcId="{FC169744-9F06-3A4B-A87A-4C4C1B037628}" destId="{E628D987-8CE1-DB4F-A544-25D5CFA6D9BB}" srcOrd="0" destOrd="4" presId="urn:microsoft.com/office/officeart/2005/8/layout/hList1"/>
    <dgm:cxn modelId="{36140D7A-CBE9-4647-A9F1-37C77FB7EE0B}" srcId="{DB7D924A-C32A-1546-A92C-9A300D065ACE}" destId="{A30BB921-3437-8847-BBAF-0649ECDEF29B}" srcOrd="5" destOrd="0" parTransId="{FF35B90F-9CE8-A341-B932-638AC55C29A2}" sibTransId="{9FE2FB4F-95B2-1B4C-90DF-112C944C2FFE}"/>
    <dgm:cxn modelId="{6EF0A77B-71C8-1C41-A1F6-CDFCCBA8A689}" type="presOf" srcId="{DB7D924A-C32A-1546-A92C-9A300D065ACE}" destId="{321227BB-AFF2-F644-9642-2938274FD71F}" srcOrd="0" destOrd="0" presId="urn:microsoft.com/office/officeart/2005/8/layout/hList1"/>
    <dgm:cxn modelId="{E6B3C37F-7448-E548-BAFB-D3C8D8D1BF0D}" srcId="{DB7D924A-C32A-1546-A92C-9A300D065ACE}" destId="{4B6D6024-D096-6142-AA45-44D191BC4AE9}" srcOrd="2" destOrd="0" parTransId="{3D39A91E-CD7A-A74D-A90A-366E83D0F3EA}" sibTransId="{3A23F470-13C5-4746-A707-61CD97A8E380}"/>
    <dgm:cxn modelId="{A53E3E82-8B64-2643-833F-BDC888F8537F}" srcId="{9AC0CDFB-031B-484F-9CF8-8856FA8A2F8F}" destId="{735AEC80-E712-AE49-9122-DA9E44BE3B5E}" srcOrd="8" destOrd="0" parTransId="{2E6CE0CC-BAE7-5C4D-91C9-296C079F9364}" sibTransId="{8F60DCCB-EB66-7C41-870A-68A32C11C434}"/>
    <dgm:cxn modelId="{D73D1A8D-8055-DB49-9834-4E1CB723076B}" srcId="{9AC0CDFB-031B-484F-9CF8-8856FA8A2F8F}" destId="{6CEC9AC3-2134-5F48-AEA5-4AF188B4F4BF}" srcOrd="7" destOrd="0" parTransId="{2391AC5D-361F-754B-AB8E-C28E6C05DB48}" sibTransId="{AF33EA08-B964-7346-98D1-43D50CFC0F87}"/>
    <dgm:cxn modelId="{FB74628D-A6FF-5E4C-8D94-C4DA8C75F441}" srcId="{DB7D924A-C32A-1546-A92C-9A300D065ACE}" destId="{0E564B00-AB51-0040-A90A-BDB63EB76D36}" srcOrd="1" destOrd="0" parTransId="{B2C11E97-5E73-164D-962B-E66C35DA109A}" sibTransId="{DA32000C-6DD9-D04C-BE77-A857D37D899B}"/>
    <dgm:cxn modelId="{3EFB149B-480C-ED4F-9B5A-36D621608098}" type="presOf" srcId="{6018F1A3-EAA2-FA40-8C6C-C3BE85D930D7}" destId="{E628D987-8CE1-DB4F-A544-25D5CFA6D9BB}" srcOrd="0" destOrd="6" presId="urn:microsoft.com/office/officeart/2005/8/layout/hList1"/>
    <dgm:cxn modelId="{75EE1BA7-784F-AF48-BE1A-4FA74256289A}" srcId="{9AC0CDFB-031B-484F-9CF8-8856FA8A2F8F}" destId="{6018F1A3-EAA2-FA40-8C6C-C3BE85D930D7}" srcOrd="6" destOrd="0" parTransId="{2D13D549-AC94-3248-B7DD-AFC7D9B6E540}" sibTransId="{6CFF7348-896A-4946-B0E4-98ED58EAC16F}"/>
    <dgm:cxn modelId="{593D34B2-D4A0-7448-97DB-0465944A5A80}" type="presOf" srcId="{88B3CB52-1418-F444-93EE-8D42C732D98B}" destId="{E628D987-8CE1-DB4F-A544-25D5CFA6D9BB}" srcOrd="0" destOrd="3" presId="urn:microsoft.com/office/officeart/2005/8/layout/hList1"/>
    <dgm:cxn modelId="{65F1A5B6-8F8C-0041-B31A-1B1745853366}" srcId="{9AC0CDFB-031B-484F-9CF8-8856FA8A2F8F}" destId="{38F0F4F4-E0C9-1A40-A437-C933C117AB30}" srcOrd="2" destOrd="0" parTransId="{849BA286-AAE7-B94C-BA15-0D9A0ED23C90}" sibTransId="{DE2A3856-B6F9-0547-B050-AEF340F33A8B}"/>
    <dgm:cxn modelId="{368D6EB8-8EBE-9844-B664-156FE0A7C87A}" srcId="{750ABE4D-0C88-C244-8026-1AD691F06208}" destId="{DB7D924A-C32A-1546-A92C-9A300D065ACE}" srcOrd="1" destOrd="0" parTransId="{918E5F5E-4039-4D42-88F8-E1754A8B475B}" sibTransId="{5B90BFA0-6898-8646-8A8B-DD50D0BB11DE}"/>
    <dgm:cxn modelId="{8CA02EC4-70E0-9E4B-BA98-A693B4F2655E}" type="presOf" srcId="{38F0F4F4-E0C9-1A40-A437-C933C117AB30}" destId="{E628D987-8CE1-DB4F-A544-25D5CFA6D9BB}" srcOrd="0" destOrd="2" presId="urn:microsoft.com/office/officeart/2005/8/layout/hList1"/>
    <dgm:cxn modelId="{BE77ABCA-8DC1-304E-A925-DA8BC69FFD03}" type="presOf" srcId="{9AC0CDFB-031B-484F-9CF8-8856FA8A2F8F}" destId="{9EBAF3C7-25B0-A847-9E3C-48EABD39F930}" srcOrd="0" destOrd="0" presId="urn:microsoft.com/office/officeart/2005/8/layout/hList1"/>
    <dgm:cxn modelId="{F3D96BE1-9FEE-534A-ABC6-477FCDA259FE}" srcId="{DB7D924A-C32A-1546-A92C-9A300D065ACE}" destId="{39C0E608-0793-8E42-915A-1D20BB0176D9}" srcOrd="3" destOrd="0" parTransId="{605BF8DD-7F24-7E4A-911F-3923AD099FEB}" sibTransId="{65371A3E-CC26-EA41-8709-0DE68E25166A}"/>
    <dgm:cxn modelId="{D24EDCE1-B1D3-5647-B341-D849BAECB0B4}" srcId="{9AC0CDFB-031B-484F-9CF8-8856FA8A2F8F}" destId="{BE85D46F-9C2A-4748-AD19-91A8840C002F}" srcOrd="0" destOrd="0" parTransId="{50DC077F-073B-ED43-B452-7E0BF0D39FEE}" sibTransId="{A5B03C93-605F-DD47-B16D-ED406580E0D9}"/>
    <dgm:cxn modelId="{F13E0BE4-26C5-5A4C-A468-9B1851D06F48}" type="presOf" srcId="{39C0E608-0793-8E42-915A-1D20BB0176D9}" destId="{915A241A-1AD3-D140-B831-651A926FAF20}" srcOrd="0" destOrd="3" presId="urn:microsoft.com/office/officeart/2005/8/layout/hList1"/>
    <dgm:cxn modelId="{59C81FE8-A9CF-9843-BCF9-6AEDF5F4DCC7}" type="presOf" srcId="{4B6D6024-D096-6142-AA45-44D191BC4AE9}" destId="{915A241A-1AD3-D140-B831-651A926FAF20}" srcOrd="0" destOrd="2" presId="urn:microsoft.com/office/officeart/2005/8/layout/hList1"/>
    <dgm:cxn modelId="{11B572EB-AA29-8942-9EC3-38CDED4A8C36}" type="presOf" srcId="{368A6F04-AB38-3D49-8847-01E5396C701B}" destId="{E628D987-8CE1-DB4F-A544-25D5CFA6D9BB}" srcOrd="0" destOrd="5" presId="urn:microsoft.com/office/officeart/2005/8/layout/hList1"/>
    <dgm:cxn modelId="{DC4D7BEF-61E6-6246-B473-248641337D6A}" type="presOf" srcId="{A30BB921-3437-8847-BBAF-0649ECDEF29B}" destId="{915A241A-1AD3-D140-B831-651A926FAF20}" srcOrd="0" destOrd="5" presId="urn:microsoft.com/office/officeart/2005/8/layout/hList1"/>
    <dgm:cxn modelId="{EE9576F7-C5B0-3442-8AB4-E10570B7CCB7}" srcId="{9AC0CDFB-031B-484F-9CF8-8856FA8A2F8F}" destId="{11018B94-2A73-9648-8B5B-DC0D02E034E5}" srcOrd="1" destOrd="0" parTransId="{528FD049-600C-9045-8FBE-DBC6AEF198E5}" sibTransId="{17BCD605-6A9E-DB46-9FFA-EA524696DE34}"/>
    <dgm:cxn modelId="{2A58FE9C-D919-BE4F-826A-19C92F4B28B8}" type="presParOf" srcId="{AC82D43F-21DF-6149-A9AA-131F936F2B82}" destId="{925BE610-D4E4-544A-9C11-7C2267045C0B}" srcOrd="0" destOrd="0" presId="urn:microsoft.com/office/officeart/2005/8/layout/hList1"/>
    <dgm:cxn modelId="{AFCFE3D3-6BA3-5144-A5F2-35FB88D712D4}" type="presParOf" srcId="{925BE610-D4E4-544A-9C11-7C2267045C0B}" destId="{9EBAF3C7-25B0-A847-9E3C-48EABD39F930}" srcOrd="0" destOrd="0" presId="urn:microsoft.com/office/officeart/2005/8/layout/hList1"/>
    <dgm:cxn modelId="{01C4B725-3D7F-CD43-BCED-58650A794F50}" type="presParOf" srcId="{925BE610-D4E4-544A-9C11-7C2267045C0B}" destId="{E628D987-8CE1-DB4F-A544-25D5CFA6D9BB}" srcOrd="1" destOrd="0" presId="urn:microsoft.com/office/officeart/2005/8/layout/hList1"/>
    <dgm:cxn modelId="{23DE0D1E-B8D6-274A-9B30-6B8A2DD7602E}" type="presParOf" srcId="{AC82D43F-21DF-6149-A9AA-131F936F2B82}" destId="{271EF666-5BD7-6E4F-B5F1-792F024100AB}" srcOrd="1" destOrd="0" presId="urn:microsoft.com/office/officeart/2005/8/layout/hList1"/>
    <dgm:cxn modelId="{30F1E524-672F-B843-B7D0-48CF23B4CD37}" type="presParOf" srcId="{AC82D43F-21DF-6149-A9AA-131F936F2B82}" destId="{6E589302-0BFA-EB4F-9F6F-B1E58732B0A1}" srcOrd="2" destOrd="0" presId="urn:microsoft.com/office/officeart/2005/8/layout/hList1"/>
    <dgm:cxn modelId="{3DDC3B84-DA23-A04E-8414-A6D955003D2C}" type="presParOf" srcId="{6E589302-0BFA-EB4F-9F6F-B1E58732B0A1}" destId="{321227BB-AFF2-F644-9642-2938274FD71F}" srcOrd="0" destOrd="0" presId="urn:microsoft.com/office/officeart/2005/8/layout/hList1"/>
    <dgm:cxn modelId="{8CB966D9-24AC-BC4F-A04F-85BD758563F8}" type="presParOf" srcId="{6E589302-0BFA-EB4F-9F6F-B1E58732B0A1}" destId="{915A241A-1AD3-D140-B831-651A926FAF2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0ABE4D-0C88-C244-8026-1AD691F06208}" type="doc">
      <dgm:prSet loTypeId="urn:microsoft.com/office/officeart/2005/8/layout/hList1" loCatId="" qsTypeId="urn:microsoft.com/office/officeart/2005/8/quickstyle/simple5" qsCatId="simple" csTypeId="urn:microsoft.com/office/officeart/2005/8/colors/accent1_2" csCatId="accent1" phldr="1"/>
      <dgm:spPr/>
      <dgm:t>
        <a:bodyPr/>
        <a:lstStyle/>
        <a:p>
          <a:endParaRPr lang="en-US"/>
        </a:p>
      </dgm:t>
    </dgm:pt>
    <dgm:pt modelId="{C65AD3AF-ED5A-0544-8931-C9658025DCD6}">
      <dgm:prSet custT="1"/>
      <dgm:spPr/>
      <dgm:t>
        <a:bodyPr/>
        <a:lstStyle/>
        <a:p>
          <a:r>
            <a:rPr lang="en-US" sz="2800" dirty="0"/>
            <a:t>Equity Strategies Across Studies</a:t>
          </a:r>
        </a:p>
      </dgm:t>
    </dgm:pt>
    <dgm:pt modelId="{8D98A494-1A77-D941-AD20-D9FAC19BB4F5}" type="parTrans" cxnId="{0A69EB11-9517-AC4F-8FE1-849FE4399423}">
      <dgm:prSet/>
      <dgm:spPr/>
      <dgm:t>
        <a:bodyPr/>
        <a:lstStyle/>
        <a:p>
          <a:endParaRPr lang="en-US"/>
        </a:p>
      </dgm:t>
    </dgm:pt>
    <dgm:pt modelId="{F33840D2-C1E6-3C4B-AC1F-FBC9295ECDF5}" type="sibTrans" cxnId="{0A69EB11-9517-AC4F-8FE1-849FE4399423}">
      <dgm:prSet/>
      <dgm:spPr/>
      <dgm:t>
        <a:bodyPr/>
        <a:lstStyle/>
        <a:p>
          <a:endParaRPr lang="en-US"/>
        </a:p>
      </dgm:t>
    </dgm:pt>
    <dgm:pt modelId="{3E0530DE-76AD-774C-BC0B-8396374A293C}">
      <dgm:prSet/>
      <dgm:spPr/>
      <dgm:t>
        <a:bodyPr/>
        <a:lstStyle/>
        <a:p>
          <a:r>
            <a:rPr lang="en-US" dirty="0"/>
            <a:t>Regular analysis of discipline and academic data to identify disparities and inform interventions.</a:t>
          </a:r>
        </a:p>
      </dgm:t>
    </dgm:pt>
    <dgm:pt modelId="{FE502DC5-B5FB-404E-8798-4F0F9FEFC01C}" type="parTrans" cxnId="{FB41FA79-314D-7C4D-82F6-1D103C870FF0}">
      <dgm:prSet/>
      <dgm:spPr/>
      <dgm:t>
        <a:bodyPr/>
        <a:lstStyle/>
        <a:p>
          <a:endParaRPr lang="en-US"/>
        </a:p>
      </dgm:t>
    </dgm:pt>
    <dgm:pt modelId="{8B4B8ABF-E445-E74D-8D94-7116B2CBF8A5}" type="sibTrans" cxnId="{FB41FA79-314D-7C4D-82F6-1D103C870FF0}">
      <dgm:prSet/>
      <dgm:spPr/>
      <dgm:t>
        <a:bodyPr/>
        <a:lstStyle/>
        <a:p>
          <a:endParaRPr lang="en-US"/>
        </a:p>
      </dgm:t>
    </dgm:pt>
    <dgm:pt modelId="{CC05B720-01BE-C642-B62A-4AB5CB94411F}">
      <dgm:prSet/>
      <dgm:spPr/>
      <dgm:t>
        <a:bodyPr/>
        <a:lstStyle/>
        <a:p>
          <a:r>
            <a:rPr lang="en-US" dirty="0"/>
            <a:t>Implementation of instructional strategies that are culturally relevant and inclusive of diverse student populations.</a:t>
          </a:r>
        </a:p>
      </dgm:t>
    </dgm:pt>
    <dgm:pt modelId="{9128B04A-F5FF-F84D-A3BA-1790D684D18B}" type="parTrans" cxnId="{202A6CD1-4342-1845-8C48-BC208CD92F9E}">
      <dgm:prSet/>
      <dgm:spPr/>
      <dgm:t>
        <a:bodyPr/>
        <a:lstStyle/>
        <a:p>
          <a:endParaRPr lang="en-US"/>
        </a:p>
      </dgm:t>
    </dgm:pt>
    <dgm:pt modelId="{8A57FDCE-BE5C-0041-9852-C31C3B7DB670}" type="sibTrans" cxnId="{202A6CD1-4342-1845-8C48-BC208CD92F9E}">
      <dgm:prSet/>
      <dgm:spPr/>
      <dgm:t>
        <a:bodyPr/>
        <a:lstStyle/>
        <a:p>
          <a:endParaRPr lang="en-US"/>
        </a:p>
      </dgm:t>
    </dgm:pt>
    <dgm:pt modelId="{0F5B5B33-3730-4C44-8549-69FE15CD7CA4}">
      <dgm:prSet/>
      <dgm:spPr/>
      <dgm:t>
        <a:bodyPr/>
        <a:lstStyle/>
        <a:p>
          <a:r>
            <a:rPr lang="en-US" dirty="0"/>
            <a:t>Use of restorative circles and conflict resolution to repair harm and promote positive behavior.</a:t>
          </a:r>
        </a:p>
      </dgm:t>
    </dgm:pt>
    <dgm:pt modelId="{40797617-2BA2-5F4E-8381-363AB66390A8}" type="parTrans" cxnId="{D4E80B10-F076-DB4D-9C0A-257ABB9E754D}">
      <dgm:prSet/>
      <dgm:spPr/>
      <dgm:t>
        <a:bodyPr/>
        <a:lstStyle/>
        <a:p>
          <a:endParaRPr lang="en-US"/>
        </a:p>
      </dgm:t>
    </dgm:pt>
    <dgm:pt modelId="{2C034BD9-3F58-944F-90AE-C89C9CC2C08F}" type="sibTrans" cxnId="{D4E80B10-F076-DB4D-9C0A-257ABB9E754D}">
      <dgm:prSet/>
      <dgm:spPr/>
      <dgm:t>
        <a:bodyPr/>
        <a:lstStyle/>
        <a:p>
          <a:endParaRPr lang="en-US"/>
        </a:p>
      </dgm:t>
    </dgm:pt>
    <dgm:pt modelId="{A1E4745F-9BAF-4A41-ACC0-8821064403F6}">
      <dgm:prSet/>
      <dgm:spPr/>
      <dgm:t>
        <a:bodyPr/>
        <a:lstStyle/>
        <a:p>
          <a:r>
            <a:rPr lang="en-US" dirty="0"/>
            <a:t>Encouraging positive student behavior through rewards, recognition, and behavioral goal-setting.</a:t>
          </a:r>
        </a:p>
      </dgm:t>
    </dgm:pt>
    <dgm:pt modelId="{F82EE4B8-EA11-A745-882D-DDD91F04A7B1}" type="parTrans" cxnId="{CFDBB23F-5BE2-A64B-97BF-967285793CB2}">
      <dgm:prSet/>
      <dgm:spPr/>
      <dgm:t>
        <a:bodyPr/>
        <a:lstStyle/>
        <a:p>
          <a:endParaRPr lang="en-US"/>
        </a:p>
      </dgm:t>
    </dgm:pt>
    <dgm:pt modelId="{9C001242-43DD-2B4D-85A7-39CCA13211A6}" type="sibTrans" cxnId="{CFDBB23F-5BE2-A64B-97BF-967285793CB2}">
      <dgm:prSet/>
      <dgm:spPr/>
      <dgm:t>
        <a:bodyPr/>
        <a:lstStyle/>
        <a:p>
          <a:endParaRPr lang="en-US"/>
        </a:p>
      </dgm:t>
    </dgm:pt>
    <dgm:pt modelId="{46FCCF9C-43E7-C949-B07F-5B80943CE2E1}">
      <dgm:prSet/>
      <dgm:spPr/>
      <dgm:t>
        <a:bodyPr/>
        <a:lstStyle/>
        <a:p>
          <a:r>
            <a:rPr lang="en-US" dirty="0"/>
            <a:t>Ongoing training for educators on equity, culturally responsive teaching, and implementing MTSS with a focus on marginalized groups.</a:t>
          </a:r>
        </a:p>
      </dgm:t>
    </dgm:pt>
    <dgm:pt modelId="{4EF630AC-893C-3B4E-B68E-32A74BE02839}" type="parTrans" cxnId="{C6F212B3-C523-6A49-8D24-70B72B36172C}">
      <dgm:prSet/>
      <dgm:spPr/>
      <dgm:t>
        <a:bodyPr/>
        <a:lstStyle/>
        <a:p>
          <a:endParaRPr lang="en-US"/>
        </a:p>
      </dgm:t>
    </dgm:pt>
    <dgm:pt modelId="{731AC99D-38DA-A941-A7FB-796E0A6CF00B}" type="sibTrans" cxnId="{C6F212B3-C523-6A49-8D24-70B72B36172C}">
      <dgm:prSet/>
      <dgm:spPr/>
      <dgm:t>
        <a:bodyPr/>
        <a:lstStyle/>
        <a:p>
          <a:endParaRPr lang="en-US"/>
        </a:p>
      </dgm:t>
    </dgm:pt>
    <dgm:pt modelId="{D241B891-A2F2-934E-B0E1-47B18CDC20BE}">
      <dgm:prSet/>
      <dgm:spPr/>
      <dgm:t>
        <a:bodyPr/>
        <a:lstStyle/>
        <a:p>
          <a:r>
            <a:rPr lang="en-US" dirty="0"/>
            <a:t>Applying culturally responsive practices across universal, targeted, and intensive levels of support in MTSS.</a:t>
          </a:r>
        </a:p>
      </dgm:t>
    </dgm:pt>
    <dgm:pt modelId="{BE174FEF-1AE7-2240-A5CD-A745D29245FA}" type="parTrans" cxnId="{D144CEB6-51BA-064B-B362-F338D4D2198E}">
      <dgm:prSet/>
      <dgm:spPr/>
      <dgm:t>
        <a:bodyPr/>
        <a:lstStyle/>
        <a:p>
          <a:endParaRPr lang="en-US"/>
        </a:p>
      </dgm:t>
    </dgm:pt>
    <dgm:pt modelId="{78081E9F-DF31-3840-89B4-2F5F51E1919B}" type="sibTrans" cxnId="{D144CEB6-51BA-064B-B362-F338D4D2198E}">
      <dgm:prSet/>
      <dgm:spPr/>
      <dgm:t>
        <a:bodyPr/>
        <a:lstStyle/>
        <a:p>
          <a:endParaRPr lang="en-US"/>
        </a:p>
      </dgm:t>
    </dgm:pt>
    <dgm:pt modelId="{B061586F-68F9-584D-869B-23D19691CE3A}">
      <dgm:prSet/>
      <dgm:spPr/>
      <dgm:t>
        <a:bodyPr/>
        <a:lstStyle/>
        <a:p>
          <a:r>
            <a:rPr lang="en-US" dirty="0"/>
            <a:t>Building partnerships with families and community organizations to support student success and enhance school climate.</a:t>
          </a:r>
        </a:p>
      </dgm:t>
    </dgm:pt>
    <dgm:pt modelId="{67FF393E-5B20-5A45-A10A-72E1B118B04B}" type="parTrans" cxnId="{04550A8B-C2E2-904A-A670-8EECA237B410}">
      <dgm:prSet/>
      <dgm:spPr/>
      <dgm:t>
        <a:bodyPr/>
        <a:lstStyle/>
        <a:p>
          <a:endParaRPr lang="en-US"/>
        </a:p>
      </dgm:t>
    </dgm:pt>
    <dgm:pt modelId="{B9B608D1-35EC-BE47-B07E-2F7919D1D2FC}" type="sibTrans" cxnId="{04550A8B-C2E2-904A-A670-8EECA237B410}">
      <dgm:prSet/>
      <dgm:spPr/>
      <dgm:t>
        <a:bodyPr/>
        <a:lstStyle/>
        <a:p>
          <a:endParaRPr lang="en-US"/>
        </a:p>
      </dgm:t>
    </dgm:pt>
    <dgm:pt modelId="{ADA2CFB5-57CB-9F48-809C-7AEA0048073D}">
      <dgm:prSet/>
      <dgm:spPr/>
      <dgm:t>
        <a:bodyPr/>
        <a:lstStyle/>
        <a:p>
          <a:r>
            <a:rPr lang="en-US" dirty="0"/>
            <a:t>Tailoring behavioral interventions to meet the unique needs of each student based on cultural and individual factors.</a:t>
          </a:r>
        </a:p>
      </dgm:t>
    </dgm:pt>
    <dgm:pt modelId="{0CF56D7C-5BA1-504B-ABDD-325382E104CF}" type="parTrans" cxnId="{1CD80E72-D30D-D647-94D3-F986800C13AD}">
      <dgm:prSet/>
      <dgm:spPr/>
      <dgm:t>
        <a:bodyPr/>
        <a:lstStyle/>
        <a:p>
          <a:endParaRPr lang="en-US"/>
        </a:p>
      </dgm:t>
    </dgm:pt>
    <dgm:pt modelId="{2A2D26D0-31BB-EA4A-AE5E-CB7C86810251}" type="sibTrans" cxnId="{1CD80E72-D30D-D647-94D3-F986800C13AD}">
      <dgm:prSet/>
      <dgm:spPr/>
      <dgm:t>
        <a:bodyPr/>
        <a:lstStyle/>
        <a:p>
          <a:endParaRPr lang="en-US"/>
        </a:p>
      </dgm:t>
    </dgm:pt>
    <dgm:pt modelId="{87A35436-B82A-4941-A6CE-F763348EBF59}">
      <dgm:prSet/>
      <dgm:spPr/>
      <dgm:t>
        <a:bodyPr/>
        <a:lstStyle/>
        <a:p>
          <a:r>
            <a:rPr lang="en-US" dirty="0"/>
            <a:t>Conducting ongoing data reviews to adjust interventions and practices based on equity gaps and student outcomes.</a:t>
          </a:r>
        </a:p>
      </dgm:t>
    </dgm:pt>
    <dgm:pt modelId="{D344D1D4-D059-904C-A90F-02B80168D547}" type="parTrans" cxnId="{F4687C40-BE64-0746-9CD5-218F51306241}">
      <dgm:prSet/>
      <dgm:spPr/>
      <dgm:t>
        <a:bodyPr/>
        <a:lstStyle/>
        <a:p>
          <a:endParaRPr lang="en-US"/>
        </a:p>
      </dgm:t>
    </dgm:pt>
    <dgm:pt modelId="{64705B4B-C04B-0E48-8D6A-9A8D6E8B2E33}" type="sibTrans" cxnId="{F4687C40-BE64-0746-9CD5-218F51306241}">
      <dgm:prSet/>
      <dgm:spPr/>
      <dgm:t>
        <a:bodyPr/>
        <a:lstStyle/>
        <a:p>
          <a:endParaRPr lang="en-US"/>
        </a:p>
      </dgm:t>
    </dgm:pt>
    <dgm:pt modelId="{E9E6AB66-8142-264D-BB69-EBC1F384569C}">
      <dgm:prSet/>
      <dgm:spPr/>
      <dgm:t>
        <a:bodyPr/>
        <a:lstStyle/>
        <a:p>
          <a:r>
            <a:rPr lang="en-US" dirty="0"/>
            <a:t>Implementing school-wide systems for promoting positive behavior, reducing disciplinary actions, and improving overall school climate.</a:t>
          </a:r>
        </a:p>
      </dgm:t>
    </dgm:pt>
    <dgm:pt modelId="{C69E901A-300B-5040-8BFA-6B5EAA84EFD6}" type="parTrans" cxnId="{08D583E9-2114-144D-8E26-9E7A887291A1}">
      <dgm:prSet/>
      <dgm:spPr/>
      <dgm:t>
        <a:bodyPr/>
        <a:lstStyle/>
        <a:p>
          <a:endParaRPr lang="en-US"/>
        </a:p>
      </dgm:t>
    </dgm:pt>
    <dgm:pt modelId="{CFB8D9CD-2E76-2D46-A1EA-2461FB935753}" type="sibTrans" cxnId="{08D583E9-2114-144D-8E26-9E7A887291A1}">
      <dgm:prSet/>
      <dgm:spPr/>
      <dgm:t>
        <a:bodyPr/>
        <a:lstStyle/>
        <a:p>
          <a:endParaRPr lang="en-US"/>
        </a:p>
      </dgm:t>
    </dgm:pt>
    <dgm:pt modelId="{AC82D43F-21DF-6149-A9AA-131F936F2B82}" type="pres">
      <dgm:prSet presAssocID="{750ABE4D-0C88-C244-8026-1AD691F06208}" presName="Name0" presStyleCnt="0">
        <dgm:presLayoutVars>
          <dgm:dir/>
          <dgm:animLvl val="lvl"/>
          <dgm:resizeHandles val="exact"/>
        </dgm:presLayoutVars>
      </dgm:prSet>
      <dgm:spPr/>
    </dgm:pt>
    <dgm:pt modelId="{92943117-8863-6543-B0B3-6FC8D1FA2185}" type="pres">
      <dgm:prSet presAssocID="{C65AD3AF-ED5A-0544-8931-C9658025DCD6}" presName="composite" presStyleCnt="0"/>
      <dgm:spPr/>
    </dgm:pt>
    <dgm:pt modelId="{AFDFB00E-1CD0-7244-8406-6C2426A451A3}" type="pres">
      <dgm:prSet presAssocID="{C65AD3AF-ED5A-0544-8931-C9658025DCD6}" presName="parTx" presStyleLbl="alignNode1" presStyleIdx="0" presStyleCnt="1" custLinFactNeighborY="-50939">
        <dgm:presLayoutVars>
          <dgm:chMax val="0"/>
          <dgm:chPref val="0"/>
          <dgm:bulletEnabled val="1"/>
        </dgm:presLayoutVars>
      </dgm:prSet>
      <dgm:spPr/>
    </dgm:pt>
    <dgm:pt modelId="{540B11FC-960E-7B4B-842F-D57465800888}" type="pres">
      <dgm:prSet presAssocID="{C65AD3AF-ED5A-0544-8931-C9658025DCD6}" presName="desTx" presStyleLbl="alignAccFollowNode1" presStyleIdx="0" presStyleCnt="1" custLinFactNeighborY="-5806">
        <dgm:presLayoutVars>
          <dgm:bulletEnabled val="1"/>
        </dgm:presLayoutVars>
      </dgm:prSet>
      <dgm:spPr/>
    </dgm:pt>
  </dgm:ptLst>
  <dgm:cxnLst>
    <dgm:cxn modelId="{178C9502-7F26-A54D-9BC9-5A01800FE7AD}" type="presOf" srcId="{B061586F-68F9-584D-869B-23D19691CE3A}" destId="{540B11FC-960E-7B4B-842F-D57465800888}" srcOrd="0" destOrd="6" presId="urn:microsoft.com/office/officeart/2005/8/layout/hList1"/>
    <dgm:cxn modelId="{F54DE509-71BF-154F-993C-2467B43D7A7F}" type="presOf" srcId="{0F5B5B33-3730-4C44-8549-69FE15CD7CA4}" destId="{540B11FC-960E-7B4B-842F-D57465800888}" srcOrd="0" destOrd="2" presId="urn:microsoft.com/office/officeart/2005/8/layout/hList1"/>
    <dgm:cxn modelId="{D4E80B10-F076-DB4D-9C0A-257ABB9E754D}" srcId="{C65AD3AF-ED5A-0544-8931-C9658025DCD6}" destId="{0F5B5B33-3730-4C44-8549-69FE15CD7CA4}" srcOrd="2" destOrd="0" parTransId="{40797617-2BA2-5F4E-8381-363AB66390A8}" sibTransId="{2C034BD9-3F58-944F-90AE-C89C9CC2C08F}"/>
    <dgm:cxn modelId="{0A69EB11-9517-AC4F-8FE1-849FE4399423}" srcId="{750ABE4D-0C88-C244-8026-1AD691F06208}" destId="{C65AD3AF-ED5A-0544-8931-C9658025DCD6}" srcOrd="0" destOrd="0" parTransId="{8D98A494-1A77-D941-AD20-D9FAC19BB4F5}" sibTransId="{F33840D2-C1E6-3C4B-AC1F-FBC9295ECDF5}"/>
    <dgm:cxn modelId="{91E9F118-672A-A341-A0C8-E12201193743}" type="presOf" srcId="{E9E6AB66-8142-264D-BB69-EBC1F384569C}" destId="{540B11FC-960E-7B4B-842F-D57465800888}" srcOrd="0" destOrd="9" presId="urn:microsoft.com/office/officeart/2005/8/layout/hList1"/>
    <dgm:cxn modelId="{4C02E037-3567-7844-8612-088A90A1EA82}" type="presOf" srcId="{D241B891-A2F2-934E-B0E1-47B18CDC20BE}" destId="{540B11FC-960E-7B4B-842F-D57465800888}" srcOrd="0" destOrd="5" presId="urn:microsoft.com/office/officeart/2005/8/layout/hList1"/>
    <dgm:cxn modelId="{CFDBB23F-5BE2-A64B-97BF-967285793CB2}" srcId="{C65AD3AF-ED5A-0544-8931-C9658025DCD6}" destId="{A1E4745F-9BAF-4A41-ACC0-8821064403F6}" srcOrd="3" destOrd="0" parTransId="{F82EE4B8-EA11-A745-882D-DDD91F04A7B1}" sibTransId="{9C001242-43DD-2B4D-85A7-39CCA13211A6}"/>
    <dgm:cxn modelId="{F4687C40-BE64-0746-9CD5-218F51306241}" srcId="{C65AD3AF-ED5A-0544-8931-C9658025DCD6}" destId="{87A35436-B82A-4941-A6CE-F763348EBF59}" srcOrd="8" destOrd="0" parTransId="{D344D1D4-D059-904C-A90F-02B80168D547}" sibTransId="{64705B4B-C04B-0E48-8D6A-9A8D6E8B2E33}"/>
    <dgm:cxn modelId="{FD8C0E61-3A1B-9145-A442-F64ADF4A9019}" type="presOf" srcId="{750ABE4D-0C88-C244-8026-1AD691F06208}" destId="{AC82D43F-21DF-6149-A9AA-131F936F2B82}" srcOrd="0" destOrd="0" presId="urn:microsoft.com/office/officeart/2005/8/layout/hList1"/>
    <dgm:cxn modelId="{1CD80E72-D30D-D647-94D3-F986800C13AD}" srcId="{C65AD3AF-ED5A-0544-8931-C9658025DCD6}" destId="{ADA2CFB5-57CB-9F48-809C-7AEA0048073D}" srcOrd="7" destOrd="0" parTransId="{0CF56D7C-5BA1-504B-ABDD-325382E104CF}" sibTransId="{2A2D26D0-31BB-EA4A-AE5E-CB7C86810251}"/>
    <dgm:cxn modelId="{FB41FA79-314D-7C4D-82F6-1D103C870FF0}" srcId="{C65AD3AF-ED5A-0544-8931-C9658025DCD6}" destId="{3E0530DE-76AD-774C-BC0B-8396374A293C}" srcOrd="0" destOrd="0" parTransId="{FE502DC5-B5FB-404E-8798-4F0F9FEFC01C}" sibTransId="{8B4B8ABF-E445-E74D-8D94-7116B2CBF8A5}"/>
    <dgm:cxn modelId="{04550A8B-C2E2-904A-A670-8EECA237B410}" srcId="{C65AD3AF-ED5A-0544-8931-C9658025DCD6}" destId="{B061586F-68F9-584D-869B-23D19691CE3A}" srcOrd="6" destOrd="0" parTransId="{67FF393E-5B20-5A45-A10A-72E1B118B04B}" sibTransId="{B9B608D1-35EC-BE47-B07E-2F7919D1D2FC}"/>
    <dgm:cxn modelId="{FBD1CB96-CA21-444B-B667-E40197674D9C}" type="presOf" srcId="{87A35436-B82A-4941-A6CE-F763348EBF59}" destId="{540B11FC-960E-7B4B-842F-D57465800888}" srcOrd="0" destOrd="8" presId="urn:microsoft.com/office/officeart/2005/8/layout/hList1"/>
    <dgm:cxn modelId="{C6BC84B0-F536-BD46-A1B7-28E00990FB66}" type="presOf" srcId="{A1E4745F-9BAF-4A41-ACC0-8821064403F6}" destId="{540B11FC-960E-7B4B-842F-D57465800888}" srcOrd="0" destOrd="3" presId="urn:microsoft.com/office/officeart/2005/8/layout/hList1"/>
    <dgm:cxn modelId="{C6F212B3-C523-6A49-8D24-70B72B36172C}" srcId="{C65AD3AF-ED5A-0544-8931-C9658025DCD6}" destId="{46FCCF9C-43E7-C949-B07F-5B80943CE2E1}" srcOrd="4" destOrd="0" parTransId="{4EF630AC-893C-3B4E-B68E-32A74BE02839}" sibTransId="{731AC99D-38DA-A941-A7FB-796E0A6CF00B}"/>
    <dgm:cxn modelId="{D144CEB6-51BA-064B-B362-F338D4D2198E}" srcId="{C65AD3AF-ED5A-0544-8931-C9658025DCD6}" destId="{D241B891-A2F2-934E-B0E1-47B18CDC20BE}" srcOrd="5" destOrd="0" parTransId="{BE174FEF-1AE7-2240-A5CD-A745D29245FA}" sibTransId="{78081E9F-DF31-3840-89B4-2F5F51E1919B}"/>
    <dgm:cxn modelId="{5D51DFBB-2510-0840-94D1-9BDCC936DEAD}" type="presOf" srcId="{C65AD3AF-ED5A-0544-8931-C9658025DCD6}" destId="{AFDFB00E-1CD0-7244-8406-6C2426A451A3}" srcOrd="0" destOrd="0" presId="urn:microsoft.com/office/officeart/2005/8/layout/hList1"/>
    <dgm:cxn modelId="{75C1E1BD-B978-CB46-84C0-89061281FB8F}" type="presOf" srcId="{3E0530DE-76AD-774C-BC0B-8396374A293C}" destId="{540B11FC-960E-7B4B-842F-D57465800888}" srcOrd="0" destOrd="0" presId="urn:microsoft.com/office/officeart/2005/8/layout/hList1"/>
    <dgm:cxn modelId="{F8094AD1-BE0A-EA4E-80E0-1EF11A28D57A}" type="presOf" srcId="{ADA2CFB5-57CB-9F48-809C-7AEA0048073D}" destId="{540B11FC-960E-7B4B-842F-D57465800888}" srcOrd="0" destOrd="7" presId="urn:microsoft.com/office/officeart/2005/8/layout/hList1"/>
    <dgm:cxn modelId="{202A6CD1-4342-1845-8C48-BC208CD92F9E}" srcId="{C65AD3AF-ED5A-0544-8931-C9658025DCD6}" destId="{CC05B720-01BE-C642-B62A-4AB5CB94411F}" srcOrd="1" destOrd="0" parTransId="{9128B04A-F5FF-F84D-A3BA-1790D684D18B}" sibTransId="{8A57FDCE-BE5C-0041-9852-C31C3B7DB670}"/>
    <dgm:cxn modelId="{08D583E9-2114-144D-8E26-9E7A887291A1}" srcId="{C65AD3AF-ED5A-0544-8931-C9658025DCD6}" destId="{E9E6AB66-8142-264D-BB69-EBC1F384569C}" srcOrd="9" destOrd="0" parTransId="{C69E901A-300B-5040-8BFA-6B5EAA84EFD6}" sibTransId="{CFB8D9CD-2E76-2D46-A1EA-2461FB935753}"/>
    <dgm:cxn modelId="{DAF3C7F0-AE62-FC4B-B672-3EE0B012AF59}" type="presOf" srcId="{46FCCF9C-43E7-C949-B07F-5B80943CE2E1}" destId="{540B11FC-960E-7B4B-842F-D57465800888}" srcOrd="0" destOrd="4" presId="urn:microsoft.com/office/officeart/2005/8/layout/hList1"/>
    <dgm:cxn modelId="{25A530F5-6D20-D64F-BDEB-E0D9B4EB6A19}" type="presOf" srcId="{CC05B720-01BE-C642-B62A-4AB5CB94411F}" destId="{540B11FC-960E-7B4B-842F-D57465800888}" srcOrd="0" destOrd="1" presId="urn:microsoft.com/office/officeart/2005/8/layout/hList1"/>
    <dgm:cxn modelId="{59A17ECB-3147-C140-8B26-0A39DB8E15D4}" type="presParOf" srcId="{AC82D43F-21DF-6149-A9AA-131F936F2B82}" destId="{92943117-8863-6543-B0B3-6FC8D1FA2185}" srcOrd="0" destOrd="0" presId="urn:microsoft.com/office/officeart/2005/8/layout/hList1"/>
    <dgm:cxn modelId="{0D242BD4-0158-D545-B8C4-08248785CDD2}" type="presParOf" srcId="{92943117-8863-6543-B0B3-6FC8D1FA2185}" destId="{AFDFB00E-1CD0-7244-8406-6C2426A451A3}" srcOrd="0" destOrd="0" presId="urn:microsoft.com/office/officeart/2005/8/layout/hList1"/>
    <dgm:cxn modelId="{712D50D4-2654-BA4D-A7A8-AC001D130056}" type="presParOf" srcId="{92943117-8863-6543-B0B3-6FC8D1FA2185}" destId="{540B11FC-960E-7B4B-842F-D574658008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82B11E-C4C0-0E4F-8946-3B9278731ED5}" type="doc">
      <dgm:prSet loTypeId="urn:microsoft.com/office/officeart/2005/8/layout/hProcess10" loCatId="" qsTypeId="urn:microsoft.com/office/officeart/2005/8/quickstyle/simple5" qsCatId="simple" csTypeId="urn:microsoft.com/office/officeart/2005/8/colors/colorful1" csCatId="colorful" phldr="1"/>
      <dgm:spPr/>
      <dgm:t>
        <a:bodyPr/>
        <a:lstStyle/>
        <a:p>
          <a:endParaRPr lang="en-US"/>
        </a:p>
      </dgm:t>
    </dgm:pt>
    <dgm:pt modelId="{248177B0-D492-DC43-B96C-C269980C3C07}">
      <dgm:prSet phldrT="[Text]" custT="1"/>
      <dgm:spPr/>
      <dgm:t>
        <a:bodyPr anchor="ctr"/>
        <a:lstStyle/>
        <a:p>
          <a:r>
            <a:rPr lang="en-US" sz="2000" b="1" dirty="0"/>
            <a:t>Improved Student Outcomes</a:t>
          </a:r>
        </a:p>
      </dgm:t>
      <dgm:extLst>
        <a:ext uri="{E40237B7-FDA0-4F09-8148-C483321AD2D9}">
          <dgm14:cNvPr xmlns:dgm14="http://schemas.microsoft.com/office/drawing/2010/diagram" id="0" name="" descr="Improved Student Outcomes&#13;&#10;"/>
        </a:ext>
      </dgm:extLst>
    </dgm:pt>
    <dgm:pt modelId="{34A6DA38-8A0D-5849-8491-E6449E149301}" type="parTrans" cxnId="{E7805705-A67F-3D44-91A1-F3D71013F724}">
      <dgm:prSet/>
      <dgm:spPr/>
      <dgm:t>
        <a:bodyPr/>
        <a:lstStyle/>
        <a:p>
          <a:endParaRPr lang="en-US"/>
        </a:p>
      </dgm:t>
    </dgm:pt>
    <dgm:pt modelId="{13957D94-AE0A-9141-9342-51CD12B1C6CF}" type="sibTrans" cxnId="{E7805705-A67F-3D44-91A1-F3D71013F724}">
      <dgm:prSet/>
      <dgm:spPr/>
      <dgm:t>
        <a:bodyPr/>
        <a:lstStyle/>
        <a:p>
          <a:endParaRPr lang="en-US"/>
        </a:p>
      </dgm:t>
    </dgm:pt>
    <dgm:pt modelId="{A7551CF6-DF95-7544-9962-B005E3F5CA11}">
      <dgm:prSet phldrT="[Text]" custT="1"/>
      <dgm:spPr/>
      <dgm:t>
        <a:bodyPr anchor="ctr"/>
        <a:lstStyle/>
        <a:p>
          <a:r>
            <a:rPr lang="en-US" sz="1600" dirty="0"/>
            <a:t>Academic Achievement</a:t>
          </a:r>
        </a:p>
      </dgm:t>
    </dgm:pt>
    <dgm:pt modelId="{9A9012C7-511E-A54C-B92B-9B8901D9B363}" type="parTrans" cxnId="{9D347D92-3A51-4946-A1DE-877FA9464E2C}">
      <dgm:prSet/>
      <dgm:spPr/>
      <dgm:t>
        <a:bodyPr/>
        <a:lstStyle/>
        <a:p>
          <a:endParaRPr lang="en-US"/>
        </a:p>
      </dgm:t>
    </dgm:pt>
    <dgm:pt modelId="{51134380-2949-0949-9A96-3269FBA59777}" type="sibTrans" cxnId="{9D347D92-3A51-4946-A1DE-877FA9464E2C}">
      <dgm:prSet/>
      <dgm:spPr/>
      <dgm:t>
        <a:bodyPr/>
        <a:lstStyle/>
        <a:p>
          <a:endParaRPr lang="en-US"/>
        </a:p>
      </dgm:t>
    </dgm:pt>
    <dgm:pt modelId="{A54A4FCA-886C-8B43-9068-0B4C59FAAF19}">
      <dgm:prSet phldrT="[Text]" custT="1"/>
      <dgm:spPr>
        <a:solidFill>
          <a:srgbClr val="AED093"/>
        </a:solidFill>
        <a:effectLst>
          <a:outerShdw blurRad="63500" sx="102000" sy="102000" algn="ctr" rotWithShape="0">
            <a:prstClr val="black">
              <a:alpha val="40000"/>
            </a:prstClr>
          </a:outerShdw>
        </a:effectLst>
      </dgm:spPr>
      <dgm:t>
        <a:bodyPr anchor="t"/>
        <a:lstStyle/>
        <a:p>
          <a:r>
            <a:rPr lang="en-US" sz="2000" b="1" dirty="0">
              <a:solidFill>
                <a:schemeClr val="tx1"/>
              </a:solidFill>
            </a:rPr>
            <a:t>Reduced Exclusionary Practices</a:t>
          </a:r>
        </a:p>
      </dgm:t>
      <dgm:extLst>
        <a:ext uri="{E40237B7-FDA0-4F09-8148-C483321AD2D9}">
          <dgm14:cNvPr xmlns:dgm14="http://schemas.microsoft.com/office/drawing/2010/diagram" id="0" name="" descr="Reduced Exclusionary Practices&#13;&#10;"/>
        </a:ext>
      </dgm:extLst>
    </dgm:pt>
    <dgm:pt modelId="{C9EFF70E-D4F7-F546-B865-5D4E5F46D6DD}" type="parTrans" cxnId="{17097470-AE43-DE42-979E-0758F704B3E3}">
      <dgm:prSet/>
      <dgm:spPr/>
      <dgm:t>
        <a:bodyPr/>
        <a:lstStyle/>
        <a:p>
          <a:endParaRPr lang="en-US"/>
        </a:p>
      </dgm:t>
    </dgm:pt>
    <dgm:pt modelId="{7AECE62A-D8D2-FE49-AD2D-9E99BE5F254C}" type="sibTrans" cxnId="{17097470-AE43-DE42-979E-0758F704B3E3}">
      <dgm:prSet/>
      <dgm:spPr>
        <a:solidFill>
          <a:srgbClr val="AED093"/>
        </a:solidFill>
        <a:effectLst>
          <a:outerShdw blurRad="63500" sx="102000" sy="102000" algn="ctr" rotWithShape="0">
            <a:prstClr val="black">
              <a:alpha val="40000"/>
            </a:prstClr>
          </a:outerShdw>
        </a:effectLst>
      </dgm:spPr>
      <dgm:t>
        <a:bodyPr/>
        <a:lstStyle/>
        <a:p>
          <a:endParaRPr lang="en-US" dirty="0"/>
        </a:p>
      </dgm:t>
    </dgm:pt>
    <dgm:pt modelId="{5117519A-2C90-494A-BD04-9C7CE910B429}">
      <dgm:prSet phldrT="[Text]" custT="1"/>
      <dgm:spPr>
        <a:solidFill>
          <a:srgbClr val="AED093"/>
        </a:solidFill>
        <a:effectLst>
          <a:outerShdw blurRad="63500" sx="102000" sy="102000" algn="ctr" rotWithShape="0">
            <a:prstClr val="black">
              <a:alpha val="40000"/>
            </a:prstClr>
          </a:outerShdw>
        </a:effectLst>
      </dgm:spPr>
      <dgm:t>
        <a:bodyPr anchor="t"/>
        <a:lstStyle/>
        <a:p>
          <a:r>
            <a:rPr lang="en-US" sz="1900" dirty="0">
              <a:solidFill>
                <a:schemeClr val="tx1"/>
              </a:solidFill>
            </a:rPr>
            <a:t>Office Discipline Referrals</a:t>
          </a:r>
        </a:p>
      </dgm:t>
    </dgm:pt>
    <dgm:pt modelId="{FE70F51D-7B89-1E4E-81D8-72EB9D822E82}" type="parTrans" cxnId="{F8D43013-4381-9545-AFD5-D2EAA3D405B5}">
      <dgm:prSet/>
      <dgm:spPr/>
      <dgm:t>
        <a:bodyPr/>
        <a:lstStyle/>
        <a:p>
          <a:endParaRPr lang="en-US"/>
        </a:p>
      </dgm:t>
    </dgm:pt>
    <dgm:pt modelId="{8525305D-CD10-A142-8CA0-3750BC2F84F5}" type="sibTrans" cxnId="{F8D43013-4381-9545-AFD5-D2EAA3D405B5}">
      <dgm:prSet/>
      <dgm:spPr/>
      <dgm:t>
        <a:bodyPr/>
        <a:lstStyle/>
        <a:p>
          <a:endParaRPr lang="en-US"/>
        </a:p>
      </dgm:t>
    </dgm:pt>
    <dgm:pt modelId="{D4FE83FA-1226-7649-ACA5-FF531A72685E}">
      <dgm:prSet phldrT="[Text]" custT="1"/>
      <dgm:spPr/>
      <dgm:t>
        <a:bodyPr anchor="ctr"/>
        <a:lstStyle/>
        <a:p>
          <a:r>
            <a:rPr lang="en-US" sz="2000" b="1" dirty="0"/>
            <a:t>Changes in Adult Behaviors and Practices</a:t>
          </a:r>
        </a:p>
      </dgm:t>
      <dgm:extLst>
        <a:ext uri="{E40237B7-FDA0-4F09-8148-C483321AD2D9}">
          <dgm14:cNvPr xmlns:dgm14="http://schemas.microsoft.com/office/drawing/2010/diagram" id="0" name="" descr="Improved Teacher Outcomes&#13;&#10;"/>
        </a:ext>
      </dgm:extLst>
    </dgm:pt>
    <dgm:pt modelId="{43DE0701-4AA4-CA47-BDEE-5983816B1C69}" type="parTrans" cxnId="{F489F287-F3BE-B645-8CA4-911B164AB53F}">
      <dgm:prSet/>
      <dgm:spPr/>
      <dgm:t>
        <a:bodyPr/>
        <a:lstStyle/>
        <a:p>
          <a:endParaRPr lang="en-US"/>
        </a:p>
      </dgm:t>
    </dgm:pt>
    <dgm:pt modelId="{D1A80744-DAC1-AD4A-89BD-6EDDD71C2561}" type="sibTrans" cxnId="{F489F287-F3BE-B645-8CA4-911B164AB53F}">
      <dgm:prSet/>
      <dgm:spPr/>
      <dgm:t>
        <a:bodyPr/>
        <a:lstStyle/>
        <a:p>
          <a:endParaRPr lang="en-US" dirty="0"/>
        </a:p>
      </dgm:t>
    </dgm:pt>
    <dgm:pt modelId="{A690418F-ED3F-4745-BB51-417B2E52568E}">
      <dgm:prSet phldrT="[Text]" custT="1"/>
      <dgm:spPr>
        <a:solidFill>
          <a:srgbClr val="AED093"/>
        </a:solidFill>
        <a:effectLst>
          <a:outerShdw blurRad="63500" sx="102000" sy="102000" algn="ctr" rotWithShape="0">
            <a:prstClr val="black">
              <a:alpha val="40000"/>
            </a:prstClr>
          </a:outerShdw>
        </a:effectLst>
      </dgm:spPr>
      <dgm:t>
        <a:bodyPr anchor="t"/>
        <a:lstStyle/>
        <a:p>
          <a:r>
            <a:rPr lang="en-US" sz="1900" dirty="0">
              <a:solidFill>
                <a:schemeClr val="tx1"/>
              </a:solidFill>
            </a:rPr>
            <a:t>Suspensions</a:t>
          </a:r>
        </a:p>
      </dgm:t>
    </dgm:pt>
    <dgm:pt modelId="{CCCAAB59-4473-574B-B49C-A55A8985BB4B}" type="parTrans" cxnId="{EAC56A93-1FE8-824E-96BB-3F06AF919278}">
      <dgm:prSet/>
      <dgm:spPr/>
      <dgm:t>
        <a:bodyPr/>
        <a:lstStyle/>
        <a:p>
          <a:endParaRPr lang="en-US"/>
        </a:p>
      </dgm:t>
    </dgm:pt>
    <dgm:pt modelId="{2FCD313D-27ED-3849-B930-C928184B7844}" type="sibTrans" cxnId="{EAC56A93-1FE8-824E-96BB-3F06AF919278}">
      <dgm:prSet/>
      <dgm:spPr/>
      <dgm:t>
        <a:bodyPr/>
        <a:lstStyle/>
        <a:p>
          <a:endParaRPr lang="en-US"/>
        </a:p>
      </dgm:t>
    </dgm:pt>
    <dgm:pt modelId="{65D9C980-A603-4142-81AE-A9E24520F027}">
      <dgm:prSet phldrT="[Text]" custT="1"/>
      <dgm:spPr>
        <a:solidFill>
          <a:srgbClr val="AED093"/>
        </a:solidFill>
        <a:effectLst>
          <a:outerShdw blurRad="63500" sx="102000" sy="102000" algn="ctr" rotWithShape="0">
            <a:prstClr val="black">
              <a:alpha val="40000"/>
            </a:prstClr>
          </a:outerShdw>
        </a:effectLst>
      </dgm:spPr>
      <dgm:t>
        <a:bodyPr anchor="t"/>
        <a:lstStyle/>
        <a:p>
          <a:r>
            <a:rPr lang="en-US" sz="1900" dirty="0">
              <a:solidFill>
                <a:schemeClr val="tx1"/>
              </a:solidFill>
            </a:rPr>
            <a:t>Restraint and Seclusion</a:t>
          </a:r>
        </a:p>
      </dgm:t>
    </dgm:pt>
    <dgm:pt modelId="{1A024353-10ED-5148-95A8-3CF4D0A39374}" type="parTrans" cxnId="{BB6985A2-4A53-CE45-9486-DD4F45986450}">
      <dgm:prSet/>
      <dgm:spPr/>
      <dgm:t>
        <a:bodyPr/>
        <a:lstStyle/>
        <a:p>
          <a:endParaRPr lang="en-US"/>
        </a:p>
      </dgm:t>
    </dgm:pt>
    <dgm:pt modelId="{B4EE96DE-D992-9C4C-9FC4-2D706262F91F}" type="sibTrans" cxnId="{BB6985A2-4A53-CE45-9486-DD4F45986450}">
      <dgm:prSet/>
      <dgm:spPr/>
      <dgm:t>
        <a:bodyPr/>
        <a:lstStyle/>
        <a:p>
          <a:endParaRPr lang="en-US"/>
        </a:p>
      </dgm:t>
    </dgm:pt>
    <dgm:pt modelId="{119ED1A7-3706-DC40-9F26-CADBF225FA24}">
      <dgm:prSet phldrT="[Text]" custT="1"/>
      <dgm:spPr>
        <a:solidFill>
          <a:srgbClr val="AED093"/>
        </a:solidFill>
        <a:effectLst>
          <a:outerShdw blurRad="63500" sx="102000" sy="102000" algn="ctr" rotWithShape="0">
            <a:prstClr val="black">
              <a:alpha val="40000"/>
            </a:prstClr>
          </a:outerShdw>
        </a:effectLst>
      </dgm:spPr>
      <dgm:t>
        <a:bodyPr anchor="t"/>
        <a:lstStyle/>
        <a:p>
          <a:r>
            <a:rPr lang="en-US" sz="1900" dirty="0">
              <a:solidFill>
                <a:schemeClr val="tx1"/>
              </a:solidFill>
            </a:rPr>
            <a:t>Racial Inequities</a:t>
          </a:r>
        </a:p>
      </dgm:t>
    </dgm:pt>
    <dgm:pt modelId="{3F994D1B-CBC4-5D4F-B3FC-D12AE9CB35D1}" type="parTrans" cxnId="{BAA8E4EE-8A38-314A-93CC-67B8BC58A77C}">
      <dgm:prSet/>
      <dgm:spPr/>
      <dgm:t>
        <a:bodyPr/>
        <a:lstStyle/>
        <a:p>
          <a:endParaRPr lang="en-US"/>
        </a:p>
      </dgm:t>
    </dgm:pt>
    <dgm:pt modelId="{8DC28490-31FE-0544-9D5C-B5BDFACE6BEA}" type="sibTrans" cxnId="{BAA8E4EE-8A38-314A-93CC-67B8BC58A77C}">
      <dgm:prSet/>
      <dgm:spPr/>
      <dgm:t>
        <a:bodyPr/>
        <a:lstStyle/>
        <a:p>
          <a:endParaRPr lang="en-US"/>
        </a:p>
      </dgm:t>
    </dgm:pt>
    <dgm:pt modelId="{2B09B9A6-9D9F-E34A-8440-25C1324F8DE2}">
      <dgm:prSet phldrT="[Text]" custT="1"/>
      <dgm:spPr/>
      <dgm:t>
        <a:bodyPr anchor="ctr"/>
        <a:lstStyle/>
        <a:p>
          <a:r>
            <a:rPr lang="en-US" sz="1600" dirty="0"/>
            <a:t>Increased Teacher Efficacy and Well-being</a:t>
          </a:r>
        </a:p>
      </dgm:t>
    </dgm:pt>
    <dgm:pt modelId="{46CB13B2-C8B7-2A4F-8A7F-0AFA611C79C2}" type="sibTrans" cxnId="{1485A151-81A8-3B46-9FC1-35616995B33C}">
      <dgm:prSet/>
      <dgm:spPr/>
      <dgm:t>
        <a:bodyPr/>
        <a:lstStyle/>
        <a:p>
          <a:endParaRPr lang="en-US"/>
        </a:p>
      </dgm:t>
    </dgm:pt>
    <dgm:pt modelId="{9AAF0A0E-7754-F740-8EA6-A80DAD05B6BF}" type="parTrans" cxnId="{1485A151-81A8-3B46-9FC1-35616995B33C}">
      <dgm:prSet/>
      <dgm:spPr/>
      <dgm:t>
        <a:bodyPr/>
        <a:lstStyle/>
        <a:p>
          <a:endParaRPr lang="en-US"/>
        </a:p>
      </dgm:t>
    </dgm:pt>
    <dgm:pt modelId="{DFD49115-8DA4-FD47-A152-3899626B6592}">
      <dgm:prSet custT="1"/>
      <dgm:spPr/>
      <dgm:t>
        <a:bodyPr anchor="ctr"/>
        <a:lstStyle/>
        <a:p>
          <a:r>
            <a:rPr lang="en-US" sz="1600" dirty="0"/>
            <a:t>Prosocial Behavior</a:t>
          </a:r>
        </a:p>
      </dgm:t>
    </dgm:pt>
    <dgm:pt modelId="{6E8F30D9-1E4C-3345-9DC1-25BD21D1DD5B}" type="parTrans" cxnId="{B0F1B4EF-BBA2-344D-8360-F39628B1D79D}">
      <dgm:prSet/>
      <dgm:spPr/>
      <dgm:t>
        <a:bodyPr/>
        <a:lstStyle/>
        <a:p>
          <a:endParaRPr lang="en-US"/>
        </a:p>
      </dgm:t>
    </dgm:pt>
    <dgm:pt modelId="{260584EE-9D9F-EF47-9BA3-98C5144D48F7}" type="sibTrans" cxnId="{B0F1B4EF-BBA2-344D-8360-F39628B1D79D}">
      <dgm:prSet/>
      <dgm:spPr/>
      <dgm:t>
        <a:bodyPr/>
        <a:lstStyle/>
        <a:p>
          <a:endParaRPr lang="en-US"/>
        </a:p>
      </dgm:t>
    </dgm:pt>
    <dgm:pt modelId="{25C7FE41-CF00-A74B-897E-2FFF4ED59DFC}">
      <dgm:prSet custT="1"/>
      <dgm:spPr/>
      <dgm:t>
        <a:bodyPr anchor="ctr"/>
        <a:lstStyle/>
        <a:p>
          <a:r>
            <a:rPr lang="en-US" sz="1600" dirty="0"/>
            <a:t>Emotional Regulation</a:t>
          </a:r>
        </a:p>
      </dgm:t>
    </dgm:pt>
    <dgm:pt modelId="{036915C0-FA24-0941-8AB8-6B2932E6C4E3}" type="parTrans" cxnId="{85C99CF3-1755-E949-8D8B-0953A1AF846F}">
      <dgm:prSet/>
      <dgm:spPr/>
      <dgm:t>
        <a:bodyPr/>
        <a:lstStyle/>
        <a:p>
          <a:endParaRPr lang="en-US"/>
        </a:p>
      </dgm:t>
    </dgm:pt>
    <dgm:pt modelId="{47592E08-D194-4B42-8714-354A7930C0C6}" type="sibTrans" cxnId="{85C99CF3-1755-E949-8D8B-0953A1AF846F}">
      <dgm:prSet/>
      <dgm:spPr/>
      <dgm:t>
        <a:bodyPr/>
        <a:lstStyle/>
        <a:p>
          <a:endParaRPr lang="en-US"/>
        </a:p>
      </dgm:t>
    </dgm:pt>
    <dgm:pt modelId="{4DB4BF91-07BA-9B45-8133-3225F77F0B28}">
      <dgm:prSet custT="1"/>
      <dgm:spPr/>
      <dgm:t>
        <a:bodyPr anchor="ctr"/>
        <a:lstStyle/>
        <a:p>
          <a:r>
            <a:rPr lang="en-US" sz="1600" dirty="0"/>
            <a:t>Reduced Bullying and Harassment</a:t>
          </a:r>
        </a:p>
      </dgm:t>
    </dgm:pt>
    <dgm:pt modelId="{D956EF05-C9B8-834D-A1CF-07565E591B53}" type="parTrans" cxnId="{7C5102FD-0B83-554E-903F-A6DF5644B803}">
      <dgm:prSet/>
      <dgm:spPr/>
      <dgm:t>
        <a:bodyPr/>
        <a:lstStyle/>
        <a:p>
          <a:endParaRPr lang="en-US"/>
        </a:p>
      </dgm:t>
    </dgm:pt>
    <dgm:pt modelId="{DD4B749B-CD67-334E-8D43-6699D9997B0B}" type="sibTrans" cxnId="{7C5102FD-0B83-554E-903F-A6DF5644B803}">
      <dgm:prSet/>
      <dgm:spPr/>
      <dgm:t>
        <a:bodyPr/>
        <a:lstStyle/>
        <a:p>
          <a:endParaRPr lang="en-US"/>
        </a:p>
      </dgm:t>
    </dgm:pt>
    <dgm:pt modelId="{AA72D5D4-C0CD-9B42-BDA7-B287A926E438}">
      <dgm:prSet custT="1"/>
      <dgm:spPr/>
      <dgm:t>
        <a:bodyPr anchor="ctr"/>
        <a:lstStyle/>
        <a:p>
          <a:r>
            <a:rPr lang="en-US" sz="1600" dirty="0"/>
            <a:t>Reduced Alcohol and other Drug Use</a:t>
          </a:r>
        </a:p>
      </dgm:t>
    </dgm:pt>
    <dgm:pt modelId="{7991F999-6066-1A41-B3B6-267D65969163}" type="parTrans" cxnId="{3692FE52-4632-1540-B1D6-292251A4CED2}">
      <dgm:prSet/>
      <dgm:spPr/>
      <dgm:t>
        <a:bodyPr/>
        <a:lstStyle/>
        <a:p>
          <a:endParaRPr lang="en-US"/>
        </a:p>
      </dgm:t>
    </dgm:pt>
    <dgm:pt modelId="{420AA8AD-FA09-E740-A887-34BBE8A521A0}" type="sibTrans" cxnId="{3692FE52-4632-1540-B1D6-292251A4CED2}">
      <dgm:prSet/>
      <dgm:spPr/>
      <dgm:t>
        <a:bodyPr/>
        <a:lstStyle/>
        <a:p>
          <a:endParaRPr lang="en-US"/>
        </a:p>
      </dgm:t>
    </dgm:pt>
    <dgm:pt modelId="{236F5890-1C1C-8D4A-8641-90C20FCBAFCF}">
      <dgm:prSet custT="1"/>
      <dgm:spPr/>
      <dgm:t>
        <a:bodyPr anchor="ctr"/>
        <a:lstStyle/>
        <a:p>
          <a:r>
            <a:rPr lang="en-US" sz="1600" dirty="0"/>
            <a:t>Improved Outcomes for Students with Disabilities</a:t>
          </a:r>
        </a:p>
      </dgm:t>
    </dgm:pt>
    <dgm:pt modelId="{C7074376-DC3B-2943-BBF7-E205C19E4A16}" type="parTrans" cxnId="{9120E339-E320-1F44-A069-B8BFBAA60C66}">
      <dgm:prSet/>
      <dgm:spPr/>
      <dgm:t>
        <a:bodyPr/>
        <a:lstStyle/>
        <a:p>
          <a:endParaRPr lang="en-US"/>
        </a:p>
      </dgm:t>
    </dgm:pt>
    <dgm:pt modelId="{15A28199-4BD1-E547-8A6A-B187D82F674A}" type="sibTrans" cxnId="{9120E339-E320-1F44-A069-B8BFBAA60C66}">
      <dgm:prSet/>
      <dgm:spPr/>
      <dgm:t>
        <a:bodyPr/>
        <a:lstStyle/>
        <a:p>
          <a:endParaRPr lang="en-US"/>
        </a:p>
      </dgm:t>
    </dgm:pt>
    <dgm:pt modelId="{24044125-9CCA-2D40-8F8A-FB9355A2FC03}">
      <dgm:prSet phldrT="[Text]" custT="1"/>
      <dgm:spPr/>
      <dgm:t>
        <a:bodyPr anchor="ctr"/>
        <a:lstStyle/>
        <a:p>
          <a:r>
            <a:rPr lang="en-US" sz="1600" dirty="0"/>
            <a:t>Improved Staff/Student Relationships</a:t>
          </a:r>
        </a:p>
      </dgm:t>
    </dgm:pt>
    <dgm:pt modelId="{DB258754-9E76-6349-8E87-6827A2BEA5D2}" type="parTrans" cxnId="{8CE847C5-80F4-6F4F-87EF-17937B4F493B}">
      <dgm:prSet/>
      <dgm:spPr/>
      <dgm:t>
        <a:bodyPr/>
        <a:lstStyle/>
        <a:p>
          <a:endParaRPr lang="en-US"/>
        </a:p>
      </dgm:t>
    </dgm:pt>
    <dgm:pt modelId="{690FEBD2-B9B2-A247-B4D5-221491753D46}" type="sibTrans" cxnId="{8CE847C5-80F4-6F4F-87EF-17937B4F493B}">
      <dgm:prSet/>
      <dgm:spPr/>
      <dgm:t>
        <a:bodyPr/>
        <a:lstStyle/>
        <a:p>
          <a:endParaRPr lang="en-US"/>
        </a:p>
      </dgm:t>
    </dgm:pt>
    <dgm:pt modelId="{09E5B164-6CBD-D24D-92AD-568E241EDF30}">
      <dgm:prSet phldrT="[Text]" custT="1"/>
      <dgm:spPr/>
      <dgm:t>
        <a:bodyPr anchor="ctr"/>
        <a:lstStyle/>
        <a:p>
          <a:r>
            <a:rPr lang="en-US" sz="1600" dirty="0"/>
            <a:t>Student Engagement and Instructional Time</a:t>
          </a:r>
        </a:p>
      </dgm:t>
    </dgm:pt>
    <dgm:pt modelId="{87E06A16-9810-A843-B2F9-09B54B5E2E71}" type="parTrans" cxnId="{57532662-2CF2-454C-B3B5-8A59B9C3EEA9}">
      <dgm:prSet/>
      <dgm:spPr/>
      <dgm:t>
        <a:bodyPr/>
        <a:lstStyle/>
        <a:p>
          <a:endParaRPr lang="en-US"/>
        </a:p>
      </dgm:t>
    </dgm:pt>
    <dgm:pt modelId="{4B398C12-76CC-094C-B8C0-90002EA1E1ED}" type="sibTrans" cxnId="{57532662-2CF2-454C-B3B5-8A59B9C3EEA9}">
      <dgm:prSet/>
      <dgm:spPr/>
      <dgm:t>
        <a:bodyPr/>
        <a:lstStyle/>
        <a:p>
          <a:endParaRPr lang="en-US"/>
        </a:p>
      </dgm:t>
    </dgm:pt>
    <dgm:pt modelId="{159AEA03-A0C4-364D-93EE-C19EF566481C}">
      <dgm:prSet phldrT="[Text]" custT="1"/>
      <dgm:spPr/>
      <dgm:t>
        <a:bodyPr anchor="ctr"/>
        <a:lstStyle/>
        <a:p>
          <a:r>
            <a:rPr lang="en-US" sz="1600" dirty="0"/>
            <a:t>Improved Positive School Culture and Organizational Health</a:t>
          </a:r>
        </a:p>
      </dgm:t>
    </dgm:pt>
    <dgm:pt modelId="{2B59E05B-9A6B-9B43-9545-5EC8B661159B}" type="parTrans" cxnId="{D969189F-E22E-1147-BB4D-4AF582D13740}">
      <dgm:prSet/>
      <dgm:spPr/>
      <dgm:t>
        <a:bodyPr/>
        <a:lstStyle/>
        <a:p>
          <a:endParaRPr lang="en-US"/>
        </a:p>
      </dgm:t>
    </dgm:pt>
    <dgm:pt modelId="{9BB18951-5B29-2A41-ACD8-A7E859468943}" type="sibTrans" cxnId="{D969189F-E22E-1147-BB4D-4AF582D13740}">
      <dgm:prSet/>
      <dgm:spPr/>
      <dgm:t>
        <a:bodyPr/>
        <a:lstStyle/>
        <a:p>
          <a:endParaRPr lang="en-US"/>
        </a:p>
      </dgm:t>
    </dgm:pt>
    <dgm:pt modelId="{5EB28DFC-230F-D247-B04D-AFA615DCD791}">
      <dgm:prSet phldrT="[Text]" custT="1"/>
      <dgm:spPr/>
      <dgm:t>
        <a:bodyPr anchor="ctr"/>
        <a:lstStyle/>
        <a:p>
          <a:r>
            <a:rPr lang="en-US" sz="1600" dirty="0"/>
            <a:t>Climate and Safety</a:t>
          </a:r>
        </a:p>
      </dgm:t>
    </dgm:pt>
    <dgm:pt modelId="{210CCE61-87EA-FB45-A60C-D08D09239C8A}" type="parTrans" cxnId="{4A392F5C-F282-E647-A9C1-30E92330B5D3}">
      <dgm:prSet/>
      <dgm:spPr/>
      <dgm:t>
        <a:bodyPr/>
        <a:lstStyle/>
        <a:p>
          <a:endParaRPr lang="en-US"/>
        </a:p>
      </dgm:t>
    </dgm:pt>
    <dgm:pt modelId="{BD597AC4-8829-9940-8267-0C54B4C56829}" type="sibTrans" cxnId="{4A392F5C-F282-E647-A9C1-30E92330B5D3}">
      <dgm:prSet/>
      <dgm:spPr/>
      <dgm:t>
        <a:bodyPr/>
        <a:lstStyle/>
        <a:p>
          <a:endParaRPr lang="en-US"/>
        </a:p>
      </dgm:t>
    </dgm:pt>
    <dgm:pt modelId="{3E684D84-7F85-B149-B83A-6ADD41DEDDC3}" type="pres">
      <dgm:prSet presAssocID="{6E82B11E-C4C0-0E4F-8946-3B9278731ED5}" presName="Name0" presStyleCnt="0">
        <dgm:presLayoutVars>
          <dgm:dir/>
          <dgm:resizeHandles val="exact"/>
        </dgm:presLayoutVars>
      </dgm:prSet>
      <dgm:spPr/>
    </dgm:pt>
    <dgm:pt modelId="{534EF08A-F1DE-C844-A756-07882D84E1FD}" type="pres">
      <dgm:prSet presAssocID="{D4FE83FA-1226-7649-ACA5-FF531A72685E}" presName="composite" presStyleCnt="0"/>
      <dgm:spPr/>
    </dgm:pt>
    <dgm:pt modelId="{519704F1-F15B-C442-AB66-C777CFE1CE03}" type="pres">
      <dgm:prSet presAssocID="{D4FE83FA-1226-7649-ACA5-FF531A72685E}" presName="imagSh" presStyleLbl="bgImgPlace1" presStyleIdx="0" presStyleCnt="3" custScaleX="109602" custLinFactNeighborX="15769" custLinFactNeighborY="-10128"/>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D68D723-20D8-494B-A557-79F2C0B8A3EE}" type="pres">
      <dgm:prSet presAssocID="{D4FE83FA-1226-7649-ACA5-FF531A72685E}" presName="txNode" presStyleLbl="node1" presStyleIdx="0" presStyleCnt="3" custScaleX="132291" custScaleY="131356" custLinFactNeighborX="20526" custLinFactNeighborY="14626">
        <dgm:presLayoutVars>
          <dgm:bulletEnabled val="1"/>
        </dgm:presLayoutVars>
      </dgm:prSet>
      <dgm:spPr/>
    </dgm:pt>
    <dgm:pt modelId="{9BA4C039-C098-D34E-80A1-2ABDF947F0E0}" type="pres">
      <dgm:prSet presAssocID="{D1A80744-DAC1-AD4A-89BD-6EDDD71C2561}" presName="sibTrans" presStyleLbl="sibTrans2D1" presStyleIdx="0" presStyleCnt="2" custLinFactNeighborX="-6230" custLinFactNeighborY="-1327"/>
      <dgm:spPr/>
    </dgm:pt>
    <dgm:pt modelId="{83685D11-038A-1643-9EFA-35283B535E15}" type="pres">
      <dgm:prSet presAssocID="{D1A80744-DAC1-AD4A-89BD-6EDDD71C2561}" presName="connTx" presStyleLbl="sibTrans2D1" presStyleIdx="0" presStyleCnt="2"/>
      <dgm:spPr/>
    </dgm:pt>
    <dgm:pt modelId="{1E735967-0B90-D147-A096-8E6678122044}" type="pres">
      <dgm:prSet presAssocID="{A54A4FCA-886C-8B43-9068-0B4C59FAAF19}" presName="composite" presStyleCnt="0"/>
      <dgm:spPr/>
    </dgm:pt>
    <dgm:pt modelId="{358BEDBC-D4D1-C341-A9F3-3D5059AF5A05}" type="pres">
      <dgm:prSet presAssocID="{A54A4FCA-886C-8B43-9068-0B4C59FAAF19}" presName="imagSh" presStyleLbl="bgImgPlace1" presStyleIdx="1" presStyleCnt="3" custScaleX="109602" custLinFactNeighborY="-10128"/>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72CCA6F-41CC-FB4A-BED4-EFA1243EA41C}" type="pres">
      <dgm:prSet presAssocID="{A54A4FCA-886C-8B43-9068-0B4C59FAAF19}" presName="txNode" presStyleLbl="node1" presStyleIdx="1" presStyleCnt="3" custScaleX="132291" custScaleY="131356" custLinFactNeighborX="4757" custLinFactNeighborY="14626">
        <dgm:presLayoutVars>
          <dgm:bulletEnabled val="1"/>
        </dgm:presLayoutVars>
      </dgm:prSet>
      <dgm:spPr/>
    </dgm:pt>
    <dgm:pt modelId="{F2D4301C-BAC3-2241-BAE7-FC459CD46F31}" type="pres">
      <dgm:prSet presAssocID="{7AECE62A-D8D2-FE49-AD2D-9E99BE5F254C}" presName="sibTrans" presStyleLbl="sibTrans2D1" presStyleIdx="1" presStyleCnt="2" custLinFactNeighborX="-5872" custLinFactNeighborY="-1327"/>
      <dgm:spPr/>
    </dgm:pt>
    <dgm:pt modelId="{313DFA75-08AB-D245-A43C-2D577261EF80}" type="pres">
      <dgm:prSet presAssocID="{7AECE62A-D8D2-FE49-AD2D-9E99BE5F254C}" presName="connTx" presStyleLbl="sibTrans2D1" presStyleIdx="1" presStyleCnt="2"/>
      <dgm:spPr/>
    </dgm:pt>
    <dgm:pt modelId="{799F0D4A-A565-814F-B9F6-AE6EB44480BE}" type="pres">
      <dgm:prSet presAssocID="{248177B0-D492-DC43-B96C-C269980C3C07}" presName="composite" presStyleCnt="0"/>
      <dgm:spPr/>
    </dgm:pt>
    <dgm:pt modelId="{8147E75D-69DC-BB4F-AC76-0D0722BC1B9D}" type="pres">
      <dgm:prSet presAssocID="{248177B0-D492-DC43-B96C-C269980C3C07}" presName="imagSh" presStyleLbl="bgImgPlace1" presStyleIdx="2" presStyleCnt="3" custScaleX="109602" custLinFactNeighborX="-12391" custLinFactNeighborY="-10128"/>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77924D1-CB19-F24D-9628-2369562E2530}" type="pres">
      <dgm:prSet presAssocID="{248177B0-D492-DC43-B96C-C269980C3C07}" presName="txNode" presStyleLbl="node1" presStyleIdx="2" presStyleCnt="3" custScaleX="132291" custScaleY="131356" custLinFactNeighborX="-7634" custLinFactNeighborY="14626">
        <dgm:presLayoutVars>
          <dgm:bulletEnabled val="1"/>
        </dgm:presLayoutVars>
      </dgm:prSet>
      <dgm:spPr/>
    </dgm:pt>
  </dgm:ptLst>
  <dgm:cxnLst>
    <dgm:cxn modelId="{E7805705-A67F-3D44-91A1-F3D71013F724}" srcId="{6E82B11E-C4C0-0E4F-8946-3B9278731ED5}" destId="{248177B0-D492-DC43-B96C-C269980C3C07}" srcOrd="2" destOrd="0" parTransId="{34A6DA38-8A0D-5849-8491-E6449E149301}" sibTransId="{13957D94-AE0A-9141-9342-51CD12B1C6CF}"/>
    <dgm:cxn modelId="{99766B09-48E6-FB4A-BF1E-DA6FCC3F9AB5}" type="presOf" srcId="{DFD49115-8DA4-FD47-A152-3899626B6592}" destId="{477924D1-CB19-F24D-9628-2369562E2530}" srcOrd="0" destOrd="2" presId="urn:microsoft.com/office/officeart/2005/8/layout/hProcess10"/>
    <dgm:cxn modelId="{36729F10-7A4D-8F4B-AA92-A6F6F6E52BE9}" type="presOf" srcId="{7AECE62A-D8D2-FE49-AD2D-9E99BE5F254C}" destId="{313DFA75-08AB-D245-A43C-2D577261EF80}" srcOrd="1" destOrd="0" presId="urn:microsoft.com/office/officeart/2005/8/layout/hProcess10"/>
    <dgm:cxn modelId="{EB13F511-1B18-4646-97F6-28D02B7003E5}" type="presOf" srcId="{D1A80744-DAC1-AD4A-89BD-6EDDD71C2561}" destId="{83685D11-038A-1643-9EFA-35283B535E15}" srcOrd="1" destOrd="0" presId="urn:microsoft.com/office/officeart/2005/8/layout/hProcess10"/>
    <dgm:cxn modelId="{F8D43013-4381-9545-AFD5-D2EAA3D405B5}" srcId="{A54A4FCA-886C-8B43-9068-0B4C59FAAF19}" destId="{5117519A-2C90-494A-BD04-9C7CE910B429}" srcOrd="0" destOrd="0" parTransId="{FE70F51D-7B89-1E4E-81D8-72EB9D822E82}" sibTransId="{8525305D-CD10-A142-8CA0-3750BC2F84F5}"/>
    <dgm:cxn modelId="{0C95C618-DE4C-4D4C-BDD3-645B31E3D601}" type="presOf" srcId="{4DB4BF91-07BA-9B45-8133-3225F77F0B28}" destId="{477924D1-CB19-F24D-9628-2369562E2530}" srcOrd="0" destOrd="4" presId="urn:microsoft.com/office/officeart/2005/8/layout/hProcess10"/>
    <dgm:cxn modelId="{228B211B-7403-B940-8A34-D868018361CB}" type="presOf" srcId="{5117519A-2C90-494A-BD04-9C7CE910B429}" destId="{672CCA6F-41CC-FB4A-BED4-EFA1243EA41C}" srcOrd="0" destOrd="1" presId="urn:microsoft.com/office/officeart/2005/8/layout/hProcess10"/>
    <dgm:cxn modelId="{F8AD3B27-9E79-C945-9667-F43A7221209E}" type="presOf" srcId="{24044125-9CCA-2D40-8F8A-FB9355A2FC03}" destId="{2D68D723-20D8-494B-A557-79F2C0B8A3EE}" srcOrd="0" destOrd="1" presId="urn:microsoft.com/office/officeart/2005/8/layout/hProcess10"/>
    <dgm:cxn modelId="{9E364629-CCB2-5D49-9568-D80CDBB3186C}" type="presOf" srcId="{A7551CF6-DF95-7544-9962-B005E3F5CA11}" destId="{477924D1-CB19-F24D-9628-2369562E2530}" srcOrd="0" destOrd="1" presId="urn:microsoft.com/office/officeart/2005/8/layout/hProcess10"/>
    <dgm:cxn modelId="{6E056B2E-6C87-5044-9CCD-F29349105A48}" type="presOf" srcId="{65D9C980-A603-4142-81AE-A9E24520F027}" destId="{672CCA6F-41CC-FB4A-BED4-EFA1243EA41C}" srcOrd="0" destOrd="3" presId="urn:microsoft.com/office/officeart/2005/8/layout/hProcess10"/>
    <dgm:cxn modelId="{FC42A334-E2F0-5B44-8D3A-AC84A51D332E}" type="presOf" srcId="{D1A80744-DAC1-AD4A-89BD-6EDDD71C2561}" destId="{9BA4C039-C098-D34E-80A1-2ABDF947F0E0}" srcOrd="0" destOrd="0" presId="urn:microsoft.com/office/officeart/2005/8/layout/hProcess10"/>
    <dgm:cxn modelId="{9120E339-E320-1F44-A069-B8BFBAA60C66}" srcId="{248177B0-D492-DC43-B96C-C269980C3C07}" destId="{236F5890-1C1C-8D4A-8641-90C20FCBAFCF}" srcOrd="5" destOrd="0" parTransId="{C7074376-DC3B-2943-BBF7-E205C19E4A16}" sibTransId="{15A28199-4BD1-E547-8A6A-B187D82F674A}"/>
    <dgm:cxn modelId="{B38F1E3D-CE5D-1C40-82C2-7B484E74EBFF}" type="presOf" srcId="{7AECE62A-D8D2-FE49-AD2D-9E99BE5F254C}" destId="{F2D4301C-BAC3-2241-BAE7-FC459CD46F31}" srcOrd="0" destOrd="0" presId="urn:microsoft.com/office/officeart/2005/8/layout/hProcess10"/>
    <dgm:cxn modelId="{44AE6C41-09DE-4546-BB37-D560BDFF3204}" type="presOf" srcId="{236F5890-1C1C-8D4A-8641-90C20FCBAFCF}" destId="{477924D1-CB19-F24D-9628-2369562E2530}" srcOrd="0" destOrd="6" presId="urn:microsoft.com/office/officeart/2005/8/layout/hProcess10"/>
    <dgm:cxn modelId="{1CB99D4C-9DBB-C24A-9FB7-C3E8ED527D4A}" type="presOf" srcId="{2B09B9A6-9D9F-E34A-8440-25C1324F8DE2}" destId="{2D68D723-20D8-494B-A557-79F2C0B8A3EE}" srcOrd="0" destOrd="2" presId="urn:microsoft.com/office/officeart/2005/8/layout/hProcess10"/>
    <dgm:cxn modelId="{1485A151-81A8-3B46-9FC1-35616995B33C}" srcId="{D4FE83FA-1226-7649-ACA5-FF531A72685E}" destId="{2B09B9A6-9D9F-E34A-8440-25C1324F8DE2}" srcOrd="1" destOrd="0" parTransId="{9AAF0A0E-7754-F740-8EA6-A80DAD05B6BF}" sibTransId="{46CB13B2-C8B7-2A4F-8A7F-0AFA611C79C2}"/>
    <dgm:cxn modelId="{3692FE52-4632-1540-B1D6-292251A4CED2}" srcId="{248177B0-D492-DC43-B96C-C269980C3C07}" destId="{AA72D5D4-C0CD-9B42-BDA7-B287A926E438}" srcOrd="4" destOrd="0" parTransId="{7991F999-6066-1A41-B3B6-267D65969163}" sibTransId="{420AA8AD-FA09-E740-A887-34BBE8A521A0}"/>
    <dgm:cxn modelId="{1AD8155A-8E7D-884C-933F-A6D96E58E9AC}" type="presOf" srcId="{A690418F-ED3F-4745-BB51-417B2E52568E}" destId="{672CCA6F-41CC-FB4A-BED4-EFA1243EA41C}" srcOrd="0" destOrd="2" presId="urn:microsoft.com/office/officeart/2005/8/layout/hProcess10"/>
    <dgm:cxn modelId="{4A392F5C-F282-E647-A9C1-30E92330B5D3}" srcId="{D4FE83FA-1226-7649-ACA5-FF531A72685E}" destId="{5EB28DFC-230F-D247-B04D-AFA615DCD791}" srcOrd="4" destOrd="0" parTransId="{210CCE61-87EA-FB45-A60C-D08D09239C8A}" sibTransId="{BD597AC4-8829-9940-8267-0C54B4C56829}"/>
    <dgm:cxn modelId="{57532662-2CF2-454C-B3B5-8A59B9C3EEA9}" srcId="{D4FE83FA-1226-7649-ACA5-FF531A72685E}" destId="{09E5B164-6CBD-D24D-92AD-568E241EDF30}" srcOrd="2" destOrd="0" parTransId="{87E06A16-9810-A843-B2F9-09B54B5E2E71}" sibTransId="{4B398C12-76CC-094C-B8C0-90002EA1E1ED}"/>
    <dgm:cxn modelId="{17097470-AE43-DE42-979E-0758F704B3E3}" srcId="{6E82B11E-C4C0-0E4F-8946-3B9278731ED5}" destId="{A54A4FCA-886C-8B43-9068-0B4C59FAAF19}" srcOrd="1" destOrd="0" parTransId="{C9EFF70E-D4F7-F546-B865-5D4E5F46D6DD}" sibTransId="{7AECE62A-D8D2-FE49-AD2D-9E99BE5F254C}"/>
    <dgm:cxn modelId="{7A88F473-9AA9-4C4F-B735-5CD5C4845CAC}" type="presOf" srcId="{D4FE83FA-1226-7649-ACA5-FF531A72685E}" destId="{2D68D723-20D8-494B-A557-79F2C0B8A3EE}" srcOrd="0" destOrd="0" presId="urn:microsoft.com/office/officeart/2005/8/layout/hProcess10"/>
    <dgm:cxn modelId="{F489F287-F3BE-B645-8CA4-911B164AB53F}" srcId="{6E82B11E-C4C0-0E4F-8946-3B9278731ED5}" destId="{D4FE83FA-1226-7649-ACA5-FF531A72685E}" srcOrd="0" destOrd="0" parTransId="{43DE0701-4AA4-CA47-BDEE-5983816B1C69}" sibTransId="{D1A80744-DAC1-AD4A-89BD-6EDDD71C2561}"/>
    <dgm:cxn modelId="{9D347D92-3A51-4946-A1DE-877FA9464E2C}" srcId="{248177B0-D492-DC43-B96C-C269980C3C07}" destId="{A7551CF6-DF95-7544-9962-B005E3F5CA11}" srcOrd="0" destOrd="0" parTransId="{9A9012C7-511E-A54C-B92B-9B8901D9B363}" sibTransId="{51134380-2949-0949-9A96-3269FBA59777}"/>
    <dgm:cxn modelId="{EAC56A93-1FE8-824E-96BB-3F06AF919278}" srcId="{A54A4FCA-886C-8B43-9068-0B4C59FAAF19}" destId="{A690418F-ED3F-4745-BB51-417B2E52568E}" srcOrd="1" destOrd="0" parTransId="{CCCAAB59-4473-574B-B49C-A55A8985BB4B}" sibTransId="{2FCD313D-27ED-3849-B930-C928184B7844}"/>
    <dgm:cxn modelId="{D969189F-E22E-1147-BB4D-4AF582D13740}" srcId="{D4FE83FA-1226-7649-ACA5-FF531A72685E}" destId="{159AEA03-A0C4-364D-93EE-C19EF566481C}" srcOrd="3" destOrd="0" parTransId="{2B59E05B-9A6B-9B43-9545-5EC8B661159B}" sibTransId="{9BB18951-5B29-2A41-ACD8-A7E859468943}"/>
    <dgm:cxn modelId="{BB6985A2-4A53-CE45-9486-DD4F45986450}" srcId="{A54A4FCA-886C-8B43-9068-0B4C59FAAF19}" destId="{65D9C980-A603-4142-81AE-A9E24520F027}" srcOrd="2" destOrd="0" parTransId="{1A024353-10ED-5148-95A8-3CF4D0A39374}" sibTransId="{B4EE96DE-D992-9C4C-9FC4-2D706262F91F}"/>
    <dgm:cxn modelId="{E04255A8-3D3B-644B-A8CE-596E9D2E3B5E}" type="presOf" srcId="{159AEA03-A0C4-364D-93EE-C19EF566481C}" destId="{2D68D723-20D8-494B-A557-79F2C0B8A3EE}" srcOrd="0" destOrd="4" presId="urn:microsoft.com/office/officeart/2005/8/layout/hProcess10"/>
    <dgm:cxn modelId="{722CB4AE-9334-4645-9758-F100BDA3D841}" type="presOf" srcId="{09E5B164-6CBD-D24D-92AD-568E241EDF30}" destId="{2D68D723-20D8-494B-A557-79F2C0B8A3EE}" srcOrd="0" destOrd="3" presId="urn:microsoft.com/office/officeart/2005/8/layout/hProcess10"/>
    <dgm:cxn modelId="{1684EDB9-0865-4E48-9219-E1802ACABACD}" type="presOf" srcId="{248177B0-D492-DC43-B96C-C269980C3C07}" destId="{477924D1-CB19-F24D-9628-2369562E2530}" srcOrd="0" destOrd="0" presId="urn:microsoft.com/office/officeart/2005/8/layout/hProcess10"/>
    <dgm:cxn modelId="{8CE847C5-80F4-6F4F-87EF-17937B4F493B}" srcId="{D4FE83FA-1226-7649-ACA5-FF531A72685E}" destId="{24044125-9CCA-2D40-8F8A-FB9355A2FC03}" srcOrd="0" destOrd="0" parTransId="{DB258754-9E76-6349-8E87-6827A2BEA5D2}" sibTransId="{690FEBD2-B9B2-A247-B4D5-221491753D46}"/>
    <dgm:cxn modelId="{6CFB0AE5-4D61-E248-91D2-8B7709144EBD}" type="presOf" srcId="{AA72D5D4-C0CD-9B42-BDA7-B287A926E438}" destId="{477924D1-CB19-F24D-9628-2369562E2530}" srcOrd="0" destOrd="5" presId="urn:microsoft.com/office/officeart/2005/8/layout/hProcess10"/>
    <dgm:cxn modelId="{266194E5-7100-E244-B52B-653DC79F675D}" type="presOf" srcId="{25C7FE41-CF00-A74B-897E-2FFF4ED59DFC}" destId="{477924D1-CB19-F24D-9628-2369562E2530}" srcOrd="0" destOrd="3" presId="urn:microsoft.com/office/officeart/2005/8/layout/hProcess10"/>
    <dgm:cxn modelId="{E323E3EE-8447-0142-9A95-E11FF3311647}" type="presOf" srcId="{A54A4FCA-886C-8B43-9068-0B4C59FAAF19}" destId="{672CCA6F-41CC-FB4A-BED4-EFA1243EA41C}" srcOrd="0" destOrd="0" presId="urn:microsoft.com/office/officeart/2005/8/layout/hProcess10"/>
    <dgm:cxn modelId="{BAA8E4EE-8A38-314A-93CC-67B8BC58A77C}" srcId="{A54A4FCA-886C-8B43-9068-0B4C59FAAF19}" destId="{119ED1A7-3706-DC40-9F26-CADBF225FA24}" srcOrd="3" destOrd="0" parTransId="{3F994D1B-CBC4-5D4F-B3FC-D12AE9CB35D1}" sibTransId="{8DC28490-31FE-0544-9D5C-B5BDFACE6BEA}"/>
    <dgm:cxn modelId="{E596F8EE-6BD6-4F4A-BCCC-7FB982865D6C}" type="presOf" srcId="{6E82B11E-C4C0-0E4F-8946-3B9278731ED5}" destId="{3E684D84-7F85-B149-B83A-6ADD41DEDDC3}" srcOrd="0" destOrd="0" presId="urn:microsoft.com/office/officeart/2005/8/layout/hProcess10"/>
    <dgm:cxn modelId="{B0F1B4EF-BBA2-344D-8360-F39628B1D79D}" srcId="{248177B0-D492-DC43-B96C-C269980C3C07}" destId="{DFD49115-8DA4-FD47-A152-3899626B6592}" srcOrd="1" destOrd="0" parTransId="{6E8F30D9-1E4C-3345-9DC1-25BD21D1DD5B}" sibTransId="{260584EE-9D9F-EF47-9BA3-98C5144D48F7}"/>
    <dgm:cxn modelId="{85C99CF3-1755-E949-8D8B-0953A1AF846F}" srcId="{248177B0-D492-DC43-B96C-C269980C3C07}" destId="{25C7FE41-CF00-A74B-897E-2FFF4ED59DFC}" srcOrd="2" destOrd="0" parTransId="{036915C0-FA24-0941-8AB8-6B2932E6C4E3}" sibTransId="{47592E08-D194-4B42-8714-354A7930C0C6}"/>
    <dgm:cxn modelId="{A4A1AFF7-0BDD-FD47-A18D-CD588E0CFE0A}" type="presOf" srcId="{5EB28DFC-230F-D247-B04D-AFA615DCD791}" destId="{2D68D723-20D8-494B-A557-79F2C0B8A3EE}" srcOrd="0" destOrd="5" presId="urn:microsoft.com/office/officeart/2005/8/layout/hProcess10"/>
    <dgm:cxn modelId="{945187FB-F7C2-8543-AFA9-10BB1B171EF5}" type="presOf" srcId="{119ED1A7-3706-DC40-9F26-CADBF225FA24}" destId="{672CCA6F-41CC-FB4A-BED4-EFA1243EA41C}" srcOrd="0" destOrd="4" presId="urn:microsoft.com/office/officeart/2005/8/layout/hProcess10"/>
    <dgm:cxn modelId="{7C5102FD-0B83-554E-903F-A6DF5644B803}" srcId="{248177B0-D492-DC43-B96C-C269980C3C07}" destId="{4DB4BF91-07BA-9B45-8133-3225F77F0B28}" srcOrd="3" destOrd="0" parTransId="{D956EF05-C9B8-834D-A1CF-07565E591B53}" sibTransId="{DD4B749B-CD67-334E-8D43-6699D9997B0B}"/>
    <dgm:cxn modelId="{3F638D7A-33C1-064A-926D-B565DB9EA9FD}" type="presParOf" srcId="{3E684D84-7F85-B149-B83A-6ADD41DEDDC3}" destId="{534EF08A-F1DE-C844-A756-07882D84E1FD}" srcOrd="0" destOrd="0" presId="urn:microsoft.com/office/officeart/2005/8/layout/hProcess10"/>
    <dgm:cxn modelId="{F7C9FA60-3321-3F4F-AF3F-767DF2C04547}" type="presParOf" srcId="{534EF08A-F1DE-C844-A756-07882D84E1FD}" destId="{519704F1-F15B-C442-AB66-C777CFE1CE03}" srcOrd="0" destOrd="0" presId="urn:microsoft.com/office/officeart/2005/8/layout/hProcess10"/>
    <dgm:cxn modelId="{87BDE1C6-F167-4348-B74C-CEA682841E31}" type="presParOf" srcId="{534EF08A-F1DE-C844-A756-07882D84E1FD}" destId="{2D68D723-20D8-494B-A557-79F2C0B8A3EE}" srcOrd="1" destOrd="0" presId="urn:microsoft.com/office/officeart/2005/8/layout/hProcess10"/>
    <dgm:cxn modelId="{982ADD24-2D14-EE47-8462-9870CE9F6F7D}" type="presParOf" srcId="{3E684D84-7F85-B149-B83A-6ADD41DEDDC3}" destId="{9BA4C039-C098-D34E-80A1-2ABDF947F0E0}" srcOrd="1" destOrd="0" presId="urn:microsoft.com/office/officeart/2005/8/layout/hProcess10"/>
    <dgm:cxn modelId="{B21C21EF-DF6C-A741-81C6-9A335C012350}" type="presParOf" srcId="{9BA4C039-C098-D34E-80A1-2ABDF947F0E0}" destId="{83685D11-038A-1643-9EFA-35283B535E15}" srcOrd="0" destOrd="0" presId="urn:microsoft.com/office/officeart/2005/8/layout/hProcess10"/>
    <dgm:cxn modelId="{0CCC77E4-BC8D-464F-BBBC-F5065802CC52}" type="presParOf" srcId="{3E684D84-7F85-B149-B83A-6ADD41DEDDC3}" destId="{1E735967-0B90-D147-A096-8E6678122044}" srcOrd="2" destOrd="0" presId="urn:microsoft.com/office/officeart/2005/8/layout/hProcess10"/>
    <dgm:cxn modelId="{8598F1CB-3876-9647-8C77-9249837C8107}" type="presParOf" srcId="{1E735967-0B90-D147-A096-8E6678122044}" destId="{358BEDBC-D4D1-C341-A9F3-3D5059AF5A05}" srcOrd="0" destOrd="0" presId="urn:microsoft.com/office/officeart/2005/8/layout/hProcess10"/>
    <dgm:cxn modelId="{1F7225FD-2DEB-7B4F-9F0A-DFC3B3A3ED82}" type="presParOf" srcId="{1E735967-0B90-D147-A096-8E6678122044}" destId="{672CCA6F-41CC-FB4A-BED4-EFA1243EA41C}" srcOrd="1" destOrd="0" presId="urn:microsoft.com/office/officeart/2005/8/layout/hProcess10"/>
    <dgm:cxn modelId="{9481A1DA-4E2E-F74D-9F28-C746D0A49F2A}" type="presParOf" srcId="{3E684D84-7F85-B149-B83A-6ADD41DEDDC3}" destId="{F2D4301C-BAC3-2241-BAE7-FC459CD46F31}" srcOrd="3" destOrd="0" presId="urn:microsoft.com/office/officeart/2005/8/layout/hProcess10"/>
    <dgm:cxn modelId="{2D95E7F2-980D-0146-BA80-265C7B4B6D3C}" type="presParOf" srcId="{F2D4301C-BAC3-2241-BAE7-FC459CD46F31}" destId="{313DFA75-08AB-D245-A43C-2D577261EF80}" srcOrd="0" destOrd="0" presId="urn:microsoft.com/office/officeart/2005/8/layout/hProcess10"/>
    <dgm:cxn modelId="{481D8158-C471-0649-9778-A3925A465A0F}" type="presParOf" srcId="{3E684D84-7F85-B149-B83A-6ADD41DEDDC3}" destId="{799F0D4A-A565-814F-B9F6-AE6EB44480BE}" srcOrd="4" destOrd="0" presId="urn:microsoft.com/office/officeart/2005/8/layout/hProcess10"/>
    <dgm:cxn modelId="{C3BE5D9F-A570-8041-BCCD-39169BEA5690}" type="presParOf" srcId="{799F0D4A-A565-814F-B9F6-AE6EB44480BE}" destId="{8147E75D-69DC-BB4F-AC76-0D0722BC1B9D}" srcOrd="0" destOrd="0" presId="urn:microsoft.com/office/officeart/2005/8/layout/hProcess10"/>
    <dgm:cxn modelId="{4239DE57-5BBE-304C-A5E3-8DEC45E03D28}" type="presParOf" srcId="{799F0D4A-A565-814F-B9F6-AE6EB44480BE}" destId="{477924D1-CB19-F24D-9628-2369562E253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04CA5E-3BD8-D94F-8AC6-0A7C246222F7}" type="doc">
      <dgm:prSet loTypeId="urn:microsoft.com/office/officeart/2005/8/layout/vList2" loCatId="" qsTypeId="urn:microsoft.com/office/officeart/2005/8/quickstyle/simple5" qsCatId="simple" csTypeId="urn:microsoft.com/office/officeart/2005/8/colors/accent1_2" csCatId="accent1" phldr="1"/>
      <dgm:spPr/>
      <dgm:t>
        <a:bodyPr/>
        <a:lstStyle/>
        <a:p>
          <a:endParaRPr lang="en-US"/>
        </a:p>
      </dgm:t>
    </dgm:pt>
    <dgm:pt modelId="{413A132E-A62D-7A42-9B37-DA9F54E761FF}">
      <dgm:prSet custT="1"/>
      <dgm:spPr/>
      <dgm:t>
        <a:bodyPr/>
        <a:lstStyle/>
        <a:p>
          <a:r>
            <a:rPr lang="en-US" sz="2800" b="1" dirty="0"/>
            <a:t>Policy</a:t>
          </a:r>
          <a:endParaRPr lang="en-US" sz="2800" dirty="0"/>
        </a:p>
      </dgm:t>
    </dgm:pt>
    <dgm:pt modelId="{E4F9B3E6-ADF7-6B44-B795-3C9AB5F84E17}" type="parTrans" cxnId="{FCB5EDCD-7706-BC40-BDD3-79CD6B8E743C}">
      <dgm:prSet/>
      <dgm:spPr/>
      <dgm:t>
        <a:bodyPr/>
        <a:lstStyle/>
        <a:p>
          <a:endParaRPr lang="en-US"/>
        </a:p>
      </dgm:t>
    </dgm:pt>
    <dgm:pt modelId="{13E3B16C-ECBD-E948-ABDF-A6C8CF3B148E}" type="sibTrans" cxnId="{FCB5EDCD-7706-BC40-BDD3-79CD6B8E743C}">
      <dgm:prSet/>
      <dgm:spPr/>
      <dgm:t>
        <a:bodyPr/>
        <a:lstStyle/>
        <a:p>
          <a:endParaRPr lang="en-US"/>
        </a:p>
      </dgm:t>
    </dgm:pt>
    <dgm:pt modelId="{3BE5C4BE-879C-264E-846A-CCF4104A03DA}">
      <dgm:prSet custT="1"/>
      <dgm:spPr/>
      <dgm:t>
        <a:bodyPr/>
        <a:lstStyle/>
        <a:p>
          <a:r>
            <a:rPr lang="en-US" sz="2800" b="1" dirty="0"/>
            <a:t>Research</a:t>
          </a:r>
          <a:endParaRPr lang="en-US" sz="2800" dirty="0"/>
        </a:p>
      </dgm:t>
    </dgm:pt>
    <dgm:pt modelId="{2F4CD3E0-1A95-464E-B89B-039F8BFEC465}" type="parTrans" cxnId="{B3E9D82E-75B4-664A-A0D2-7EF7132634BA}">
      <dgm:prSet/>
      <dgm:spPr/>
      <dgm:t>
        <a:bodyPr/>
        <a:lstStyle/>
        <a:p>
          <a:endParaRPr lang="en-US"/>
        </a:p>
      </dgm:t>
    </dgm:pt>
    <dgm:pt modelId="{9DD63D5B-9C20-4347-A8CC-9003A8F97EF8}" type="sibTrans" cxnId="{B3E9D82E-75B4-664A-A0D2-7EF7132634BA}">
      <dgm:prSet/>
      <dgm:spPr/>
      <dgm:t>
        <a:bodyPr/>
        <a:lstStyle/>
        <a:p>
          <a:endParaRPr lang="en-US"/>
        </a:p>
      </dgm:t>
    </dgm:pt>
    <dgm:pt modelId="{25BC8D09-A1F1-FF4D-9F2C-C65CEA53DC69}">
      <dgm:prSet custT="1"/>
      <dgm:spPr/>
      <dgm:t>
        <a:bodyPr/>
        <a:lstStyle/>
        <a:p>
          <a:r>
            <a:rPr lang="en-US" sz="2800" b="1" dirty="0"/>
            <a:t>Technical Assistance</a:t>
          </a:r>
          <a:endParaRPr lang="en-US" sz="2800" dirty="0"/>
        </a:p>
      </dgm:t>
    </dgm:pt>
    <dgm:pt modelId="{A8EBE2BF-A85A-0D40-BB1D-83906A7852F1}" type="parTrans" cxnId="{0B5BDB17-2965-DD4C-90C1-515C09B1D0D7}">
      <dgm:prSet/>
      <dgm:spPr/>
      <dgm:t>
        <a:bodyPr/>
        <a:lstStyle/>
        <a:p>
          <a:endParaRPr lang="en-US"/>
        </a:p>
      </dgm:t>
    </dgm:pt>
    <dgm:pt modelId="{4E751F83-EA1D-9D42-9DA9-FA548DA76EBB}" type="sibTrans" cxnId="{0B5BDB17-2965-DD4C-90C1-515C09B1D0D7}">
      <dgm:prSet/>
      <dgm:spPr/>
      <dgm:t>
        <a:bodyPr/>
        <a:lstStyle/>
        <a:p>
          <a:endParaRPr lang="en-US"/>
        </a:p>
      </dgm:t>
    </dgm:pt>
    <dgm:pt modelId="{F870DC81-E337-0E47-B6E0-EFE213B89408}">
      <dgm:prSet custT="1"/>
      <dgm:spPr/>
      <dgm:t>
        <a:bodyPr/>
        <a:lstStyle/>
        <a:p>
          <a:r>
            <a:rPr lang="en-US" sz="2000" dirty="0"/>
            <a:t>Implement an equity-centered Multi-Tiered System of Support (MTSS) that prioritizes using systemic and outcome data to assess the presence and absence of equity in practices and outcomes. This process should actively involve multiple and diverse school community members, especially those from historically marginalized groups, in identifying and addressing inequities to ensure equitable access, representation, meaningful participation, and positive academic outcomes for all students.</a:t>
          </a:r>
        </a:p>
      </dgm:t>
    </dgm:pt>
    <dgm:pt modelId="{81E51E7D-06A8-E245-8EF4-A8E6169DBFEF}" type="parTrans" cxnId="{6895AC5B-76DA-B54F-AF9F-E3D669C2D9C6}">
      <dgm:prSet/>
      <dgm:spPr/>
      <dgm:t>
        <a:bodyPr/>
        <a:lstStyle/>
        <a:p>
          <a:endParaRPr lang="en-US"/>
        </a:p>
      </dgm:t>
    </dgm:pt>
    <dgm:pt modelId="{24C5DA7B-5146-3341-B0BC-31BE5804534A}" type="sibTrans" cxnId="{6895AC5B-76DA-B54F-AF9F-E3D669C2D9C6}">
      <dgm:prSet/>
      <dgm:spPr/>
      <dgm:t>
        <a:bodyPr/>
        <a:lstStyle/>
        <a:p>
          <a:endParaRPr lang="en-US"/>
        </a:p>
      </dgm:t>
    </dgm:pt>
    <dgm:pt modelId="{B909CE01-2EA3-1C45-AF5F-490FD9FA417F}">
      <dgm:prSet custT="1"/>
      <dgm:spPr/>
      <dgm:t>
        <a:bodyPr/>
        <a:lstStyle/>
        <a:p>
          <a:r>
            <a:rPr lang="en-US" sz="2000" dirty="0"/>
            <a:t>Conduct studies to investigate how equity-focused strategies can increase access to educational opportunities, improve representation of marginalized groups, and promote meaningful participation to enhance student engagement, academic achievement, and inclusive school environments.</a:t>
          </a:r>
        </a:p>
      </dgm:t>
    </dgm:pt>
    <dgm:pt modelId="{57A449EB-821F-6F42-8E79-BDE75E714247}" type="parTrans" cxnId="{EE559A6A-54A4-0C4A-BE7D-26C681FC009E}">
      <dgm:prSet/>
      <dgm:spPr/>
      <dgm:t>
        <a:bodyPr/>
        <a:lstStyle/>
        <a:p>
          <a:endParaRPr lang="en-US"/>
        </a:p>
      </dgm:t>
    </dgm:pt>
    <dgm:pt modelId="{975AB8A1-453A-6E4C-8448-EF0CBC184F7D}" type="sibTrans" cxnId="{EE559A6A-54A4-0C4A-BE7D-26C681FC009E}">
      <dgm:prSet/>
      <dgm:spPr/>
      <dgm:t>
        <a:bodyPr/>
        <a:lstStyle/>
        <a:p>
          <a:endParaRPr lang="en-US"/>
        </a:p>
      </dgm:t>
    </dgm:pt>
    <dgm:pt modelId="{AD801EE6-8A7F-1C48-ADA5-26A7E40B3D1A}">
      <dgm:prSet custT="1"/>
      <dgm:spPr/>
      <dgm:t>
        <a:bodyPr/>
        <a:lstStyle/>
        <a:p>
          <a:r>
            <a:rPr lang="en-US" sz="2000" dirty="0"/>
            <a:t>Provide tiered support, resources, and equity-expansive cycles to assist SEAs and LEAs in implementing equity-focused MTSS practices that center the experience to address the diverse needs of all students, especially those from historically marginalized groups. </a:t>
          </a:r>
        </a:p>
      </dgm:t>
    </dgm:pt>
    <dgm:pt modelId="{ED3722CA-909D-CA45-84F3-E49D06570425}" type="parTrans" cxnId="{2C67BEDC-8038-0040-B879-74C4E5ACDFFF}">
      <dgm:prSet/>
      <dgm:spPr/>
      <dgm:t>
        <a:bodyPr/>
        <a:lstStyle/>
        <a:p>
          <a:endParaRPr lang="en-US"/>
        </a:p>
      </dgm:t>
    </dgm:pt>
    <dgm:pt modelId="{A7C51AF6-5857-FD4A-9F3C-4C0B02793DEF}" type="sibTrans" cxnId="{2C67BEDC-8038-0040-B879-74C4E5ACDFFF}">
      <dgm:prSet/>
      <dgm:spPr/>
      <dgm:t>
        <a:bodyPr/>
        <a:lstStyle/>
        <a:p>
          <a:endParaRPr lang="en-US"/>
        </a:p>
      </dgm:t>
    </dgm:pt>
    <dgm:pt modelId="{8BBC0B85-F0F0-BA4E-8AFB-0882D4F55861}" type="pres">
      <dgm:prSet presAssocID="{3804CA5E-3BD8-D94F-8AC6-0A7C246222F7}" presName="linear" presStyleCnt="0">
        <dgm:presLayoutVars>
          <dgm:animLvl val="lvl"/>
          <dgm:resizeHandles val="exact"/>
        </dgm:presLayoutVars>
      </dgm:prSet>
      <dgm:spPr/>
    </dgm:pt>
    <dgm:pt modelId="{8340C961-252D-2E42-B540-7D99106391E5}" type="pres">
      <dgm:prSet presAssocID="{413A132E-A62D-7A42-9B37-DA9F54E761FF}" presName="parentText" presStyleLbl="node1" presStyleIdx="0" presStyleCnt="3" custLinFactNeighborY="-1650">
        <dgm:presLayoutVars>
          <dgm:chMax val="0"/>
          <dgm:bulletEnabled val="1"/>
        </dgm:presLayoutVars>
      </dgm:prSet>
      <dgm:spPr/>
    </dgm:pt>
    <dgm:pt modelId="{0CA86532-8958-C34C-8F05-70E3CBF8C085}" type="pres">
      <dgm:prSet presAssocID="{413A132E-A62D-7A42-9B37-DA9F54E761FF}" presName="childText" presStyleLbl="revTx" presStyleIdx="0" presStyleCnt="3">
        <dgm:presLayoutVars>
          <dgm:bulletEnabled val="1"/>
        </dgm:presLayoutVars>
      </dgm:prSet>
      <dgm:spPr/>
    </dgm:pt>
    <dgm:pt modelId="{07FF190E-F933-444B-BEBA-2BE9B8202845}" type="pres">
      <dgm:prSet presAssocID="{3BE5C4BE-879C-264E-846A-CCF4104A03DA}" presName="parentText" presStyleLbl="node1" presStyleIdx="1" presStyleCnt="3">
        <dgm:presLayoutVars>
          <dgm:chMax val="0"/>
          <dgm:bulletEnabled val="1"/>
        </dgm:presLayoutVars>
      </dgm:prSet>
      <dgm:spPr/>
    </dgm:pt>
    <dgm:pt modelId="{B8C6098D-188C-D340-A598-2BD759F213A2}" type="pres">
      <dgm:prSet presAssocID="{3BE5C4BE-879C-264E-846A-CCF4104A03DA}" presName="childText" presStyleLbl="revTx" presStyleIdx="1" presStyleCnt="3">
        <dgm:presLayoutVars>
          <dgm:bulletEnabled val="1"/>
        </dgm:presLayoutVars>
      </dgm:prSet>
      <dgm:spPr/>
    </dgm:pt>
    <dgm:pt modelId="{7A136770-AE53-FE49-9264-89244FBA3E06}" type="pres">
      <dgm:prSet presAssocID="{25BC8D09-A1F1-FF4D-9F2C-C65CEA53DC69}" presName="parentText" presStyleLbl="node1" presStyleIdx="2" presStyleCnt="3">
        <dgm:presLayoutVars>
          <dgm:chMax val="0"/>
          <dgm:bulletEnabled val="1"/>
        </dgm:presLayoutVars>
      </dgm:prSet>
      <dgm:spPr/>
    </dgm:pt>
    <dgm:pt modelId="{19A98928-E406-5E44-A3AA-5D276BA208E7}" type="pres">
      <dgm:prSet presAssocID="{25BC8D09-A1F1-FF4D-9F2C-C65CEA53DC69}" presName="childText" presStyleLbl="revTx" presStyleIdx="2" presStyleCnt="3">
        <dgm:presLayoutVars>
          <dgm:bulletEnabled val="1"/>
        </dgm:presLayoutVars>
      </dgm:prSet>
      <dgm:spPr/>
    </dgm:pt>
  </dgm:ptLst>
  <dgm:cxnLst>
    <dgm:cxn modelId="{CE500503-EBA7-E740-9B9A-8CE65AF2BCAB}" type="presOf" srcId="{AD801EE6-8A7F-1C48-ADA5-26A7E40B3D1A}" destId="{19A98928-E406-5E44-A3AA-5D276BA208E7}" srcOrd="0" destOrd="0" presId="urn:microsoft.com/office/officeart/2005/8/layout/vList2"/>
    <dgm:cxn modelId="{0B5BDB17-2965-DD4C-90C1-515C09B1D0D7}" srcId="{3804CA5E-3BD8-D94F-8AC6-0A7C246222F7}" destId="{25BC8D09-A1F1-FF4D-9F2C-C65CEA53DC69}" srcOrd="2" destOrd="0" parTransId="{A8EBE2BF-A85A-0D40-BB1D-83906A7852F1}" sibTransId="{4E751F83-EA1D-9D42-9DA9-FA548DA76EBB}"/>
    <dgm:cxn modelId="{83663020-0F9A-C244-A638-A01C2BDD71B5}" type="presOf" srcId="{F870DC81-E337-0E47-B6E0-EFE213B89408}" destId="{0CA86532-8958-C34C-8F05-70E3CBF8C085}" srcOrd="0" destOrd="0" presId="urn:microsoft.com/office/officeart/2005/8/layout/vList2"/>
    <dgm:cxn modelId="{B3E9D82E-75B4-664A-A0D2-7EF7132634BA}" srcId="{3804CA5E-3BD8-D94F-8AC6-0A7C246222F7}" destId="{3BE5C4BE-879C-264E-846A-CCF4104A03DA}" srcOrd="1" destOrd="0" parTransId="{2F4CD3E0-1A95-464E-B89B-039F8BFEC465}" sibTransId="{9DD63D5B-9C20-4347-A8CC-9003A8F97EF8}"/>
    <dgm:cxn modelId="{0701E830-705D-E847-BBE6-1438092AE728}" type="presOf" srcId="{413A132E-A62D-7A42-9B37-DA9F54E761FF}" destId="{8340C961-252D-2E42-B540-7D99106391E5}" srcOrd="0" destOrd="0" presId="urn:microsoft.com/office/officeart/2005/8/layout/vList2"/>
    <dgm:cxn modelId="{0926D631-81D7-8F43-9656-42BB4135FCAE}" type="presOf" srcId="{B909CE01-2EA3-1C45-AF5F-490FD9FA417F}" destId="{B8C6098D-188C-D340-A598-2BD759F213A2}" srcOrd="0" destOrd="0" presId="urn:microsoft.com/office/officeart/2005/8/layout/vList2"/>
    <dgm:cxn modelId="{6895AC5B-76DA-B54F-AF9F-E3D669C2D9C6}" srcId="{413A132E-A62D-7A42-9B37-DA9F54E761FF}" destId="{F870DC81-E337-0E47-B6E0-EFE213B89408}" srcOrd="0" destOrd="0" parTransId="{81E51E7D-06A8-E245-8EF4-A8E6169DBFEF}" sibTransId="{24C5DA7B-5146-3341-B0BC-31BE5804534A}"/>
    <dgm:cxn modelId="{EE559A6A-54A4-0C4A-BE7D-26C681FC009E}" srcId="{3BE5C4BE-879C-264E-846A-CCF4104A03DA}" destId="{B909CE01-2EA3-1C45-AF5F-490FD9FA417F}" srcOrd="0" destOrd="0" parTransId="{57A449EB-821F-6F42-8E79-BDE75E714247}" sibTransId="{975AB8A1-453A-6E4C-8448-EF0CBC184F7D}"/>
    <dgm:cxn modelId="{84F2BA74-A1CA-B64C-83CA-A63705A8553E}" type="presOf" srcId="{3BE5C4BE-879C-264E-846A-CCF4104A03DA}" destId="{07FF190E-F933-444B-BEBA-2BE9B8202845}" srcOrd="0" destOrd="0" presId="urn:microsoft.com/office/officeart/2005/8/layout/vList2"/>
    <dgm:cxn modelId="{7C74E495-F5C7-B345-86D7-2B11C042312D}" type="presOf" srcId="{25BC8D09-A1F1-FF4D-9F2C-C65CEA53DC69}" destId="{7A136770-AE53-FE49-9264-89244FBA3E06}" srcOrd="0" destOrd="0" presId="urn:microsoft.com/office/officeart/2005/8/layout/vList2"/>
    <dgm:cxn modelId="{8A9944B9-EA2E-BB42-9A74-E2D787E1A804}" type="presOf" srcId="{3804CA5E-3BD8-D94F-8AC6-0A7C246222F7}" destId="{8BBC0B85-F0F0-BA4E-8AFB-0882D4F55861}" srcOrd="0" destOrd="0" presId="urn:microsoft.com/office/officeart/2005/8/layout/vList2"/>
    <dgm:cxn modelId="{FCB5EDCD-7706-BC40-BDD3-79CD6B8E743C}" srcId="{3804CA5E-3BD8-D94F-8AC6-0A7C246222F7}" destId="{413A132E-A62D-7A42-9B37-DA9F54E761FF}" srcOrd="0" destOrd="0" parTransId="{E4F9B3E6-ADF7-6B44-B795-3C9AB5F84E17}" sibTransId="{13E3B16C-ECBD-E948-ABDF-A6C8CF3B148E}"/>
    <dgm:cxn modelId="{2C67BEDC-8038-0040-B879-74C4E5ACDFFF}" srcId="{25BC8D09-A1F1-FF4D-9F2C-C65CEA53DC69}" destId="{AD801EE6-8A7F-1C48-ADA5-26A7E40B3D1A}" srcOrd="0" destOrd="0" parTransId="{ED3722CA-909D-CA45-84F3-E49D06570425}" sibTransId="{A7C51AF6-5857-FD4A-9F3C-4C0B02793DEF}"/>
    <dgm:cxn modelId="{AF645946-F2D9-4540-B2FF-102FE5D05D95}" type="presParOf" srcId="{8BBC0B85-F0F0-BA4E-8AFB-0882D4F55861}" destId="{8340C961-252D-2E42-B540-7D99106391E5}" srcOrd="0" destOrd="0" presId="urn:microsoft.com/office/officeart/2005/8/layout/vList2"/>
    <dgm:cxn modelId="{23027D1F-6FEB-DC49-B635-EA195F651E5A}" type="presParOf" srcId="{8BBC0B85-F0F0-BA4E-8AFB-0882D4F55861}" destId="{0CA86532-8958-C34C-8F05-70E3CBF8C085}" srcOrd="1" destOrd="0" presId="urn:microsoft.com/office/officeart/2005/8/layout/vList2"/>
    <dgm:cxn modelId="{70BC522F-59DB-254F-B186-37E8F6E30CF0}" type="presParOf" srcId="{8BBC0B85-F0F0-BA4E-8AFB-0882D4F55861}" destId="{07FF190E-F933-444B-BEBA-2BE9B8202845}" srcOrd="2" destOrd="0" presId="urn:microsoft.com/office/officeart/2005/8/layout/vList2"/>
    <dgm:cxn modelId="{EE815ECB-C55D-8B4F-AF55-92A1C7606F6B}" type="presParOf" srcId="{8BBC0B85-F0F0-BA4E-8AFB-0882D4F55861}" destId="{B8C6098D-188C-D340-A598-2BD759F213A2}" srcOrd="3" destOrd="0" presId="urn:microsoft.com/office/officeart/2005/8/layout/vList2"/>
    <dgm:cxn modelId="{33EB3B7F-E1F9-544D-9A4D-260E585568C5}" type="presParOf" srcId="{8BBC0B85-F0F0-BA4E-8AFB-0882D4F55861}" destId="{7A136770-AE53-FE49-9264-89244FBA3E06}" srcOrd="4" destOrd="0" presId="urn:microsoft.com/office/officeart/2005/8/layout/vList2"/>
    <dgm:cxn modelId="{FA995EDD-5258-C94C-A53D-8864E737B392}" type="presParOf" srcId="{8BBC0B85-F0F0-BA4E-8AFB-0882D4F55861}" destId="{19A98928-E406-5E44-A3AA-5D276BA208E7}" srcOrd="5"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6816F8-F019-D64F-94EE-C4E1936D24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353000-C226-B141-9A4C-BE0920EB6417}">
      <dgm:prSet/>
      <dgm:spPr/>
      <dgm:t>
        <a:bodyPr/>
        <a:lstStyle/>
        <a:p>
          <a:pPr algn="ctr"/>
          <a:r>
            <a:rPr lang="en-US" i="1" dirty="0"/>
            <a:t>This resource</a:t>
          </a:r>
          <a:r>
            <a:rPr lang="en-US" dirty="0"/>
            <a:t> offers a research-based framework for addressing racial disproportionality in special education through equity-focused technical assistance, outlines strategies, and provides tools for partnering with educators and stakeholders to confront systemic racism and ableism.</a:t>
          </a:r>
        </a:p>
      </dgm:t>
    </dgm:pt>
    <dgm:pt modelId="{D1FCD850-C8BB-9443-8A10-4538F4EDA1AD}" type="parTrans" cxnId="{54D22EEF-7E0F-8B4F-B0EE-C8DD55EFE543}">
      <dgm:prSet/>
      <dgm:spPr/>
      <dgm:t>
        <a:bodyPr/>
        <a:lstStyle/>
        <a:p>
          <a:endParaRPr lang="en-US"/>
        </a:p>
      </dgm:t>
    </dgm:pt>
    <dgm:pt modelId="{B4D1484F-D874-1B42-82E9-F88D2F11B07C}" type="sibTrans" cxnId="{54D22EEF-7E0F-8B4F-B0EE-C8DD55EFE543}">
      <dgm:prSet/>
      <dgm:spPr/>
      <dgm:t>
        <a:bodyPr/>
        <a:lstStyle/>
        <a:p>
          <a:endParaRPr lang="en-US"/>
        </a:p>
      </dgm:t>
    </dgm:pt>
    <dgm:pt modelId="{CD6BA1E6-DAA9-C744-9EF9-91AC07ED8D0F}" type="pres">
      <dgm:prSet presAssocID="{4C6816F8-F019-D64F-94EE-C4E1936D241D}" presName="linear" presStyleCnt="0">
        <dgm:presLayoutVars>
          <dgm:animLvl val="lvl"/>
          <dgm:resizeHandles val="exact"/>
        </dgm:presLayoutVars>
      </dgm:prSet>
      <dgm:spPr/>
    </dgm:pt>
    <dgm:pt modelId="{728883B4-649B-F543-A338-DAB56CB5D26F}" type="pres">
      <dgm:prSet presAssocID="{94353000-C226-B141-9A4C-BE0920EB6417}" presName="parentText" presStyleLbl="node1" presStyleIdx="0" presStyleCnt="1">
        <dgm:presLayoutVars>
          <dgm:chMax val="0"/>
          <dgm:bulletEnabled val="1"/>
        </dgm:presLayoutVars>
      </dgm:prSet>
      <dgm:spPr/>
    </dgm:pt>
  </dgm:ptLst>
  <dgm:cxnLst>
    <dgm:cxn modelId="{1331D3C5-16F9-1648-9BF8-0E13592A3D18}" type="presOf" srcId="{94353000-C226-B141-9A4C-BE0920EB6417}" destId="{728883B4-649B-F543-A338-DAB56CB5D26F}" srcOrd="0" destOrd="0" presId="urn:microsoft.com/office/officeart/2005/8/layout/vList2"/>
    <dgm:cxn modelId="{54D22EEF-7E0F-8B4F-B0EE-C8DD55EFE543}" srcId="{4C6816F8-F019-D64F-94EE-C4E1936D241D}" destId="{94353000-C226-B141-9A4C-BE0920EB6417}" srcOrd="0" destOrd="0" parTransId="{D1FCD850-C8BB-9443-8A10-4538F4EDA1AD}" sibTransId="{B4D1484F-D874-1B42-82E9-F88D2F11B07C}"/>
    <dgm:cxn modelId="{33C313F1-7602-AD43-A0CA-937A3B9BDC9F}" type="presOf" srcId="{4C6816F8-F019-D64F-94EE-C4E1936D241D}" destId="{CD6BA1E6-DAA9-C744-9EF9-91AC07ED8D0F}" srcOrd="0" destOrd="0" presId="urn:microsoft.com/office/officeart/2005/8/layout/vList2"/>
    <dgm:cxn modelId="{BC943D17-0FC1-CE45-A02E-D29D2D1A0089}" type="presParOf" srcId="{CD6BA1E6-DAA9-C744-9EF9-91AC07ED8D0F}" destId="{728883B4-649B-F543-A338-DAB56CB5D26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201FE9-BBF6-7B42-8631-D9E4D32D4777}" type="doc">
      <dgm:prSet loTypeId="urn:microsoft.com/office/officeart/2005/8/layout/lProcess2" loCatId="" qsTypeId="urn:microsoft.com/office/officeart/2005/8/quickstyle/simple5" qsCatId="simple" csTypeId="urn:microsoft.com/office/officeart/2005/8/colors/accent1_2" csCatId="accent1" phldr="1"/>
      <dgm:spPr/>
      <dgm:t>
        <a:bodyPr/>
        <a:lstStyle/>
        <a:p>
          <a:endParaRPr lang="en-US"/>
        </a:p>
      </dgm:t>
    </dgm:pt>
    <dgm:pt modelId="{F59240A7-AF8A-D04E-93A0-6F1C0F945E5A}">
      <dgm:prSet phldrT="[Text]" custT="1"/>
      <dgm:spPr/>
      <dgm:t>
        <a:bodyPr/>
        <a:lstStyle/>
        <a:p>
          <a:r>
            <a:rPr lang="en-US" sz="1800" b="1" i="1" dirty="0"/>
            <a:t>Critically Conscious Educators</a:t>
          </a:r>
          <a:endParaRPr lang="en-US" sz="1800" b="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B79936A-0934-2142-9A99-C7E28F760D88}" type="parTrans" cxnId="{B95AAB81-C366-0F46-93C8-5326061223AD}">
      <dgm:prSet/>
      <dgm:spPr/>
      <dgm:t>
        <a:bodyPr/>
        <a:lstStyle/>
        <a:p>
          <a:endParaRPr lang="en-US" sz="1600"/>
        </a:p>
      </dgm:t>
    </dgm:pt>
    <dgm:pt modelId="{39A5ED0C-E247-3645-970C-675AE4ADD573}" type="sibTrans" cxnId="{B95AAB81-C366-0F46-93C8-5326061223AD}">
      <dgm:prSet/>
      <dgm:spPr/>
      <dgm:t>
        <a:bodyPr/>
        <a:lstStyle/>
        <a:p>
          <a:endParaRPr lang="en-US" sz="1600"/>
        </a:p>
      </dgm:t>
    </dgm:pt>
    <dgm:pt modelId="{71AE7EF2-E2E9-2E45-8A4C-40ECA238F731}">
      <dgm:prSet custT="1"/>
      <dgm:spPr/>
      <dgm:t>
        <a:bodyPr anchor="ctr"/>
        <a:lstStyle/>
        <a:p>
          <a:r>
            <a:rPr lang="en-US" sz="1800" b="1" i="1" dirty="0"/>
            <a:t>Critical Language Use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5E97D79-6F87-F245-AF81-DD026D7BBE83}" type="parTrans" cxnId="{948EADAD-29CA-5B41-B511-95BEB16E21C5}">
      <dgm:prSet/>
      <dgm:spPr/>
      <dgm:t>
        <a:bodyPr/>
        <a:lstStyle/>
        <a:p>
          <a:endParaRPr lang="en-US" sz="1600"/>
        </a:p>
      </dgm:t>
    </dgm:pt>
    <dgm:pt modelId="{3616F1D0-F1E0-924E-8A4F-EB42A49A9DAD}" type="sibTrans" cxnId="{948EADAD-29CA-5B41-B511-95BEB16E21C5}">
      <dgm:prSet/>
      <dgm:spPr/>
      <dgm:t>
        <a:bodyPr/>
        <a:lstStyle/>
        <a:p>
          <a:endParaRPr lang="en-US" sz="1600"/>
        </a:p>
      </dgm:t>
    </dgm:pt>
    <dgm:pt modelId="{0A2AD033-31B3-2547-98FF-72887532168A}">
      <dgm:prSet custT="1"/>
      <dgm:spPr/>
      <dgm:t>
        <a:bodyPr anchor="ctr"/>
        <a:lstStyle/>
        <a:p>
          <a:r>
            <a:rPr lang="en-US" sz="1800" b="1" i="1" dirty="0"/>
            <a:t>Critical Collaborative Inquiry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1BBCEE0-454A-2646-87A8-E25FAF94863A}" type="parTrans" cxnId="{57274169-D854-5941-9F0E-3EDE4BE543F2}">
      <dgm:prSet/>
      <dgm:spPr/>
      <dgm:t>
        <a:bodyPr/>
        <a:lstStyle/>
        <a:p>
          <a:endParaRPr lang="en-US" sz="1600"/>
        </a:p>
      </dgm:t>
    </dgm:pt>
    <dgm:pt modelId="{E0A0DB85-D198-7F4A-BA90-B1C75C971DD4}" type="sibTrans" cxnId="{57274169-D854-5941-9F0E-3EDE4BE543F2}">
      <dgm:prSet/>
      <dgm:spPr/>
      <dgm:t>
        <a:bodyPr/>
        <a:lstStyle/>
        <a:p>
          <a:endParaRPr lang="en-US" sz="1600"/>
        </a:p>
      </dgm:t>
    </dgm:pt>
    <dgm:pt modelId="{6F45CEEE-F81E-C247-83C0-F50E8F2E238D}">
      <dgm:prSet phldrT="[Text]" custT="1"/>
      <dgm:spPr/>
      <dgm:t>
        <a:bodyPr/>
        <a:lstStyle/>
        <a:p>
          <a:r>
            <a:rPr lang="en-US" sz="1600" dirty="0"/>
            <a:t>Educators and school community members are aware of and actively challenge social injustices, inequities, and systemic biases in education while working collaboratively to create inclusive and equitable learning environments (Paris, 2017; Yosso et al., 2020).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0063905-4AF3-7F4C-A139-06C704F478BE}" type="parTrans" cxnId="{115B5C34-C6C9-4749-9833-AE57A68F5BB6}">
      <dgm:prSet/>
      <dgm:spPr/>
      <dgm:t>
        <a:bodyPr/>
        <a:lstStyle/>
        <a:p>
          <a:endParaRPr lang="en-US"/>
        </a:p>
      </dgm:t>
    </dgm:pt>
    <dgm:pt modelId="{1BB07799-96B5-1045-92B5-7AA020D42F1C}" type="sibTrans" cxnId="{115B5C34-C6C9-4749-9833-AE57A68F5BB6}">
      <dgm:prSet/>
      <dgm:spPr/>
      <dgm:t>
        <a:bodyPr/>
        <a:lstStyle/>
        <a:p>
          <a:endParaRPr lang="en-US"/>
        </a:p>
      </dgm:t>
    </dgm:pt>
    <dgm:pt modelId="{CB37B6EF-D7E9-D642-8EFD-625EF1491D34}">
      <dgm:prSet custT="1"/>
      <dgm:spPr/>
      <dgm:t>
        <a:bodyPr anchor="t"/>
        <a:lstStyle/>
        <a:p>
          <a:r>
            <a:rPr lang="en-US" sz="1600" dirty="0"/>
            <a:t>Intentionally choosing language that challenges power dynamics, promotes social justice, and examines how language shapes and is shaped by social, cultural, and political contexts (Norton &amp; Toohey, 2019). </a:t>
          </a:r>
          <a:endParaRPr lang="en-US" sz="1600" i="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28BE2E7-F032-2446-B195-C42BEA387FB7}" type="parTrans" cxnId="{8C48057C-8205-424F-BA3D-3AB31C38E0AC}">
      <dgm:prSet/>
      <dgm:spPr/>
      <dgm:t>
        <a:bodyPr/>
        <a:lstStyle/>
        <a:p>
          <a:endParaRPr lang="en-US"/>
        </a:p>
      </dgm:t>
    </dgm:pt>
    <dgm:pt modelId="{8EDCF9D1-56EB-9A49-AD2B-9EB918DBA25E}" type="sibTrans" cxnId="{8C48057C-8205-424F-BA3D-3AB31C38E0AC}">
      <dgm:prSet/>
      <dgm:spPr/>
      <dgm:t>
        <a:bodyPr/>
        <a:lstStyle/>
        <a:p>
          <a:endParaRPr lang="en-US"/>
        </a:p>
      </dgm:t>
    </dgm:pt>
    <dgm:pt modelId="{B7F1838B-1214-644F-A5A0-40BCC2924406}">
      <dgm:prSet custT="1"/>
      <dgm:spPr/>
      <dgm:t>
        <a:bodyPr anchor="t"/>
        <a:lstStyle/>
        <a:p>
          <a:r>
            <a:rPr lang="en-US" sz="1400" b="0" dirty="0"/>
            <a:t>Shared and ongoing practices that center the perspectives of historically marginalized groups in dialogue aimed at (de)constructing individual and collective knowledge, using data to identify inequities, and co-creating strategies or actions to ensure inclusive educational practices </a:t>
          </a:r>
          <a:r>
            <a:rPr lang="en-US" sz="1400" dirty="0"/>
            <a:t>(Rogoff, 2003; </a:t>
          </a:r>
          <a:r>
            <a:rPr lang="en-US" sz="1400" dirty="0" err="1"/>
            <a:t>Waitoller</a:t>
          </a:r>
          <a:r>
            <a:rPr lang="en-US" sz="1400" dirty="0"/>
            <a:t> &amp; Kozleski, 2013; Cochran-Smith &amp; Lytle, 2022; Pappas &amp; Callahan, 2022).</a:t>
          </a:r>
          <a:endParaRPr lang="en-US" sz="1400" b="0" i="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F7A3C6A-6C2F-5045-A77B-96BDC8EB9C15}" type="parTrans" cxnId="{15FB1E1C-C2BF-C04F-9802-FA505DD41680}">
      <dgm:prSet/>
      <dgm:spPr/>
      <dgm:t>
        <a:bodyPr/>
        <a:lstStyle/>
        <a:p>
          <a:endParaRPr lang="en-US"/>
        </a:p>
      </dgm:t>
    </dgm:pt>
    <dgm:pt modelId="{FA688133-12AD-6C41-BD53-B8C62548CE9E}" type="sibTrans" cxnId="{15FB1E1C-C2BF-C04F-9802-FA505DD41680}">
      <dgm:prSet/>
      <dgm:spPr/>
      <dgm:t>
        <a:bodyPr/>
        <a:lstStyle/>
        <a:p>
          <a:endParaRPr lang="en-US"/>
        </a:p>
      </dgm:t>
    </dgm:pt>
    <dgm:pt modelId="{C41B1376-7E10-8442-8CCF-243BA022A76F}">
      <dgm:prSet custT="1"/>
      <dgm:spPr/>
      <dgm:t>
        <a:bodyPr anchor="ctr"/>
        <a:lstStyle/>
        <a:p>
          <a:r>
            <a:rPr lang="en-US" sz="1800" b="1" i="1" dirty="0">
              <a:solidFill>
                <a:schemeClr val="tx1"/>
              </a:solidFill>
            </a:rPr>
            <a:t>Culturally Responsive &amp; Sustaining Practices</a:t>
          </a:r>
          <a:endParaRPr lang="en-US" sz="1800" b="1" i="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C250405-E322-7845-BEC8-0694E1241A43}" type="parTrans" cxnId="{91EC1E01-688C-F241-A72A-362CCD626CA7}">
      <dgm:prSet/>
      <dgm:spPr/>
      <dgm:t>
        <a:bodyPr/>
        <a:lstStyle/>
        <a:p>
          <a:endParaRPr lang="en-US"/>
        </a:p>
      </dgm:t>
    </dgm:pt>
    <dgm:pt modelId="{61DABDA0-71E7-E04C-9829-A56C47244694}" type="sibTrans" cxnId="{91EC1E01-688C-F241-A72A-362CCD626CA7}">
      <dgm:prSet/>
      <dgm:spPr/>
      <dgm:t>
        <a:bodyPr/>
        <a:lstStyle/>
        <a:p>
          <a:endParaRPr lang="en-US"/>
        </a:p>
      </dgm:t>
    </dgm:pt>
    <dgm:pt modelId="{9718F5A2-8EB6-F948-9B85-3939B357B0E6}">
      <dgm:prSet/>
      <dgm:spPr/>
      <dgm:t>
        <a:bodyPr/>
        <a:lstStyle/>
        <a:p>
          <a:r>
            <a:rPr lang="en-US" dirty="0"/>
            <a:t>Educational strategies that preserve students' cultural and linguistic identities while fostering academic success and cultural competence, promoting multilingualism, and ensuring equitable outcomes (Ladson-Billings, 1995; Paris, 2012).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715F784-83C2-E54B-B46E-8FD8B922943A}" type="parTrans" cxnId="{2E797586-9668-BA47-BC19-6332CA8C339D}">
      <dgm:prSet/>
      <dgm:spPr/>
      <dgm:t>
        <a:bodyPr/>
        <a:lstStyle/>
        <a:p>
          <a:endParaRPr lang="en-US"/>
        </a:p>
      </dgm:t>
    </dgm:pt>
    <dgm:pt modelId="{49006FDF-47C7-4F4C-B89E-3817593622AD}" type="sibTrans" cxnId="{2E797586-9668-BA47-BC19-6332CA8C339D}">
      <dgm:prSet/>
      <dgm:spPr/>
      <dgm:t>
        <a:bodyPr/>
        <a:lstStyle/>
        <a:p>
          <a:endParaRPr lang="en-US"/>
        </a:p>
      </dgm:t>
    </dgm:pt>
    <dgm:pt modelId="{47A0E315-2899-6E41-979E-C40FD55BDA24}" type="pres">
      <dgm:prSet presAssocID="{12201FE9-BBF6-7B42-8631-D9E4D32D4777}" presName="theList" presStyleCnt="0">
        <dgm:presLayoutVars>
          <dgm:dir/>
          <dgm:animLvl val="lvl"/>
          <dgm:resizeHandles val="exact"/>
        </dgm:presLayoutVars>
      </dgm:prSet>
      <dgm:spPr/>
    </dgm:pt>
    <dgm:pt modelId="{8E88ECBF-1A01-6F41-86E2-4D2498208E9A}" type="pres">
      <dgm:prSet presAssocID="{F59240A7-AF8A-D04E-93A0-6F1C0F945E5A}" presName="compNode" presStyleCnt="0"/>
      <dgm:spPr/>
    </dgm:pt>
    <dgm:pt modelId="{C63D3694-9E88-0444-A2A6-CF3D21EB4EE7}" type="pres">
      <dgm:prSet presAssocID="{F59240A7-AF8A-D04E-93A0-6F1C0F945E5A}" presName="aNode" presStyleLbl="bgShp" presStyleIdx="0" presStyleCnt="4"/>
      <dgm:spPr/>
    </dgm:pt>
    <dgm:pt modelId="{C891954D-6C40-4741-AAFF-9DD31D4538F5}" type="pres">
      <dgm:prSet presAssocID="{F59240A7-AF8A-D04E-93A0-6F1C0F945E5A}" presName="textNode" presStyleLbl="bgShp" presStyleIdx="0" presStyleCnt="4"/>
      <dgm:spPr/>
    </dgm:pt>
    <dgm:pt modelId="{EAF5AFE7-E2BA-E540-8158-A0A38CC8C57D}" type="pres">
      <dgm:prSet presAssocID="{F59240A7-AF8A-D04E-93A0-6F1C0F945E5A}" presName="compChildNode" presStyleCnt="0"/>
      <dgm:spPr/>
    </dgm:pt>
    <dgm:pt modelId="{0A01418B-6D5E-0346-B967-888AB17877AE}" type="pres">
      <dgm:prSet presAssocID="{F59240A7-AF8A-D04E-93A0-6F1C0F945E5A}" presName="theInnerList" presStyleCnt="0"/>
      <dgm:spPr/>
    </dgm:pt>
    <dgm:pt modelId="{67F5AD8F-4E5D-0645-99F8-21CD1B384BB9}" type="pres">
      <dgm:prSet presAssocID="{6F45CEEE-F81E-C247-83C0-F50E8F2E238D}" presName="childNode" presStyleLbl="node1" presStyleIdx="0" presStyleCnt="4">
        <dgm:presLayoutVars>
          <dgm:bulletEnabled val="1"/>
        </dgm:presLayoutVars>
      </dgm:prSet>
      <dgm:spPr/>
    </dgm:pt>
    <dgm:pt modelId="{076E2C91-EA7A-AC49-B2E4-973C55F1A022}" type="pres">
      <dgm:prSet presAssocID="{F59240A7-AF8A-D04E-93A0-6F1C0F945E5A}" presName="aSpace" presStyleCnt="0"/>
      <dgm:spPr/>
    </dgm:pt>
    <dgm:pt modelId="{95B6F258-B1E8-A24C-BBEA-89D8F44C77FB}" type="pres">
      <dgm:prSet presAssocID="{C41B1376-7E10-8442-8CCF-243BA022A76F}" presName="compNode" presStyleCnt="0"/>
      <dgm:spPr/>
    </dgm:pt>
    <dgm:pt modelId="{30ECD522-1AF7-254E-9EBA-DC396EAEB626}" type="pres">
      <dgm:prSet presAssocID="{C41B1376-7E10-8442-8CCF-243BA022A76F}" presName="aNode" presStyleLbl="bgShp" presStyleIdx="1" presStyleCnt="4"/>
      <dgm:spPr/>
    </dgm:pt>
    <dgm:pt modelId="{E64A726A-FCE4-034C-9D9D-7F103903ACA2}" type="pres">
      <dgm:prSet presAssocID="{C41B1376-7E10-8442-8CCF-243BA022A76F}" presName="textNode" presStyleLbl="bgShp" presStyleIdx="1" presStyleCnt="4"/>
      <dgm:spPr/>
    </dgm:pt>
    <dgm:pt modelId="{3FB5FC41-8569-7149-BB80-02E4CE4DA67E}" type="pres">
      <dgm:prSet presAssocID="{C41B1376-7E10-8442-8CCF-243BA022A76F}" presName="compChildNode" presStyleCnt="0"/>
      <dgm:spPr/>
    </dgm:pt>
    <dgm:pt modelId="{3F806711-5BED-EC41-A704-1A922533CA85}" type="pres">
      <dgm:prSet presAssocID="{C41B1376-7E10-8442-8CCF-243BA022A76F}" presName="theInnerList" presStyleCnt="0"/>
      <dgm:spPr/>
    </dgm:pt>
    <dgm:pt modelId="{86FA0810-02AE-0640-84F2-E3E0FF411991}" type="pres">
      <dgm:prSet presAssocID="{9718F5A2-8EB6-F948-9B85-3939B357B0E6}" presName="childNode" presStyleLbl="node1" presStyleIdx="1" presStyleCnt="4">
        <dgm:presLayoutVars>
          <dgm:bulletEnabled val="1"/>
        </dgm:presLayoutVars>
      </dgm:prSet>
      <dgm:spPr/>
    </dgm:pt>
    <dgm:pt modelId="{C80BFE30-9095-3448-B462-9CCA5B2D6C10}" type="pres">
      <dgm:prSet presAssocID="{C41B1376-7E10-8442-8CCF-243BA022A76F}" presName="aSpace" presStyleCnt="0"/>
      <dgm:spPr/>
    </dgm:pt>
    <dgm:pt modelId="{95765545-69D2-BB46-879A-7BF578B04049}" type="pres">
      <dgm:prSet presAssocID="{71AE7EF2-E2E9-2E45-8A4C-40ECA238F731}" presName="compNode" presStyleCnt="0"/>
      <dgm:spPr/>
    </dgm:pt>
    <dgm:pt modelId="{631C5D69-97CD-1647-82A8-D527F4FB3E35}" type="pres">
      <dgm:prSet presAssocID="{71AE7EF2-E2E9-2E45-8A4C-40ECA238F731}" presName="aNode" presStyleLbl="bgShp" presStyleIdx="2" presStyleCnt="4"/>
      <dgm:spPr/>
    </dgm:pt>
    <dgm:pt modelId="{6BEF4186-5BB5-2844-ADC2-6CD9CA512406}" type="pres">
      <dgm:prSet presAssocID="{71AE7EF2-E2E9-2E45-8A4C-40ECA238F731}" presName="textNode" presStyleLbl="bgShp" presStyleIdx="2" presStyleCnt="4"/>
      <dgm:spPr/>
    </dgm:pt>
    <dgm:pt modelId="{8EDC0F68-2B30-CB49-B35D-F8ECFBF6E478}" type="pres">
      <dgm:prSet presAssocID="{71AE7EF2-E2E9-2E45-8A4C-40ECA238F731}" presName="compChildNode" presStyleCnt="0"/>
      <dgm:spPr/>
    </dgm:pt>
    <dgm:pt modelId="{FAA4BDC7-966E-EE4F-B47B-B8904EA7404B}" type="pres">
      <dgm:prSet presAssocID="{71AE7EF2-E2E9-2E45-8A4C-40ECA238F731}" presName="theInnerList" presStyleCnt="0"/>
      <dgm:spPr/>
    </dgm:pt>
    <dgm:pt modelId="{C18E1E52-82EB-B24A-8043-F2E2BB25C887}" type="pres">
      <dgm:prSet presAssocID="{CB37B6EF-D7E9-D642-8EFD-625EF1491D34}" presName="childNode" presStyleLbl="node1" presStyleIdx="2" presStyleCnt="4">
        <dgm:presLayoutVars>
          <dgm:bulletEnabled val="1"/>
        </dgm:presLayoutVars>
      </dgm:prSet>
      <dgm:spPr/>
    </dgm:pt>
    <dgm:pt modelId="{E9586DC7-E968-0A47-999D-E9D222703708}" type="pres">
      <dgm:prSet presAssocID="{71AE7EF2-E2E9-2E45-8A4C-40ECA238F731}" presName="aSpace" presStyleCnt="0"/>
      <dgm:spPr/>
    </dgm:pt>
    <dgm:pt modelId="{0EE9F052-8FDF-B44D-9612-4C18365D4511}" type="pres">
      <dgm:prSet presAssocID="{0A2AD033-31B3-2547-98FF-72887532168A}" presName="compNode" presStyleCnt="0"/>
      <dgm:spPr/>
    </dgm:pt>
    <dgm:pt modelId="{D2B24C99-921C-EE41-A30B-490B8F36D10D}" type="pres">
      <dgm:prSet presAssocID="{0A2AD033-31B3-2547-98FF-72887532168A}" presName="aNode" presStyleLbl="bgShp" presStyleIdx="3" presStyleCnt="4"/>
      <dgm:spPr/>
    </dgm:pt>
    <dgm:pt modelId="{F030DE0B-6DE4-9A47-97BB-25E5C51C34B6}" type="pres">
      <dgm:prSet presAssocID="{0A2AD033-31B3-2547-98FF-72887532168A}" presName="textNode" presStyleLbl="bgShp" presStyleIdx="3" presStyleCnt="4"/>
      <dgm:spPr/>
    </dgm:pt>
    <dgm:pt modelId="{A6F00305-1EEC-174D-8D1C-5E5F2E85CEF7}" type="pres">
      <dgm:prSet presAssocID="{0A2AD033-31B3-2547-98FF-72887532168A}" presName="compChildNode" presStyleCnt="0"/>
      <dgm:spPr/>
    </dgm:pt>
    <dgm:pt modelId="{B7092538-B508-294F-AA69-3C40EAB63373}" type="pres">
      <dgm:prSet presAssocID="{0A2AD033-31B3-2547-98FF-72887532168A}" presName="theInnerList" presStyleCnt="0"/>
      <dgm:spPr/>
    </dgm:pt>
    <dgm:pt modelId="{8706BEAC-6041-1046-A3F8-0779A09C35C3}" type="pres">
      <dgm:prSet presAssocID="{B7F1838B-1214-644F-A5A0-40BCC2924406}" presName="childNode" presStyleLbl="node1" presStyleIdx="3" presStyleCnt="4" custScaleY="109864">
        <dgm:presLayoutVars>
          <dgm:bulletEnabled val="1"/>
        </dgm:presLayoutVars>
      </dgm:prSet>
      <dgm:spPr/>
    </dgm:pt>
  </dgm:ptLst>
  <dgm:cxnLst>
    <dgm:cxn modelId="{91EC1E01-688C-F241-A72A-362CCD626CA7}" srcId="{12201FE9-BBF6-7B42-8631-D9E4D32D4777}" destId="{C41B1376-7E10-8442-8CCF-243BA022A76F}" srcOrd="1" destOrd="0" parTransId="{2C250405-E322-7845-BEC8-0694E1241A43}" sibTransId="{61DABDA0-71E7-E04C-9829-A56C47244694}"/>
    <dgm:cxn modelId="{294D3B04-3975-DC4A-A023-5F3494D1608B}" type="presOf" srcId="{C41B1376-7E10-8442-8CCF-243BA022A76F}" destId="{E64A726A-FCE4-034C-9D9D-7F103903ACA2}" srcOrd="1" destOrd="0" presId="urn:microsoft.com/office/officeart/2005/8/layout/lProcess2"/>
    <dgm:cxn modelId="{15FB1E1C-C2BF-C04F-9802-FA505DD41680}" srcId="{0A2AD033-31B3-2547-98FF-72887532168A}" destId="{B7F1838B-1214-644F-A5A0-40BCC2924406}" srcOrd="0" destOrd="0" parTransId="{1F7A3C6A-6C2F-5045-A77B-96BDC8EB9C15}" sibTransId="{FA688133-12AD-6C41-BD53-B8C62548CE9E}"/>
    <dgm:cxn modelId="{58267F1F-634A-474F-BEC4-B8217F63B9E7}" type="presOf" srcId="{B7F1838B-1214-644F-A5A0-40BCC2924406}" destId="{8706BEAC-6041-1046-A3F8-0779A09C35C3}" srcOrd="0" destOrd="0" presId="urn:microsoft.com/office/officeart/2005/8/layout/lProcess2"/>
    <dgm:cxn modelId="{B8D2A127-8AC4-B24B-BF39-A72C6F80A857}" type="presOf" srcId="{71AE7EF2-E2E9-2E45-8A4C-40ECA238F731}" destId="{631C5D69-97CD-1647-82A8-D527F4FB3E35}" srcOrd="0" destOrd="0" presId="urn:microsoft.com/office/officeart/2005/8/layout/lProcess2"/>
    <dgm:cxn modelId="{115B5C34-C6C9-4749-9833-AE57A68F5BB6}" srcId="{F59240A7-AF8A-D04E-93A0-6F1C0F945E5A}" destId="{6F45CEEE-F81E-C247-83C0-F50E8F2E238D}" srcOrd="0" destOrd="0" parTransId="{B0063905-4AF3-7F4C-A139-06C704F478BE}" sibTransId="{1BB07799-96B5-1045-92B5-7AA020D42F1C}"/>
    <dgm:cxn modelId="{4A811C67-D8B1-1F48-8185-03EE601641B8}" type="presOf" srcId="{12201FE9-BBF6-7B42-8631-D9E4D32D4777}" destId="{47A0E315-2899-6E41-979E-C40FD55BDA24}" srcOrd="0" destOrd="0" presId="urn:microsoft.com/office/officeart/2005/8/layout/lProcess2"/>
    <dgm:cxn modelId="{B5E55668-0A36-DE43-B98A-DB575013800F}" type="presOf" srcId="{F59240A7-AF8A-D04E-93A0-6F1C0F945E5A}" destId="{C891954D-6C40-4741-AAFF-9DD31D4538F5}" srcOrd="1" destOrd="0" presId="urn:microsoft.com/office/officeart/2005/8/layout/lProcess2"/>
    <dgm:cxn modelId="{57274169-D854-5941-9F0E-3EDE4BE543F2}" srcId="{12201FE9-BBF6-7B42-8631-D9E4D32D4777}" destId="{0A2AD033-31B3-2547-98FF-72887532168A}" srcOrd="3" destOrd="0" parTransId="{B1BBCEE0-454A-2646-87A8-E25FAF94863A}" sibTransId="{E0A0DB85-D198-7F4A-BA90-B1C75C971DD4}"/>
    <dgm:cxn modelId="{37C4707A-2399-D947-8C72-D7C4E73999AA}" type="presOf" srcId="{0A2AD033-31B3-2547-98FF-72887532168A}" destId="{D2B24C99-921C-EE41-A30B-490B8F36D10D}" srcOrd="0" destOrd="0" presId="urn:microsoft.com/office/officeart/2005/8/layout/lProcess2"/>
    <dgm:cxn modelId="{8C48057C-8205-424F-BA3D-3AB31C38E0AC}" srcId="{71AE7EF2-E2E9-2E45-8A4C-40ECA238F731}" destId="{CB37B6EF-D7E9-D642-8EFD-625EF1491D34}" srcOrd="0" destOrd="0" parTransId="{328BE2E7-F032-2446-B195-C42BEA387FB7}" sibTransId="{8EDCF9D1-56EB-9A49-AD2B-9EB918DBA25E}"/>
    <dgm:cxn modelId="{B95AAB81-C366-0F46-93C8-5326061223AD}" srcId="{12201FE9-BBF6-7B42-8631-D9E4D32D4777}" destId="{F59240A7-AF8A-D04E-93A0-6F1C0F945E5A}" srcOrd="0" destOrd="0" parTransId="{CB79936A-0934-2142-9A99-C7E28F760D88}" sibTransId="{39A5ED0C-E247-3645-970C-675AE4ADD573}"/>
    <dgm:cxn modelId="{2E797586-9668-BA47-BC19-6332CA8C339D}" srcId="{C41B1376-7E10-8442-8CCF-243BA022A76F}" destId="{9718F5A2-8EB6-F948-9B85-3939B357B0E6}" srcOrd="0" destOrd="0" parTransId="{1715F784-83C2-E54B-B46E-8FD8B922943A}" sibTransId="{49006FDF-47C7-4F4C-B89E-3817593622AD}"/>
    <dgm:cxn modelId="{7DA24D95-2F45-C449-82E0-8D1589B174CE}" type="presOf" srcId="{6F45CEEE-F81E-C247-83C0-F50E8F2E238D}" destId="{67F5AD8F-4E5D-0645-99F8-21CD1B384BB9}" srcOrd="0" destOrd="0" presId="urn:microsoft.com/office/officeart/2005/8/layout/lProcess2"/>
    <dgm:cxn modelId="{BB940BA2-4A11-5E4F-AA69-93FDD851D3EB}" type="presOf" srcId="{71AE7EF2-E2E9-2E45-8A4C-40ECA238F731}" destId="{6BEF4186-5BB5-2844-ADC2-6CD9CA512406}" srcOrd="1" destOrd="0" presId="urn:microsoft.com/office/officeart/2005/8/layout/lProcess2"/>
    <dgm:cxn modelId="{4B022DA2-4DAB-9445-8C12-CE3BA00968B5}" type="presOf" srcId="{C41B1376-7E10-8442-8CCF-243BA022A76F}" destId="{30ECD522-1AF7-254E-9EBA-DC396EAEB626}" srcOrd="0" destOrd="0" presId="urn:microsoft.com/office/officeart/2005/8/layout/lProcess2"/>
    <dgm:cxn modelId="{948EADAD-29CA-5B41-B511-95BEB16E21C5}" srcId="{12201FE9-BBF6-7B42-8631-D9E4D32D4777}" destId="{71AE7EF2-E2E9-2E45-8A4C-40ECA238F731}" srcOrd="2" destOrd="0" parTransId="{C5E97D79-6F87-F245-AF81-DD026D7BBE83}" sibTransId="{3616F1D0-F1E0-924E-8A4F-EB42A49A9DAD}"/>
    <dgm:cxn modelId="{E99B6FBB-EE37-A64B-9585-1A0A8176E6E4}" type="presOf" srcId="{CB37B6EF-D7E9-D642-8EFD-625EF1491D34}" destId="{C18E1E52-82EB-B24A-8043-F2E2BB25C887}" srcOrd="0" destOrd="0" presId="urn:microsoft.com/office/officeart/2005/8/layout/lProcess2"/>
    <dgm:cxn modelId="{9E7CC0BC-CD15-A347-BC66-62FAA62409FC}" type="presOf" srcId="{9718F5A2-8EB6-F948-9B85-3939B357B0E6}" destId="{86FA0810-02AE-0640-84F2-E3E0FF411991}" srcOrd="0" destOrd="0" presId="urn:microsoft.com/office/officeart/2005/8/layout/lProcess2"/>
    <dgm:cxn modelId="{E171BDC1-31DE-F84F-82AD-97E317C36394}" type="presOf" srcId="{0A2AD033-31B3-2547-98FF-72887532168A}" destId="{F030DE0B-6DE4-9A47-97BB-25E5C51C34B6}" srcOrd="1" destOrd="0" presId="urn:microsoft.com/office/officeart/2005/8/layout/lProcess2"/>
    <dgm:cxn modelId="{20CF12CC-3ED9-8E4C-88BC-1432E767449A}" type="presOf" srcId="{F59240A7-AF8A-D04E-93A0-6F1C0F945E5A}" destId="{C63D3694-9E88-0444-A2A6-CF3D21EB4EE7}" srcOrd="0" destOrd="0" presId="urn:microsoft.com/office/officeart/2005/8/layout/lProcess2"/>
    <dgm:cxn modelId="{2D390763-C75B-9F42-AC67-94F91EEC796E}" type="presParOf" srcId="{47A0E315-2899-6E41-979E-C40FD55BDA24}" destId="{8E88ECBF-1A01-6F41-86E2-4D2498208E9A}" srcOrd="0" destOrd="0" presId="urn:microsoft.com/office/officeart/2005/8/layout/lProcess2"/>
    <dgm:cxn modelId="{D19BD0C8-E744-C144-BAE1-EE694A5D997D}" type="presParOf" srcId="{8E88ECBF-1A01-6F41-86E2-4D2498208E9A}" destId="{C63D3694-9E88-0444-A2A6-CF3D21EB4EE7}" srcOrd="0" destOrd="0" presId="urn:microsoft.com/office/officeart/2005/8/layout/lProcess2"/>
    <dgm:cxn modelId="{319A0318-9243-E349-A72A-24231FD455FD}" type="presParOf" srcId="{8E88ECBF-1A01-6F41-86E2-4D2498208E9A}" destId="{C891954D-6C40-4741-AAFF-9DD31D4538F5}" srcOrd="1" destOrd="0" presId="urn:microsoft.com/office/officeart/2005/8/layout/lProcess2"/>
    <dgm:cxn modelId="{CB810622-E810-BD46-9331-2228C6527248}" type="presParOf" srcId="{8E88ECBF-1A01-6F41-86E2-4D2498208E9A}" destId="{EAF5AFE7-E2BA-E540-8158-A0A38CC8C57D}" srcOrd="2" destOrd="0" presId="urn:microsoft.com/office/officeart/2005/8/layout/lProcess2"/>
    <dgm:cxn modelId="{59C18EDB-3E39-F541-B2D0-61D9E5332BD6}" type="presParOf" srcId="{EAF5AFE7-E2BA-E540-8158-A0A38CC8C57D}" destId="{0A01418B-6D5E-0346-B967-888AB17877AE}" srcOrd="0" destOrd="0" presId="urn:microsoft.com/office/officeart/2005/8/layout/lProcess2"/>
    <dgm:cxn modelId="{BB10BD3B-9210-6C4C-8F06-98A6A3F3C3E0}" type="presParOf" srcId="{0A01418B-6D5E-0346-B967-888AB17877AE}" destId="{67F5AD8F-4E5D-0645-99F8-21CD1B384BB9}" srcOrd="0" destOrd="0" presId="urn:microsoft.com/office/officeart/2005/8/layout/lProcess2"/>
    <dgm:cxn modelId="{47A1F994-97E3-4D48-BEC5-3AC01D78BE09}" type="presParOf" srcId="{47A0E315-2899-6E41-979E-C40FD55BDA24}" destId="{076E2C91-EA7A-AC49-B2E4-973C55F1A022}" srcOrd="1" destOrd="0" presId="urn:microsoft.com/office/officeart/2005/8/layout/lProcess2"/>
    <dgm:cxn modelId="{73A41811-9F03-C642-B620-991C7EA536DE}" type="presParOf" srcId="{47A0E315-2899-6E41-979E-C40FD55BDA24}" destId="{95B6F258-B1E8-A24C-BBEA-89D8F44C77FB}" srcOrd="2" destOrd="0" presId="urn:microsoft.com/office/officeart/2005/8/layout/lProcess2"/>
    <dgm:cxn modelId="{F7365D73-0501-044C-B8CF-5CBA90672D61}" type="presParOf" srcId="{95B6F258-B1E8-A24C-BBEA-89D8F44C77FB}" destId="{30ECD522-1AF7-254E-9EBA-DC396EAEB626}" srcOrd="0" destOrd="0" presId="urn:microsoft.com/office/officeart/2005/8/layout/lProcess2"/>
    <dgm:cxn modelId="{F6231BF7-DDD8-3646-88D4-854B322FE6C7}" type="presParOf" srcId="{95B6F258-B1E8-A24C-BBEA-89D8F44C77FB}" destId="{E64A726A-FCE4-034C-9D9D-7F103903ACA2}" srcOrd="1" destOrd="0" presId="urn:microsoft.com/office/officeart/2005/8/layout/lProcess2"/>
    <dgm:cxn modelId="{438F2884-D735-734E-8B55-C67F2099EE85}" type="presParOf" srcId="{95B6F258-B1E8-A24C-BBEA-89D8F44C77FB}" destId="{3FB5FC41-8569-7149-BB80-02E4CE4DA67E}" srcOrd="2" destOrd="0" presId="urn:microsoft.com/office/officeart/2005/8/layout/lProcess2"/>
    <dgm:cxn modelId="{8E4811DA-2CB5-8848-A10E-E9939E02ED92}" type="presParOf" srcId="{3FB5FC41-8569-7149-BB80-02E4CE4DA67E}" destId="{3F806711-5BED-EC41-A704-1A922533CA85}" srcOrd="0" destOrd="0" presId="urn:microsoft.com/office/officeart/2005/8/layout/lProcess2"/>
    <dgm:cxn modelId="{7FDDC647-5780-C745-BAB0-128A23D53484}" type="presParOf" srcId="{3F806711-5BED-EC41-A704-1A922533CA85}" destId="{86FA0810-02AE-0640-84F2-E3E0FF411991}" srcOrd="0" destOrd="0" presId="urn:microsoft.com/office/officeart/2005/8/layout/lProcess2"/>
    <dgm:cxn modelId="{8C3FDB22-D887-F340-A5B9-8DDDC82EBFAE}" type="presParOf" srcId="{47A0E315-2899-6E41-979E-C40FD55BDA24}" destId="{C80BFE30-9095-3448-B462-9CCA5B2D6C10}" srcOrd="3" destOrd="0" presId="urn:microsoft.com/office/officeart/2005/8/layout/lProcess2"/>
    <dgm:cxn modelId="{6426827C-06C2-AF4A-A397-371356617880}" type="presParOf" srcId="{47A0E315-2899-6E41-979E-C40FD55BDA24}" destId="{95765545-69D2-BB46-879A-7BF578B04049}" srcOrd="4" destOrd="0" presId="urn:microsoft.com/office/officeart/2005/8/layout/lProcess2"/>
    <dgm:cxn modelId="{D923C7B8-EAF1-E045-A730-214FDCA41A50}" type="presParOf" srcId="{95765545-69D2-BB46-879A-7BF578B04049}" destId="{631C5D69-97CD-1647-82A8-D527F4FB3E35}" srcOrd="0" destOrd="0" presId="urn:microsoft.com/office/officeart/2005/8/layout/lProcess2"/>
    <dgm:cxn modelId="{1C8B83B2-4BA9-E945-9AD0-5DF53A9EE9CA}" type="presParOf" srcId="{95765545-69D2-BB46-879A-7BF578B04049}" destId="{6BEF4186-5BB5-2844-ADC2-6CD9CA512406}" srcOrd="1" destOrd="0" presId="urn:microsoft.com/office/officeart/2005/8/layout/lProcess2"/>
    <dgm:cxn modelId="{28500B6D-9812-0945-8595-B46D02D05A91}" type="presParOf" srcId="{95765545-69D2-BB46-879A-7BF578B04049}" destId="{8EDC0F68-2B30-CB49-B35D-F8ECFBF6E478}" srcOrd="2" destOrd="0" presId="urn:microsoft.com/office/officeart/2005/8/layout/lProcess2"/>
    <dgm:cxn modelId="{725ABE62-1461-3D4C-A8B1-83FA276C5235}" type="presParOf" srcId="{8EDC0F68-2B30-CB49-B35D-F8ECFBF6E478}" destId="{FAA4BDC7-966E-EE4F-B47B-B8904EA7404B}" srcOrd="0" destOrd="0" presId="urn:microsoft.com/office/officeart/2005/8/layout/lProcess2"/>
    <dgm:cxn modelId="{40D25DE3-AC2A-1C4B-99A3-4EEAC855EC66}" type="presParOf" srcId="{FAA4BDC7-966E-EE4F-B47B-B8904EA7404B}" destId="{C18E1E52-82EB-B24A-8043-F2E2BB25C887}" srcOrd="0" destOrd="0" presId="urn:microsoft.com/office/officeart/2005/8/layout/lProcess2"/>
    <dgm:cxn modelId="{6B5CE68A-81A8-BE43-A0EC-505DF80A269B}" type="presParOf" srcId="{47A0E315-2899-6E41-979E-C40FD55BDA24}" destId="{E9586DC7-E968-0A47-999D-E9D222703708}" srcOrd="5" destOrd="0" presId="urn:microsoft.com/office/officeart/2005/8/layout/lProcess2"/>
    <dgm:cxn modelId="{0256F807-941E-A347-9830-03EFA1F5D21E}" type="presParOf" srcId="{47A0E315-2899-6E41-979E-C40FD55BDA24}" destId="{0EE9F052-8FDF-B44D-9612-4C18365D4511}" srcOrd="6" destOrd="0" presId="urn:microsoft.com/office/officeart/2005/8/layout/lProcess2"/>
    <dgm:cxn modelId="{8A9C48A4-EDBB-8441-AE25-D01D4C71DE37}" type="presParOf" srcId="{0EE9F052-8FDF-B44D-9612-4C18365D4511}" destId="{D2B24C99-921C-EE41-A30B-490B8F36D10D}" srcOrd="0" destOrd="0" presId="urn:microsoft.com/office/officeart/2005/8/layout/lProcess2"/>
    <dgm:cxn modelId="{63673F15-C8C2-EF4B-BE10-3FAAB01F88DD}" type="presParOf" srcId="{0EE9F052-8FDF-B44D-9612-4C18365D4511}" destId="{F030DE0B-6DE4-9A47-97BB-25E5C51C34B6}" srcOrd="1" destOrd="0" presId="urn:microsoft.com/office/officeart/2005/8/layout/lProcess2"/>
    <dgm:cxn modelId="{A939A61D-814A-6443-B7EC-C31FBFB60903}" type="presParOf" srcId="{0EE9F052-8FDF-B44D-9612-4C18365D4511}" destId="{A6F00305-1EEC-174D-8D1C-5E5F2E85CEF7}" srcOrd="2" destOrd="0" presId="urn:microsoft.com/office/officeart/2005/8/layout/lProcess2"/>
    <dgm:cxn modelId="{56060D0D-A050-444E-87AF-7244F1F8795C}" type="presParOf" srcId="{A6F00305-1EEC-174D-8D1C-5E5F2E85CEF7}" destId="{B7092538-B508-294F-AA69-3C40EAB63373}" srcOrd="0" destOrd="0" presId="urn:microsoft.com/office/officeart/2005/8/layout/lProcess2"/>
    <dgm:cxn modelId="{769DFD4B-291C-854E-9350-7A07FE2BB9EB}" type="presParOf" srcId="{B7092538-B508-294F-AA69-3C40EAB63373}" destId="{8706BEAC-6041-1046-A3F8-0779A09C35C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75F570-7C9E-3A43-83C5-7F417FA5CCC5}" type="doc">
      <dgm:prSet loTypeId="urn:microsoft.com/office/officeart/2005/8/layout/vList2" loCatId="" qsTypeId="urn:microsoft.com/office/officeart/2005/8/quickstyle/simple5" qsCatId="simple" csTypeId="urn:microsoft.com/office/officeart/2005/8/colors/accent2_4" csCatId="accent2" phldr="1"/>
      <dgm:spPr/>
      <dgm:t>
        <a:bodyPr/>
        <a:lstStyle/>
        <a:p>
          <a:endParaRPr lang="en-US"/>
        </a:p>
      </dgm:t>
    </dgm:pt>
    <dgm:pt modelId="{F2D6787D-512C-544F-8DE2-43A36494BC96}">
      <dgm:prSet phldrT="[Text]" custT="1"/>
      <dgm:spPr/>
      <dgm:t>
        <a:bodyPr/>
        <a:lstStyle/>
        <a:p>
          <a:pPr algn="ctr"/>
          <a:r>
            <a:rPr lang="en-US" sz="2200" dirty="0"/>
            <a:t>Research indicates that while interventions like PBIS/MTSS aim to improve student behavior and support, they often fail to address underlying racial disproportionalities in school discipline. These systems may inadvertently reinforce biased definitions of acceptable behavior, leading to the over-identification of students of color, particularly Black males, for interventions and disciplinary actions.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A7E44C7-67B6-3F49-8B87-1CFACD7742F7}" type="parTrans" cxnId="{26EDCC1F-7E93-8443-BCBE-5B2A248FB5BE}">
      <dgm:prSet/>
      <dgm:spPr/>
      <dgm:t>
        <a:bodyPr/>
        <a:lstStyle/>
        <a:p>
          <a:endParaRPr lang="en-US"/>
        </a:p>
      </dgm:t>
    </dgm:pt>
    <dgm:pt modelId="{BB100F0A-0075-494D-A6DB-F42D23262AA8}" type="sibTrans" cxnId="{26EDCC1F-7E93-8443-BCBE-5B2A248FB5BE}">
      <dgm:prSet/>
      <dgm:spPr/>
      <dgm:t>
        <a:bodyPr/>
        <a:lstStyle/>
        <a:p>
          <a:endParaRPr lang="en-US"/>
        </a:p>
      </dgm:t>
    </dgm:pt>
    <dgm:pt modelId="{93C1177D-81C1-094B-A5BB-9D4A80148B55}" type="pres">
      <dgm:prSet presAssocID="{4375F570-7C9E-3A43-83C5-7F417FA5CCC5}" presName="linear" presStyleCnt="0">
        <dgm:presLayoutVars>
          <dgm:animLvl val="lvl"/>
          <dgm:resizeHandles val="exact"/>
        </dgm:presLayoutVars>
      </dgm:prSet>
      <dgm:spPr/>
    </dgm:pt>
    <dgm:pt modelId="{07326003-3C2F-F346-90CD-82B705121477}" type="pres">
      <dgm:prSet presAssocID="{F2D6787D-512C-544F-8DE2-43A36494BC96}" presName="parentText" presStyleLbl="node1" presStyleIdx="0" presStyleCnt="1" custLinFactNeighborX="1983" custLinFactNeighborY="-7012">
        <dgm:presLayoutVars>
          <dgm:chMax val="0"/>
          <dgm:bulletEnabled val="1"/>
        </dgm:presLayoutVars>
      </dgm:prSet>
      <dgm:spPr/>
    </dgm:pt>
  </dgm:ptLst>
  <dgm:cxnLst>
    <dgm:cxn modelId="{26EDCC1F-7E93-8443-BCBE-5B2A248FB5BE}" srcId="{4375F570-7C9E-3A43-83C5-7F417FA5CCC5}" destId="{F2D6787D-512C-544F-8DE2-43A36494BC96}" srcOrd="0" destOrd="0" parTransId="{9A7E44C7-67B6-3F49-8B87-1CFACD7742F7}" sibTransId="{BB100F0A-0075-494D-A6DB-F42D23262AA8}"/>
    <dgm:cxn modelId="{83221223-8FAA-8B48-B0C5-8F315C42623B}" type="presOf" srcId="{4375F570-7C9E-3A43-83C5-7F417FA5CCC5}" destId="{93C1177D-81C1-094B-A5BB-9D4A80148B55}" srcOrd="0" destOrd="0" presId="urn:microsoft.com/office/officeart/2005/8/layout/vList2"/>
    <dgm:cxn modelId="{5D99E930-EB2A-F84A-B9D2-330C33F51064}" type="presOf" srcId="{F2D6787D-512C-544F-8DE2-43A36494BC96}" destId="{07326003-3C2F-F346-90CD-82B705121477}" srcOrd="0" destOrd="0" presId="urn:microsoft.com/office/officeart/2005/8/layout/vList2"/>
    <dgm:cxn modelId="{A8EC538E-70F4-8D4D-A508-F47490ACF2DB}" type="presParOf" srcId="{93C1177D-81C1-094B-A5BB-9D4A80148B55}" destId="{07326003-3C2F-F346-90CD-82B70512147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0ABE4D-0C88-C244-8026-1AD691F06208}"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6074949C-4574-0942-ADBD-2F7C34DE2762}">
      <dgm:prSet phldrT="[Text]"/>
      <dgm:spPr/>
      <dgm:t>
        <a:bodyPr/>
        <a:lstStyle/>
        <a:p>
          <a:r>
            <a:rPr lang="en-US" b="1" dirty="0"/>
            <a:t>Bornstein (2017) </a:t>
          </a:r>
          <a:r>
            <a:rPr lang="en-US" dirty="0"/>
            <a:t>PBIS/MTSS interventions often treat students as having emotional behavioral disorders when they fail to comply, shifting perceptions from "disorderly" to "disordered."</a:t>
          </a:r>
        </a:p>
      </dgm:t>
    </dgm:pt>
    <dgm:pt modelId="{DDD9F24D-20A5-6F4D-8A3A-1FFEC6D0636A}" type="parTrans" cxnId="{6D4AB121-837A-1F4B-BDD5-CD7D50BC33DC}">
      <dgm:prSet/>
      <dgm:spPr/>
      <dgm:t>
        <a:bodyPr/>
        <a:lstStyle/>
        <a:p>
          <a:endParaRPr lang="en-US"/>
        </a:p>
      </dgm:t>
    </dgm:pt>
    <dgm:pt modelId="{DDDA9A78-C46E-2940-952B-816A76C98093}" type="sibTrans" cxnId="{6D4AB121-837A-1F4B-BDD5-CD7D50BC33DC}">
      <dgm:prSet/>
      <dgm:spPr/>
      <dgm:t>
        <a:bodyPr/>
        <a:lstStyle/>
        <a:p>
          <a:endParaRPr lang="en-US"/>
        </a:p>
      </dgm:t>
    </dgm:pt>
    <dgm:pt modelId="{82D5F1C8-CAFB-0441-899A-954DF8B6FF54}">
      <dgm:prSet/>
      <dgm:spPr/>
      <dgm:t>
        <a:bodyPr/>
        <a:lstStyle/>
        <a:p>
          <a:r>
            <a:rPr lang="en-US" b="1" dirty="0"/>
            <a:t>Broderick &amp; Leonardo (2016); Ferri (2012); Artiles (2007)</a:t>
          </a:r>
        </a:p>
        <a:p>
          <a:r>
            <a:rPr lang="en-US" dirty="0"/>
            <a:t>Schools' codes of conduct and academic standards institutionalize white behavioral norms, marginalizing students of color.</a:t>
          </a:r>
        </a:p>
      </dgm:t>
    </dgm:pt>
    <dgm:pt modelId="{6C922DD0-3C03-B945-B0EE-A865FEB172B6}" type="parTrans" cxnId="{2BAE7E4E-FD14-ED49-8E42-0416B748DEBD}">
      <dgm:prSet/>
      <dgm:spPr/>
      <dgm:t>
        <a:bodyPr/>
        <a:lstStyle/>
        <a:p>
          <a:endParaRPr lang="en-US"/>
        </a:p>
      </dgm:t>
    </dgm:pt>
    <dgm:pt modelId="{1C8F1B32-D6FD-0B42-B6FA-61196F1C0C9E}" type="sibTrans" cxnId="{2BAE7E4E-FD14-ED49-8E42-0416B748DEBD}">
      <dgm:prSet/>
      <dgm:spPr/>
      <dgm:t>
        <a:bodyPr/>
        <a:lstStyle/>
        <a:p>
          <a:endParaRPr lang="en-US"/>
        </a:p>
      </dgm:t>
    </dgm:pt>
    <dgm:pt modelId="{E4237864-A27B-364D-A584-E71E0020E1C7}">
      <dgm:prSet/>
      <dgm:spPr/>
      <dgm:t>
        <a:bodyPr anchor="t"/>
        <a:lstStyle/>
        <a:p>
          <a:r>
            <a:rPr lang="en-US" b="1" dirty="0"/>
            <a:t>Reno et al. (2017) </a:t>
          </a:r>
          <a:r>
            <a:rPr lang="en-US" dirty="0"/>
            <a:t>Students of color, particularly African American males, are disproportionately identified for Tier II interventions.</a:t>
          </a:r>
        </a:p>
      </dgm:t>
    </dgm:pt>
    <dgm:pt modelId="{0FD38C7C-6E2E-8640-BAAC-5895717D2496}" type="parTrans" cxnId="{D4AE3658-5661-DF41-85E8-ABBCD43B75FE}">
      <dgm:prSet/>
      <dgm:spPr/>
      <dgm:t>
        <a:bodyPr/>
        <a:lstStyle/>
        <a:p>
          <a:endParaRPr lang="en-US"/>
        </a:p>
      </dgm:t>
    </dgm:pt>
    <dgm:pt modelId="{FEE053FA-8E39-1945-AAA3-AD169434771C}" type="sibTrans" cxnId="{D4AE3658-5661-DF41-85E8-ABBCD43B75FE}">
      <dgm:prSet/>
      <dgm:spPr/>
      <dgm:t>
        <a:bodyPr/>
        <a:lstStyle/>
        <a:p>
          <a:endParaRPr lang="en-US"/>
        </a:p>
      </dgm:t>
    </dgm:pt>
    <dgm:pt modelId="{898B4958-C481-6B4C-8787-8DA594392D8D}">
      <dgm:prSet/>
      <dgm:spPr/>
      <dgm:t>
        <a:bodyPr/>
        <a:lstStyle/>
        <a:p>
          <a:r>
            <a:rPr lang="en-US" b="1" dirty="0"/>
            <a:t>McIntosh, Gion &amp; Bastable (2018); Cruz et al. (2021) </a:t>
          </a:r>
        </a:p>
        <a:p>
          <a:r>
            <a:rPr lang="en-US" dirty="0"/>
            <a:t>SWPBIS implementation has not eliminated discipline disproportionality, and discipline remains inequitable for students of color.</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2950527-EA31-8E40-8D5F-0A35CD7834A8}" type="parTrans" cxnId="{909E0838-6782-3648-897B-79B67C8B53E7}">
      <dgm:prSet/>
      <dgm:spPr/>
      <dgm:t>
        <a:bodyPr/>
        <a:lstStyle/>
        <a:p>
          <a:endParaRPr lang="en-US"/>
        </a:p>
      </dgm:t>
    </dgm:pt>
    <dgm:pt modelId="{F85B8BA1-A6C3-2C4B-8E09-81BDB88014CB}" type="sibTrans" cxnId="{909E0838-6782-3648-897B-79B67C8B53E7}">
      <dgm:prSet/>
      <dgm:spPr/>
      <dgm:t>
        <a:bodyPr/>
        <a:lstStyle/>
        <a:p>
          <a:endParaRPr lang="en-US"/>
        </a:p>
      </dgm:t>
    </dgm:pt>
    <dgm:pt modelId="{D8E74E5F-FC34-C24E-9B21-76E91581E5DC}" type="pres">
      <dgm:prSet presAssocID="{750ABE4D-0C88-C244-8026-1AD691F06208}" presName="diagram" presStyleCnt="0">
        <dgm:presLayoutVars>
          <dgm:dir/>
          <dgm:resizeHandles val="exact"/>
        </dgm:presLayoutVars>
      </dgm:prSet>
      <dgm:spPr/>
    </dgm:pt>
    <dgm:pt modelId="{CC1005AA-1A89-0247-AC9C-BB4AEC09845D}" type="pres">
      <dgm:prSet presAssocID="{82D5F1C8-CAFB-0441-899A-954DF8B6FF54}" presName="node" presStyleLbl="node1" presStyleIdx="0" presStyleCnt="4" custScaleY="192952">
        <dgm:presLayoutVars>
          <dgm:bulletEnabled val="1"/>
        </dgm:presLayoutVars>
      </dgm:prSet>
      <dgm:spPr/>
    </dgm:pt>
    <dgm:pt modelId="{9CEFCF5B-BC25-CD42-87B6-4E89F7F4DFCD}" type="pres">
      <dgm:prSet presAssocID="{1C8F1B32-D6FD-0B42-B6FA-61196F1C0C9E}" presName="sibTrans" presStyleCnt="0"/>
      <dgm:spPr/>
    </dgm:pt>
    <dgm:pt modelId="{5753A46F-23D4-424E-928B-7A4D46B0FE82}" type="pres">
      <dgm:prSet presAssocID="{6074949C-4574-0942-ADBD-2F7C34DE2762}" presName="node" presStyleLbl="node1" presStyleIdx="1" presStyleCnt="4" custScaleY="192952">
        <dgm:presLayoutVars>
          <dgm:bulletEnabled val="1"/>
        </dgm:presLayoutVars>
      </dgm:prSet>
      <dgm:spPr/>
    </dgm:pt>
    <dgm:pt modelId="{B43C75C5-31AD-2A44-A092-86E3D5231FE4}" type="pres">
      <dgm:prSet presAssocID="{DDDA9A78-C46E-2940-952B-816A76C98093}" presName="sibTrans" presStyleCnt="0"/>
      <dgm:spPr/>
    </dgm:pt>
    <dgm:pt modelId="{7421B168-3E1C-3E49-A131-AFFA6A76E28C}" type="pres">
      <dgm:prSet presAssocID="{E4237864-A27B-364D-A584-E71E0020E1C7}" presName="node" presStyleLbl="node1" presStyleIdx="2" presStyleCnt="4" custScaleY="192952">
        <dgm:presLayoutVars>
          <dgm:bulletEnabled val="1"/>
        </dgm:presLayoutVars>
      </dgm:prSet>
      <dgm:spPr/>
    </dgm:pt>
    <dgm:pt modelId="{FB362003-FE37-3E43-9CED-167D948C1643}" type="pres">
      <dgm:prSet presAssocID="{FEE053FA-8E39-1945-AAA3-AD169434771C}" presName="sibTrans" presStyleCnt="0"/>
      <dgm:spPr/>
    </dgm:pt>
    <dgm:pt modelId="{73F8F31E-1885-2240-9B57-C248085F490F}" type="pres">
      <dgm:prSet presAssocID="{898B4958-C481-6B4C-8787-8DA594392D8D}" presName="node" presStyleLbl="node1" presStyleIdx="3" presStyleCnt="4" custScaleY="192952">
        <dgm:presLayoutVars>
          <dgm:bulletEnabled val="1"/>
        </dgm:presLayoutVars>
      </dgm:prSet>
      <dgm:spPr/>
    </dgm:pt>
  </dgm:ptLst>
  <dgm:cxnLst>
    <dgm:cxn modelId="{6D4AB121-837A-1F4B-BDD5-CD7D50BC33DC}" srcId="{750ABE4D-0C88-C244-8026-1AD691F06208}" destId="{6074949C-4574-0942-ADBD-2F7C34DE2762}" srcOrd="1" destOrd="0" parTransId="{DDD9F24D-20A5-6F4D-8A3A-1FFEC6D0636A}" sibTransId="{DDDA9A78-C46E-2940-952B-816A76C98093}"/>
    <dgm:cxn modelId="{909E0838-6782-3648-897B-79B67C8B53E7}" srcId="{750ABE4D-0C88-C244-8026-1AD691F06208}" destId="{898B4958-C481-6B4C-8787-8DA594392D8D}" srcOrd="3" destOrd="0" parTransId="{42950527-EA31-8E40-8D5F-0A35CD7834A8}" sibTransId="{F85B8BA1-A6C3-2C4B-8E09-81BDB88014CB}"/>
    <dgm:cxn modelId="{0F0CAA49-3EED-4544-BAB4-397B1D4782A3}" type="presOf" srcId="{898B4958-C481-6B4C-8787-8DA594392D8D}" destId="{73F8F31E-1885-2240-9B57-C248085F490F}" srcOrd="0" destOrd="0" presId="urn:microsoft.com/office/officeart/2005/8/layout/default"/>
    <dgm:cxn modelId="{2BAE7E4E-FD14-ED49-8E42-0416B748DEBD}" srcId="{750ABE4D-0C88-C244-8026-1AD691F06208}" destId="{82D5F1C8-CAFB-0441-899A-954DF8B6FF54}" srcOrd="0" destOrd="0" parTransId="{6C922DD0-3C03-B945-B0EE-A865FEB172B6}" sibTransId="{1C8F1B32-D6FD-0B42-B6FA-61196F1C0C9E}"/>
    <dgm:cxn modelId="{49C5C254-FC23-9E41-B7A3-F8DD81E72540}" type="presOf" srcId="{6074949C-4574-0942-ADBD-2F7C34DE2762}" destId="{5753A46F-23D4-424E-928B-7A4D46B0FE82}" srcOrd="0" destOrd="0" presId="urn:microsoft.com/office/officeart/2005/8/layout/default"/>
    <dgm:cxn modelId="{D4AE3658-5661-DF41-85E8-ABBCD43B75FE}" srcId="{750ABE4D-0C88-C244-8026-1AD691F06208}" destId="{E4237864-A27B-364D-A584-E71E0020E1C7}" srcOrd="2" destOrd="0" parTransId="{0FD38C7C-6E2E-8640-BAAC-5895717D2496}" sibTransId="{FEE053FA-8E39-1945-AAA3-AD169434771C}"/>
    <dgm:cxn modelId="{1672B869-3AEF-914C-9DD5-984B351D3716}" type="presOf" srcId="{E4237864-A27B-364D-A584-E71E0020E1C7}" destId="{7421B168-3E1C-3E49-A131-AFFA6A76E28C}" srcOrd="0" destOrd="0" presId="urn:microsoft.com/office/officeart/2005/8/layout/default"/>
    <dgm:cxn modelId="{ABF4BB87-1958-3145-94D4-45E631709DDE}" type="presOf" srcId="{750ABE4D-0C88-C244-8026-1AD691F06208}" destId="{D8E74E5F-FC34-C24E-9B21-76E91581E5DC}" srcOrd="0" destOrd="0" presId="urn:microsoft.com/office/officeart/2005/8/layout/default"/>
    <dgm:cxn modelId="{43A6DFF3-6809-0040-B511-9AB6E869E7AF}" type="presOf" srcId="{82D5F1C8-CAFB-0441-899A-954DF8B6FF54}" destId="{CC1005AA-1A89-0247-AC9C-BB4AEC09845D}" srcOrd="0" destOrd="0" presId="urn:microsoft.com/office/officeart/2005/8/layout/default"/>
    <dgm:cxn modelId="{79F79736-3423-1447-809B-47AF708D152E}" type="presParOf" srcId="{D8E74E5F-FC34-C24E-9B21-76E91581E5DC}" destId="{CC1005AA-1A89-0247-AC9C-BB4AEC09845D}" srcOrd="0" destOrd="0" presId="urn:microsoft.com/office/officeart/2005/8/layout/default"/>
    <dgm:cxn modelId="{191611B4-22B8-4D47-87CF-B6B9A9F38D0B}" type="presParOf" srcId="{D8E74E5F-FC34-C24E-9B21-76E91581E5DC}" destId="{9CEFCF5B-BC25-CD42-87B6-4E89F7F4DFCD}" srcOrd="1" destOrd="0" presId="urn:microsoft.com/office/officeart/2005/8/layout/default"/>
    <dgm:cxn modelId="{2A83D0A6-6BA3-E945-B6C5-EC1F5C2C0C9D}" type="presParOf" srcId="{D8E74E5F-FC34-C24E-9B21-76E91581E5DC}" destId="{5753A46F-23D4-424E-928B-7A4D46B0FE82}" srcOrd="2" destOrd="0" presId="urn:microsoft.com/office/officeart/2005/8/layout/default"/>
    <dgm:cxn modelId="{BFCC7261-00FA-5F4A-820D-6FDC3B7DAB45}" type="presParOf" srcId="{D8E74E5F-FC34-C24E-9B21-76E91581E5DC}" destId="{B43C75C5-31AD-2A44-A092-86E3D5231FE4}" srcOrd="3" destOrd="0" presId="urn:microsoft.com/office/officeart/2005/8/layout/default"/>
    <dgm:cxn modelId="{898D2F4F-073C-1C4C-8582-06F131E07BEF}" type="presParOf" srcId="{D8E74E5F-FC34-C24E-9B21-76E91581E5DC}" destId="{7421B168-3E1C-3E49-A131-AFFA6A76E28C}" srcOrd="4" destOrd="0" presId="urn:microsoft.com/office/officeart/2005/8/layout/default"/>
    <dgm:cxn modelId="{00A27EBA-4CD7-6F49-9B63-C79FFF4E4953}" type="presParOf" srcId="{D8E74E5F-FC34-C24E-9B21-76E91581E5DC}" destId="{FB362003-FE37-3E43-9CED-167D948C1643}" srcOrd="5" destOrd="0" presId="urn:microsoft.com/office/officeart/2005/8/layout/default"/>
    <dgm:cxn modelId="{31AED17E-4FC5-8942-8914-8011C27940B7}" type="presParOf" srcId="{D8E74E5F-FC34-C24E-9B21-76E91581E5DC}" destId="{73F8F31E-1885-2240-9B57-C248085F490F}"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7509A8-3CA9-A545-A174-CB0F8A23D736}" type="doc">
      <dgm:prSet loTypeId="urn:microsoft.com/office/officeart/2008/layout/VerticalCurvedList" loCatId="" qsTypeId="urn:microsoft.com/office/officeart/2005/8/quickstyle/simple5" qsCatId="simple" csTypeId="urn:microsoft.com/office/officeart/2005/8/colors/colorful3" csCatId="colorful" phldr="1"/>
      <dgm:spPr/>
      <dgm:t>
        <a:bodyPr/>
        <a:lstStyle/>
        <a:p>
          <a:endParaRPr lang="en-US"/>
        </a:p>
      </dgm:t>
    </dgm:pt>
    <dgm:pt modelId="{C4AC228C-2839-034C-83B6-FF15E0A4E54F}">
      <dgm:prSet phldrT="[Text]" custT="1"/>
      <dgm:spPr>
        <a:xfrm>
          <a:off x="0" y="39687"/>
          <a:ext cx="3286125" cy="1971675"/>
        </a:xfrm>
        <a:scene3d>
          <a:camera prst="orthographicFront">
            <a:rot lat="0" lon="0" rev="0"/>
          </a:camera>
          <a:lightRig rig="threePt" dir="t">
            <a:rot lat="0" lon="0" rev="19800000"/>
          </a:lightRig>
        </a:scene3d>
        <a:sp3d prstMaterial="flat">
          <a:bevelT w="25400" h="31750"/>
        </a:sp3d>
      </dgm:spPr>
      <dgm:t>
        <a:bodyPr anchor="b"/>
        <a:lstStyle/>
        <a:p>
          <a:pPr>
            <a:lnSpc>
              <a:spcPts val="940"/>
            </a:lnSpc>
            <a:buClr>
              <a:srgbClr val="000000"/>
            </a:buClr>
            <a:buSzPct val="25000"/>
            <a:buFont typeface="Arial"/>
            <a:buNone/>
          </a:pPr>
          <a:r>
            <a:rPr lang="en-US" sz="2800" b="1" dirty="0"/>
            <a:t>Unequal Access to Educational Resources</a:t>
          </a:r>
        </a:p>
        <a:p>
          <a:pPr>
            <a:lnSpc>
              <a:spcPts val="940"/>
            </a:lnSpc>
            <a:buClr>
              <a:srgbClr val="000000"/>
            </a:buClr>
            <a:buSzPct val="25000"/>
            <a:buFont typeface="Arial"/>
            <a:buNone/>
          </a:pPr>
          <a:r>
            <a:rPr lang="en-US" sz="1400" dirty="0"/>
            <a:t>(Bromberg, 2016; U.S. Department of Education, 2021)  </a:t>
          </a:r>
          <a:endParaRPr lang="en-US" sz="1400" b="1" dirty="0">
            <a:latin typeface="Calibri" panose="020F0502020204030204"/>
            <a:ea typeface="+mn-ea"/>
            <a:cs typeface="+mn-cs"/>
          </a:endParaRPr>
        </a:p>
      </dgm:t>
    </dgm:pt>
    <dgm:pt modelId="{F97980BB-79EB-1C48-A8A3-820F800A5E32}" type="parTrans" cxnId="{3BBA93F1-7DA9-2347-9EC4-0FFB80CD380E}">
      <dgm:prSet/>
      <dgm:spPr/>
      <dgm:t>
        <a:bodyPr/>
        <a:lstStyle/>
        <a:p>
          <a:endParaRPr lang="en-US"/>
        </a:p>
      </dgm:t>
    </dgm:pt>
    <dgm:pt modelId="{5A57DADB-DBD8-CE4E-BEDD-F1874F604A6A}" type="sibTrans" cxnId="{3BBA93F1-7DA9-2347-9EC4-0FFB80CD380E}">
      <dgm:prSet/>
      <dgm:spPr/>
      <dgm:t>
        <a:bodyPr/>
        <a:lstStyle/>
        <a:p>
          <a:pPr>
            <a:lnSpc>
              <a:spcPts val="1940"/>
            </a:lnSpc>
          </a:pPr>
          <a:endParaRPr lang="en-US" sz="1800"/>
        </a:p>
      </dgm:t>
    </dgm:pt>
    <dgm:pt modelId="{3518249E-41D3-C74F-9D3A-52F1A01110CB}">
      <dgm:prSet custT="1"/>
      <dgm:spPr>
        <a:xfrm>
          <a:off x="3614737" y="39687"/>
          <a:ext cx="3286125" cy="1971675"/>
        </a:xfrm>
        <a:scene3d>
          <a:camera prst="orthographicFront">
            <a:rot lat="0" lon="0" rev="0"/>
          </a:camera>
          <a:lightRig rig="threePt" dir="t">
            <a:rot lat="0" lon="0" rev="19800000"/>
          </a:lightRig>
        </a:scene3d>
        <a:sp3d prstMaterial="flat">
          <a:bevelT w="25400" h="31750"/>
        </a:sp3d>
      </dgm:spPr>
      <dgm:t>
        <a:bodyPr anchor="b"/>
        <a:lstStyle/>
        <a:p>
          <a:pPr>
            <a:lnSpc>
              <a:spcPts val="940"/>
            </a:lnSpc>
            <a:buClr>
              <a:srgbClr val="000000"/>
            </a:buClr>
            <a:buSzPct val="25000"/>
            <a:buFont typeface="Arial"/>
            <a:buNone/>
          </a:pPr>
          <a:r>
            <a:rPr lang="en-US" sz="2800" b="1" dirty="0"/>
            <a:t>Unequal Access to Advanced Programs</a:t>
          </a:r>
        </a:p>
        <a:p>
          <a:pPr>
            <a:lnSpc>
              <a:spcPts val="940"/>
            </a:lnSpc>
            <a:buClr>
              <a:srgbClr val="000000"/>
            </a:buClr>
            <a:buSzPct val="25000"/>
            <a:buFont typeface="Arial"/>
            <a:buNone/>
          </a:pPr>
          <a:r>
            <a:rPr lang="en-US" sz="1400" dirty="0"/>
            <a:t>(College and Career Readiness and Success Center, 2022; U.S. DOE of Education, 2016)</a:t>
          </a:r>
        </a:p>
      </dgm:t>
    </dgm:pt>
    <dgm:pt modelId="{62855DD8-A267-6248-8D1E-E9424AE7B95D}" type="parTrans" cxnId="{9D9CD967-EF57-2A44-A61C-5461FC91890A}">
      <dgm:prSet/>
      <dgm:spPr/>
      <dgm:t>
        <a:bodyPr/>
        <a:lstStyle/>
        <a:p>
          <a:endParaRPr lang="en-US"/>
        </a:p>
      </dgm:t>
    </dgm:pt>
    <dgm:pt modelId="{7F5787AF-770E-DA40-9C7E-2F4BFB6A34D2}" type="sibTrans" cxnId="{9D9CD967-EF57-2A44-A61C-5461FC91890A}">
      <dgm:prSet/>
      <dgm:spPr/>
      <dgm:t>
        <a:bodyPr/>
        <a:lstStyle/>
        <a:p>
          <a:endParaRPr lang="en-US"/>
        </a:p>
      </dgm:t>
    </dgm:pt>
    <dgm:pt modelId="{19BF8D19-598A-9947-A891-87658085FE69}">
      <dgm:prSet custT="1"/>
      <dgm:spPr>
        <a:xfrm>
          <a:off x="7229475" y="39687"/>
          <a:ext cx="3286125" cy="1971675"/>
        </a:xfrm>
        <a:scene3d>
          <a:camera prst="orthographicFront">
            <a:rot lat="0" lon="0" rev="0"/>
          </a:camera>
          <a:lightRig rig="threePt" dir="t">
            <a:rot lat="0" lon="0" rev="19800000"/>
          </a:lightRig>
        </a:scene3d>
        <a:sp3d prstMaterial="flat">
          <a:bevelT w="25400" h="31750"/>
        </a:sp3d>
      </dgm:spPr>
      <dgm:t>
        <a:bodyPr anchor="b"/>
        <a:lstStyle/>
        <a:p>
          <a:pPr>
            <a:lnSpc>
              <a:spcPts val="940"/>
            </a:lnSpc>
            <a:buClr>
              <a:srgbClr val="000000"/>
            </a:buClr>
            <a:buSzPct val="25000"/>
            <a:buFont typeface="Arial"/>
            <a:buNone/>
          </a:pPr>
          <a:r>
            <a:rPr lang="en-US" sz="2800" b="1" dirty="0"/>
            <a:t>Unequal Access to Quality Coursework</a:t>
          </a:r>
        </a:p>
        <a:p>
          <a:pPr>
            <a:lnSpc>
              <a:spcPts val="940"/>
            </a:lnSpc>
            <a:buClr>
              <a:srgbClr val="000000"/>
            </a:buClr>
            <a:buSzPct val="25000"/>
            <a:buFont typeface="Arial"/>
            <a:buNone/>
          </a:pPr>
          <a:r>
            <a:rPr lang="en-US" sz="1400" dirty="0"/>
            <a:t>(National Center for Education Statistics, 2021; U.S. Department of Education, 2016)</a:t>
          </a:r>
          <a:endParaRPr lang="en-US" sz="1400" b="0" dirty="0">
            <a:latin typeface="Calibri" panose="020F0502020204030204"/>
            <a:ea typeface="+mn-ea"/>
            <a:cs typeface="+mn-cs"/>
          </a:endParaRPr>
        </a:p>
      </dgm:t>
    </dgm:pt>
    <dgm:pt modelId="{0A0A6CE5-A4B3-8D40-8BAC-7FAA7462595B}" type="parTrans" cxnId="{F305DC6E-8308-4C41-B89E-72BCAC2E24BF}">
      <dgm:prSet/>
      <dgm:spPr/>
      <dgm:t>
        <a:bodyPr/>
        <a:lstStyle/>
        <a:p>
          <a:endParaRPr lang="en-US"/>
        </a:p>
      </dgm:t>
    </dgm:pt>
    <dgm:pt modelId="{88D1C9C0-D300-D743-8D98-71182E628163}" type="sibTrans" cxnId="{F305DC6E-8308-4C41-B89E-72BCAC2E24BF}">
      <dgm:prSet/>
      <dgm:spPr/>
      <dgm:t>
        <a:bodyPr/>
        <a:lstStyle/>
        <a:p>
          <a:endParaRPr lang="en-US"/>
        </a:p>
      </dgm:t>
    </dgm:pt>
    <dgm:pt modelId="{AE95E6C0-0071-8D44-B0EE-D4A31DD4A042}">
      <dgm:prSet custT="1"/>
      <dgm:spPr>
        <a:xfrm>
          <a:off x="0" y="2339974"/>
          <a:ext cx="3286125" cy="1971675"/>
        </a:xfrm>
        <a:scene3d>
          <a:camera prst="orthographicFront">
            <a:rot lat="0" lon="0" rev="0"/>
          </a:camera>
          <a:lightRig rig="threePt" dir="t">
            <a:rot lat="0" lon="0" rev="19800000"/>
          </a:lightRig>
        </a:scene3d>
        <a:sp3d prstMaterial="flat">
          <a:bevelT w="25400" h="31750"/>
        </a:sp3d>
      </dgm:spPr>
      <dgm:t>
        <a:bodyPr anchor="b"/>
        <a:lstStyle/>
        <a:p>
          <a:pPr>
            <a:lnSpc>
              <a:spcPts val="940"/>
            </a:lnSpc>
            <a:buClr>
              <a:srgbClr val="000000"/>
            </a:buClr>
            <a:buSzPct val="25000"/>
            <a:buFont typeface="Arial"/>
            <a:buNone/>
          </a:pPr>
          <a:r>
            <a:rPr lang="en-US" sz="2800" b="1" dirty="0">
              <a:latin typeface="Calibri" panose="020F0502020204030204"/>
              <a:ea typeface="+mn-ea"/>
              <a:cs typeface="+mn-cs"/>
            </a:rPr>
            <a:t>Text &amp; Curricular Bias &amp; Misrepresentation </a:t>
          </a:r>
        </a:p>
        <a:p>
          <a:pPr>
            <a:lnSpc>
              <a:spcPts val="940"/>
            </a:lnSpc>
            <a:buClr>
              <a:srgbClr val="000000"/>
            </a:buClr>
            <a:buSzPct val="25000"/>
            <a:buFont typeface="Arial"/>
            <a:buNone/>
          </a:pPr>
          <a:r>
            <a:rPr lang="en-US" sz="1400" dirty="0"/>
            <a:t>(Southern Poverty Law Center, 2023)</a:t>
          </a:r>
          <a:endParaRPr lang="en-US" sz="1400" b="0" dirty="0">
            <a:latin typeface="Calibri" panose="020F0502020204030204"/>
            <a:ea typeface="+mn-ea"/>
            <a:cs typeface="+mn-cs"/>
          </a:endParaRPr>
        </a:p>
      </dgm:t>
    </dgm:pt>
    <dgm:pt modelId="{677C64EC-BBFE-4243-9993-DE60E748BD0F}" type="parTrans" cxnId="{74FB29E2-8C29-A540-8DEB-6F841FB1F419}">
      <dgm:prSet/>
      <dgm:spPr/>
      <dgm:t>
        <a:bodyPr/>
        <a:lstStyle/>
        <a:p>
          <a:endParaRPr lang="en-US"/>
        </a:p>
      </dgm:t>
    </dgm:pt>
    <dgm:pt modelId="{E71E08FE-5196-1B47-B3A3-3B7EE8D64791}" type="sibTrans" cxnId="{74FB29E2-8C29-A540-8DEB-6F841FB1F419}">
      <dgm:prSet/>
      <dgm:spPr/>
      <dgm:t>
        <a:bodyPr/>
        <a:lstStyle/>
        <a:p>
          <a:endParaRPr lang="en-US"/>
        </a:p>
      </dgm:t>
    </dgm:pt>
    <dgm:pt modelId="{93F21DEC-DAC4-C44F-913A-1D1F229B5A7E}">
      <dgm:prSet custT="1"/>
      <dgm:spPr>
        <a:xfrm>
          <a:off x="3614737" y="2339974"/>
          <a:ext cx="3286125" cy="1971675"/>
        </a:xfrm>
        <a:scene3d>
          <a:camera prst="orthographicFront">
            <a:rot lat="0" lon="0" rev="0"/>
          </a:camera>
          <a:lightRig rig="threePt" dir="t">
            <a:rot lat="0" lon="0" rev="19800000"/>
          </a:lightRig>
        </a:scene3d>
        <a:sp3d prstMaterial="flat">
          <a:bevelT w="25400" h="31750"/>
        </a:sp3d>
      </dgm:spPr>
      <dgm:t>
        <a:bodyPr anchor="b"/>
        <a:lstStyle/>
        <a:p>
          <a:pPr>
            <a:lnSpc>
              <a:spcPts val="940"/>
            </a:lnSpc>
            <a:buClr>
              <a:srgbClr val="000000"/>
            </a:buClr>
            <a:buSzPct val="25000"/>
            <a:buFont typeface="Arial"/>
            <a:buNone/>
          </a:pPr>
          <a:r>
            <a:rPr lang="en-US" sz="2800" b="1" dirty="0"/>
            <a:t>Unequal Access to Experienced Educators </a:t>
          </a:r>
        </a:p>
        <a:p>
          <a:pPr>
            <a:lnSpc>
              <a:spcPts val="940"/>
            </a:lnSpc>
            <a:buClr>
              <a:srgbClr val="000000"/>
            </a:buClr>
            <a:buSzPct val="25000"/>
            <a:buFont typeface="Arial"/>
            <a:buNone/>
          </a:pPr>
          <a:r>
            <a:rPr lang="en-US" sz="1400" dirty="0"/>
            <a:t>(U.S. Department of Education, 2022; Bromberg, 2016)</a:t>
          </a:r>
          <a:endParaRPr lang="en-US" sz="1400" b="0" dirty="0">
            <a:latin typeface="Calibri" panose="020F0502020204030204"/>
            <a:ea typeface="+mn-ea"/>
            <a:cs typeface="+mn-cs"/>
          </a:endParaRPr>
        </a:p>
      </dgm:t>
    </dgm:pt>
    <dgm:pt modelId="{EE3F2B4E-0388-4F49-9017-BBDEB925A53E}" type="parTrans" cxnId="{C5B30DE7-0E83-2541-ACCB-A60E0FBF72E2}">
      <dgm:prSet/>
      <dgm:spPr/>
      <dgm:t>
        <a:bodyPr/>
        <a:lstStyle/>
        <a:p>
          <a:endParaRPr lang="en-US"/>
        </a:p>
      </dgm:t>
    </dgm:pt>
    <dgm:pt modelId="{E723EBDD-1AB6-9646-94D6-6298DFC0DDA3}" type="sibTrans" cxnId="{C5B30DE7-0E83-2541-ACCB-A60E0FBF72E2}">
      <dgm:prSet/>
      <dgm:spPr/>
      <dgm:t>
        <a:bodyPr/>
        <a:lstStyle/>
        <a:p>
          <a:endParaRPr lang="en-US"/>
        </a:p>
      </dgm:t>
    </dgm:pt>
    <dgm:pt modelId="{07800EDF-E480-DB44-B97C-E96808A281EA}">
      <dgm:prSet custT="1"/>
      <dgm:spPr>
        <a:xfrm>
          <a:off x="7229475" y="2339974"/>
          <a:ext cx="3286125" cy="1971675"/>
        </a:xfrm>
        <a:scene3d>
          <a:camera prst="orthographicFront">
            <a:rot lat="0" lon="0" rev="0"/>
          </a:camera>
          <a:lightRig rig="threePt" dir="t">
            <a:rot lat="0" lon="0" rev="19800000"/>
          </a:lightRig>
        </a:scene3d>
        <a:sp3d prstMaterial="flat">
          <a:bevelT w="25400" h="31750"/>
        </a:sp3d>
      </dgm:spPr>
      <dgm:t>
        <a:bodyPr anchor="b"/>
        <a:lstStyle/>
        <a:p>
          <a:pPr>
            <a:lnSpc>
              <a:spcPts val="940"/>
            </a:lnSpc>
            <a:buClr>
              <a:srgbClr val="000000"/>
            </a:buClr>
            <a:buSzPct val="25000"/>
            <a:buFont typeface="Arial"/>
            <a:buNone/>
          </a:pPr>
          <a:r>
            <a:rPr lang="en-US" sz="2800" b="1" dirty="0">
              <a:latin typeface="Calibri" panose="020F0502020204030204"/>
              <a:ea typeface="+mn-ea"/>
              <a:cs typeface="+mn-cs"/>
            </a:rPr>
            <a:t>Unequal Access to </a:t>
          </a:r>
          <a:r>
            <a:rPr lang="en-US" sz="2800" b="1" dirty="0"/>
            <a:t>School Support Services </a:t>
          </a:r>
        </a:p>
        <a:p>
          <a:pPr>
            <a:lnSpc>
              <a:spcPts val="940"/>
            </a:lnSpc>
            <a:buClr>
              <a:srgbClr val="000000"/>
            </a:buClr>
            <a:buSzPct val="25000"/>
            <a:buFont typeface="Arial"/>
            <a:buNone/>
          </a:pPr>
          <a:r>
            <a:rPr lang="en-US" sz="1400" b="1" dirty="0"/>
            <a:t>(</a:t>
          </a:r>
          <a:r>
            <a:rPr lang="en-US" sz="1400" dirty="0"/>
            <a:t>American Civil Liberties Union, 2023; EJ-ROC, 2020)</a:t>
          </a:r>
          <a:endParaRPr lang="en-US" sz="1400" b="0" dirty="0">
            <a:latin typeface="Calibri" panose="020F0502020204030204"/>
            <a:ea typeface="+mn-ea"/>
            <a:cs typeface="+mn-cs"/>
          </a:endParaRPr>
        </a:p>
      </dgm:t>
    </dgm:pt>
    <dgm:pt modelId="{9BC97E63-3AF3-E143-8AEE-21E3DA735713}" type="parTrans" cxnId="{78EC1D32-7C44-1049-BC8F-9E01B735C94C}">
      <dgm:prSet/>
      <dgm:spPr/>
      <dgm:t>
        <a:bodyPr/>
        <a:lstStyle/>
        <a:p>
          <a:endParaRPr lang="en-US"/>
        </a:p>
      </dgm:t>
    </dgm:pt>
    <dgm:pt modelId="{59FD55FB-7136-1648-90F7-D3723A0DDA97}" type="sibTrans" cxnId="{78EC1D32-7C44-1049-BC8F-9E01B735C94C}">
      <dgm:prSet/>
      <dgm:spPr/>
      <dgm:t>
        <a:bodyPr/>
        <a:lstStyle/>
        <a:p>
          <a:endParaRPr lang="en-US"/>
        </a:p>
      </dgm:t>
    </dgm:pt>
    <dgm:pt modelId="{36BF4228-619C-F94C-9F7C-6E2639AF8071}" type="pres">
      <dgm:prSet presAssocID="{617509A8-3CA9-A545-A174-CB0F8A23D736}" presName="Name0" presStyleCnt="0">
        <dgm:presLayoutVars>
          <dgm:chMax val="7"/>
          <dgm:chPref val="7"/>
          <dgm:dir/>
        </dgm:presLayoutVars>
      </dgm:prSet>
      <dgm:spPr/>
    </dgm:pt>
    <dgm:pt modelId="{8F344269-ABBA-5848-8FA8-04CA711A3D95}" type="pres">
      <dgm:prSet presAssocID="{617509A8-3CA9-A545-A174-CB0F8A23D736}" presName="Name1" presStyleCnt="0"/>
      <dgm:spPr/>
    </dgm:pt>
    <dgm:pt modelId="{25AC31FF-D390-AF48-BADE-AA5AF09D68E2}" type="pres">
      <dgm:prSet presAssocID="{617509A8-3CA9-A545-A174-CB0F8A23D736}" presName="cycle" presStyleCnt="0"/>
      <dgm:spPr/>
    </dgm:pt>
    <dgm:pt modelId="{418D1C79-FF8C-8D47-8AAC-D3C80788CA4C}" type="pres">
      <dgm:prSet presAssocID="{617509A8-3CA9-A545-A174-CB0F8A23D736}" presName="srcNode" presStyleLbl="node1" presStyleIdx="0" presStyleCnt="6"/>
      <dgm:spPr/>
    </dgm:pt>
    <dgm:pt modelId="{0FDF2529-7DAC-9546-BF84-6DC6CD0E28EB}" type="pres">
      <dgm:prSet presAssocID="{617509A8-3CA9-A545-A174-CB0F8A23D736}" presName="conn" presStyleLbl="parChTrans1D2" presStyleIdx="0" presStyleCnt="1"/>
      <dgm:spPr/>
    </dgm:pt>
    <dgm:pt modelId="{0BF95A1C-B296-324F-BD62-CA917BC79241}" type="pres">
      <dgm:prSet presAssocID="{617509A8-3CA9-A545-A174-CB0F8A23D736}" presName="extraNode" presStyleLbl="node1" presStyleIdx="0" presStyleCnt="6"/>
      <dgm:spPr/>
    </dgm:pt>
    <dgm:pt modelId="{72919238-53C8-A640-A3FB-1B544F36C885}" type="pres">
      <dgm:prSet presAssocID="{617509A8-3CA9-A545-A174-CB0F8A23D736}" presName="dstNode" presStyleLbl="node1" presStyleIdx="0" presStyleCnt="6"/>
      <dgm:spPr/>
    </dgm:pt>
    <dgm:pt modelId="{25481025-1E7E-734C-A3B3-982885E86AD3}" type="pres">
      <dgm:prSet presAssocID="{C4AC228C-2839-034C-83B6-FF15E0A4E54F}" presName="text_1" presStyleLbl="node1" presStyleIdx="0" presStyleCnt="6">
        <dgm:presLayoutVars>
          <dgm:bulletEnabled val="1"/>
        </dgm:presLayoutVars>
      </dgm:prSet>
      <dgm:spPr/>
    </dgm:pt>
    <dgm:pt modelId="{221EB4BC-A057-E342-ACD6-B15378E55E82}" type="pres">
      <dgm:prSet presAssocID="{C4AC228C-2839-034C-83B6-FF15E0A4E54F}" presName="accent_1" presStyleCnt="0"/>
      <dgm:spPr/>
    </dgm:pt>
    <dgm:pt modelId="{1E277636-A35C-1741-B5A2-856A3DC68886}" type="pres">
      <dgm:prSet presAssocID="{C4AC228C-2839-034C-83B6-FF15E0A4E54F}" presName="accentRepeatNode" presStyleLbl="solidFgAcc1" presStyleIdx="0" presStyleCnt="6"/>
      <dgm:spPr/>
    </dgm:pt>
    <dgm:pt modelId="{440FB469-2525-7042-9484-F8650FA7EF58}" type="pres">
      <dgm:prSet presAssocID="{3518249E-41D3-C74F-9D3A-52F1A01110CB}" presName="text_2" presStyleLbl="node1" presStyleIdx="1" presStyleCnt="6" custScaleY="100464">
        <dgm:presLayoutVars>
          <dgm:bulletEnabled val="1"/>
        </dgm:presLayoutVars>
      </dgm:prSet>
      <dgm:spPr/>
    </dgm:pt>
    <dgm:pt modelId="{96ED726D-C322-5B42-8C3F-023015C7C097}" type="pres">
      <dgm:prSet presAssocID="{3518249E-41D3-C74F-9D3A-52F1A01110CB}" presName="accent_2" presStyleCnt="0"/>
      <dgm:spPr/>
    </dgm:pt>
    <dgm:pt modelId="{9941ECD1-5221-0045-B4B3-FC2B19F094B1}" type="pres">
      <dgm:prSet presAssocID="{3518249E-41D3-C74F-9D3A-52F1A01110CB}" presName="accentRepeatNode" presStyleLbl="solidFgAcc1" presStyleIdx="1" presStyleCnt="6"/>
      <dgm:spPr/>
    </dgm:pt>
    <dgm:pt modelId="{AFCDCA26-5337-8A46-A17F-83B209179C36}" type="pres">
      <dgm:prSet presAssocID="{19BF8D19-598A-9947-A891-87658085FE69}" presName="text_3" presStyleLbl="node1" presStyleIdx="2" presStyleCnt="6">
        <dgm:presLayoutVars>
          <dgm:bulletEnabled val="1"/>
        </dgm:presLayoutVars>
      </dgm:prSet>
      <dgm:spPr/>
    </dgm:pt>
    <dgm:pt modelId="{9EA98F67-31B2-B942-984E-EAD0D287D6F6}" type="pres">
      <dgm:prSet presAssocID="{19BF8D19-598A-9947-A891-87658085FE69}" presName="accent_3" presStyleCnt="0"/>
      <dgm:spPr/>
    </dgm:pt>
    <dgm:pt modelId="{7063A777-FA05-DF42-8A9C-932CA5B18BBF}" type="pres">
      <dgm:prSet presAssocID="{19BF8D19-598A-9947-A891-87658085FE69}" presName="accentRepeatNode" presStyleLbl="solidFgAcc1" presStyleIdx="2" presStyleCnt="6"/>
      <dgm:spPr/>
    </dgm:pt>
    <dgm:pt modelId="{46B37EE3-4174-064B-B3AA-BE830AD764AE}" type="pres">
      <dgm:prSet presAssocID="{AE95E6C0-0071-8D44-B0EE-D4A31DD4A042}" presName="text_4" presStyleLbl="node1" presStyleIdx="3" presStyleCnt="6">
        <dgm:presLayoutVars>
          <dgm:bulletEnabled val="1"/>
        </dgm:presLayoutVars>
      </dgm:prSet>
      <dgm:spPr/>
    </dgm:pt>
    <dgm:pt modelId="{28EE1274-57FE-1B44-BA65-2DDAF68172C8}" type="pres">
      <dgm:prSet presAssocID="{AE95E6C0-0071-8D44-B0EE-D4A31DD4A042}" presName="accent_4" presStyleCnt="0"/>
      <dgm:spPr/>
    </dgm:pt>
    <dgm:pt modelId="{D477F249-C1FC-4240-826C-93C497AAD931}" type="pres">
      <dgm:prSet presAssocID="{AE95E6C0-0071-8D44-B0EE-D4A31DD4A042}" presName="accentRepeatNode" presStyleLbl="solidFgAcc1" presStyleIdx="3" presStyleCnt="6"/>
      <dgm:spPr/>
    </dgm:pt>
    <dgm:pt modelId="{658C5BC8-2AD4-064C-83EB-45EF980F2669}" type="pres">
      <dgm:prSet presAssocID="{93F21DEC-DAC4-C44F-913A-1D1F229B5A7E}" presName="text_5" presStyleLbl="node1" presStyleIdx="4" presStyleCnt="6">
        <dgm:presLayoutVars>
          <dgm:bulletEnabled val="1"/>
        </dgm:presLayoutVars>
      </dgm:prSet>
      <dgm:spPr/>
    </dgm:pt>
    <dgm:pt modelId="{AA1BA2D8-ABDA-F54A-8F57-0698B75CEAF1}" type="pres">
      <dgm:prSet presAssocID="{93F21DEC-DAC4-C44F-913A-1D1F229B5A7E}" presName="accent_5" presStyleCnt="0"/>
      <dgm:spPr/>
    </dgm:pt>
    <dgm:pt modelId="{B7C3D59C-18D0-E04E-8BED-1F379676DCD4}" type="pres">
      <dgm:prSet presAssocID="{93F21DEC-DAC4-C44F-913A-1D1F229B5A7E}" presName="accentRepeatNode" presStyleLbl="solidFgAcc1" presStyleIdx="4" presStyleCnt="6"/>
      <dgm:spPr/>
    </dgm:pt>
    <dgm:pt modelId="{5980FF53-A180-F74D-BD5B-0A35032AABD9}" type="pres">
      <dgm:prSet presAssocID="{07800EDF-E480-DB44-B97C-E96808A281EA}" presName="text_6" presStyleLbl="node1" presStyleIdx="5" presStyleCnt="6">
        <dgm:presLayoutVars>
          <dgm:bulletEnabled val="1"/>
        </dgm:presLayoutVars>
      </dgm:prSet>
      <dgm:spPr/>
    </dgm:pt>
    <dgm:pt modelId="{0EB15628-1027-6549-B736-054AD16E2196}" type="pres">
      <dgm:prSet presAssocID="{07800EDF-E480-DB44-B97C-E96808A281EA}" presName="accent_6" presStyleCnt="0"/>
      <dgm:spPr/>
    </dgm:pt>
    <dgm:pt modelId="{6E226870-9CF3-0541-AD2E-303D5F3E7C47}" type="pres">
      <dgm:prSet presAssocID="{07800EDF-E480-DB44-B97C-E96808A281EA}" presName="accentRepeatNode" presStyleLbl="solidFgAcc1" presStyleIdx="5" presStyleCnt="6"/>
      <dgm:spPr/>
    </dgm:pt>
  </dgm:ptLst>
  <dgm:cxnLst>
    <dgm:cxn modelId="{FF2AA01B-D5DD-834A-A8E3-86A731D66A89}" type="presOf" srcId="{C4AC228C-2839-034C-83B6-FF15E0A4E54F}" destId="{25481025-1E7E-734C-A3B3-982885E86AD3}" srcOrd="0" destOrd="0" presId="urn:microsoft.com/office/officeart/2008/layout/VerticalCurvedList"/>
    <dgm:cxn modelId="{78EC1D32-7C44-1049-BC8F-9E01B735C94C}" srcId="{617509A8-3CA9-A545-A174-CB0F8A23D736}" destId="{07800EDF-E480-DB44-B97C-E96808A281EA}" srcOrd="5" destOrd="0" parTransId="{9BC97E63-3AF3-E143-8AEE-21E3DA735713}" sibTransId="{59FD55FB-7136-1648-90F7-D3723A0DDA97}"/>
    <dgm:cxn modelId="{A947634C-FD1E-004F-BE8F-4D3D17020DF4}" type="presOf" srcId="{19BF8D19-598A-9947-A891-87658085FE69}" destId="{AFCDCA26-5337-8A46-A17F-83B209179C36}" srcOrd="0" destOrd="0" presId="urn:microsoft.com/office/officeart/2008/layout/VerticalCurvedList"/>
    <dgm:cxn modelId="{9D9CD967-EF57-2A44-A61C-5461FC91890A}" srcId="{617509A8-3CA9-A545-A174-CB0F8A23D736}" destId="{3518249E-41D3-C74F-9D3A-52F1A01110CB}" srcOrd="1" destOrd="0" parTransId="{62855DD8-A267-6248-8D1E-E9424AE7B95D}" sibTransId="{7F5787AF-770E-DA40-9C7E-2F4BFB6A34D2}"/>
    <dgm:cxn modelId="{F305DC6E-8308-4C41-B89E-72BCAC2E24BF}" srcId="{617509A8-3CA9-A545-A174-CB0F8A23D736}" destId="{19BF8D19-598A-9947-A891-87658085FE69}" srcOrd="2" destOrd="0" parTransId="{0A0A6CE5-A4B3-8D40-8BAC-7FAA7462595B}" sibTransId="{88D1C9C0-D300-D743-8D98-71182E628163}"/>
    <dgm:cxn modelId="{6B409A9C-ED35-E34A-84B2-510DF74B4097}" type="presOf" srcId="{617509A8-3CA9-A545-A174-CB0F8A23D736}" destId="{36BF4228-619C-F94C-9F7C-6E2639AF8071}" srcOrd="0" destOrd="0" presId="urn:microsoft.com/office/officeart/2008/layout/VerticalCurvedList"/>
    <dgm:cxn modelId="{C100EC9D-CC8B-3246-8BD9-C30BF5CD0D48}" type="presOf" srcId="{AE95E6C0-0071-8D44-B0EE-D4A31DD4A042}" destId="{46B37EE3-4174-064B-B3AA-BE830AD764AE}" srcOrd="0" destOrd="0" presId="urn:microsoft.com/office/officeart/2008/layout/VerticalCurvedList"/>
    <dgm:cxn modelId="{747FB4C2-95D4-3B40-9A46-4B31993D3A6F}" type="presOf" srcId="{5A57DADB-DBD8-CE4E-BEDD-F1874F604A6A}" destId="{0FDF2529-7DAC-9546-BF84-6DC6CD0E28EB}" srcOrd="0" destOrd="0" presId="urn:microsoft.com/office/officeart/2008/layout/VerticalCurvedList"/>
    <dgm:cxn modelId="{B0ECACE1-2691-FE46-B3B3-92BFD62CA729}" type="presOf" srcId="{07800EDF-E480-DB44-B97C-E96808A281EA}" destId="{5980FF53-A180-F74D-BD5B-0A35032AABD9}" srcOrd="0" destOrd="0" presId="urn:microsoft.com/office/officeart/2008/layout/VerticalCurvedList"/>
    <dgm:cxn modelId="{74FB29E2-8C29-A540-8DEB-6F841FB1F419}" srcId="{617509A8-3CA9-A545-A174-CB0F8A23D736}" destId="{AE95E6C0-0071-8D44-B0EE-D4A31DD4A042}" srcOrd="3" destOrd="0" parTransId="{677C64EC-BBFE-4243-9993-DE60E748BD0F}" sibTransId="{E71E08FE-5196-1B47-B3A3-3B7EE8D64791}"/>
    <dgm:cxn modelId="{C5B30DE7-0E83-2541-ACCB-A60E0FBF72E2}" srcId="{617509A8-3CA9-A545-A174-CB0F8A23D736}" destId="{93F21DEC-DAC4-C44F-913A-1D1F229B5A7E}" srcOrd="4" destOrd="0" parTransId="{EE3F2B4E-0388-4F49-9017-BBDEB925A53E}" sibTransId="{E723EBDD-1AB6-9646-94D6-6298DFC0DDA3}"/>
    <dgm:cxn modelId="{6BB06FED-F20A-0F49-8486-9AEF7FC780E8}" type="presOf" srcId="{93F21DEC-DAC4-C44F-913A-1D1F229B5A7E}" destId="{658C5BC8-2AD4-064C-83EB-45EF980F2669}" srcOrd="0" destOrd="0" presId="urn:microsoft.com/office/officeart/2008/layout/VerticalCurvedList"/>
    <dgm:cxn modelId="{3BBA93F1-7DA9-2347-9EC4-0FFB80CD380E}" srcId="{617509A8-3CA9-A545-A174-CB0F8A23D736}" destId="{C4AC228C-2839-034C-83B6-FF15E0A4E54F}" srcOrd="0" destOrd="0" parTransId="{F97980BB-79EB-1C48-A8A3-820F800A5E32}" sibTransId="{5A57DADB-DBD8-CE4E-BEDD-F1874F604A6A}"/>
    <dgm:cxn modelId="{C96BF0F7-3AF7-6243-8C52-45D35B090DA9}" type="presOf" srcId="{3518249E-41D3-C74F-9D3A-52F1A01110CB}" destId="{440FB469-2525-7042-9484-F8650FA7EF58}" srcOrd="0" destOrd="0" presId="urn:microsoft.com/office/officeart/2008/layout/VerticalCurvedList"/>
    <dgm:cxn modelId="{6656EC6A-BBE3-5F4B-9DEB-EE30FE59D094}" type="presParOf" srcId="{36BF4228-619C-F94C-9F7C-6E2639AF8071}" destId="{8F344269-ABBA-5848-8FA8-04CA711A3D95}" srcOrd="0" destOrd="0" presId="urn:microsoft.com/office/officeart/2008/layout/VerticalCurvedList"/>
    <dgm:cxn modelId="{F75A9CA4-706C-E048-9A48-1E187B7EB342}" type="presParOf" srcId="{8F344269-ABBA-5848-8FA8-04CA711A3D95}" destId="{25AC31FF-D390-AF48-BADE-AA5AF09D68E2}" srcOrd="0" destOrd="0" presId="urn:microsoft.com/office/officeart/2008/layout/VerticalCurvedList"/>
    <dgm:cxn modelId="{41423B18-707E-6F44-80CE-15C948C8B8FD}" type="presParOf" srcId="{25AC31FF-D390-AF48-BADE-AA5AF09D68E2}" destId="{418D1C79-FF8C-8D47-8AAC-D3C80788CA4C}" srcOrd="0" destOrd="0" presId="urn:microsoft.com/office/officeart/2008/layout/VerticalCurvedList"/>
    <dgm:cxn modelId="{9CBC8418-76CD-FA46-BFBB-05FE8C5162BD}" type="presParOf" srcId="{25AC31FF-D390-AF48-BADE-AA5AF09D68E2}" destId="{0FDF2529-7DAC-9546-BF84-6DC6CD0E28EB}" srcOrd="1" destOrd="0" presId="urn:microsoft.com/office/officeart/2008/layout/VerticalCurvedList"/>
    <dgm:cxn modelId="{1A80068F-A5A1-7549-9B34-CA98339F1E08}" type="presParOf" srcId="{25AC31FF-D390-AF48-BADE-AA5AF09D68E2}" destId="{0BF95A1C-B296-324F-BD62-CA917BC79241}" srcOrd="2" destOrd="0" presId="urn:microsoft.com/office/officeart/2008/layout/VerticalCurvedList"/>
    <dgm:cxn modelId="{DC45EBDC-F30A-1A4F-B8E1-B6BC3683125C}" type="presParOf" srcId="{25AC31FF-D390-AF48-BADE-AA5AF09D68E2}" destId="{72919238-53C8-A640-A3FB-1B544F36C885}" srcOrd="3" destOrd="0" presId="urn:microsoft.com/office/officeart/2008/layout/VerticalCurvedList"/>
    <dgm:cxn modelId="{8F8B6EA5-F60A-BA4E-9693-8E1F296703DD}" type="presParOf" srcId="{8F344269-ABBA-5848-8FA8-04CA711A3D95}" destId="{25481025-1E7E-734C-A3B3-982885E86AD3}" srcOrd="1" destOrd="0" presId="urn:microsoft.com/office/officeart/2008/layout/VerticalCurvedList"/>
    <dgm:cxn modelId="{074F9005-D0B1-0146-AA49-6F1BBCBB6EFB}" type="presParOf" srcId="{8F344269-ABBA-5848-8FA8-04CA711A3D95}" destId="{221EB4BC-A057-E342-ACD6-B15378E55E82}" srcOrd="2" destOrd="0" presId="urn:microsoft.com/office/officeart/2008/layout/VerticalCurvedList"/>
    <dgm:cxn modelId="{4600552E-93F2-1744-BB4F-C48C6F4DC2DD}" type="presParOf" srcId="{221EB4BC-A057-E342-ACD6-B15378E55E82}" destId="{1E277636-A35C-1741-B5A2-856A3DC68886}" srcOrd="0" destOrd="0" presId="urn:microsoft.com/office/officeart/2008/layout/VerticalCurvedList"/>
    <dgm:cxn modelId="{4BB034F5-FEFC-1246-93BB-D1C0AAD9C2AF}" type="presParOf" srcId="{8F344269-ABBA-5848-8FA8-04CA711A3D95}" destId="{440FB469-2525-7042-9484-F8650FA7EF58}" srcOrd="3" destOrd="0" presId="urn:microsoft.com/office/officeart/2008/layout/VerticalCurvedList"/>
    <dgm:cxn modelId="{D5CC0544-457C-DC4E-B4DE-3C4346C1B9DB}" type="presParOf" srcId="{8F344269-ABBA-5848-8FA8-04CA711A3D95}" destId="{96ED726D-C322-5B42-8C3F-023015C7C097}" srcOrd="4" destOrd="0" presId="urn:microsoft.com/office/officeart/2008/layout/VerticalCurvedList"/>
    <dgm:cxn modelId="{2B3D4905-64A0-2C45-8A08-FDD6D4737164}" type="presParOf" srcId="{96ED726D-C322-5B42-8C3F-023015C7C097}" destId="{9941ECD1-5221-0045-B4B3-FC2B19F094B1}" srcOrd="0" destOrd="0" presId="urn:microsoft.com/office/officeart/2008/layout/VerticalCurvedList"/>
    <dgm:cxn modelId="{821B7634-ABEF-4D47-A42B-4ECE429997E7}" type="presParOf" srcId="{8F344269-ABBA-5848-8FA8-04CA711A3D95}" destId="{AFCDCA26-5337-8A46-A17F-83B209179C36}" srcOrd="5" destOrd="0" presId="urn:microsoft.com/office/officeart/2008/layout/VerticalCurvedList"/>
    <dgm:cxn modelId="{6373A86A-445C-954C-AD8F-DE90A4862017}" type="presParOf" srcId="{8F344269-ABBA-5848-8FA8-04CA711A3D95}" destId="{9EA98F67-31B2-B942-984E-EAD0D287D6F6}" srcOrd="6" destOrd="0" presId="urn:microsoft.com/office/officeart/2008/layout/VerticalCurvedList"/>
    <dgm:cxn modelId="{9FB9D77F-25B7-F148-A94E-1F86DE8488C7}" type="presParOf" srcId="{9EA98F67-31B2-B942-984E-EAD0D287D6F6}" destId="{7063A777-FA05-DF42-8A9C-932CA5B18BBF}" srcOrd="0" destOrd="0" presId="urn:microsoft.com/office/officeart/2008/layout/VerticalCurvedList"/>
    <dgm:cxn modelId="{E7DBFB64-8782-AE40-AEB3-12D92FE9949B}" type="presParOf" srcId="{8F344269-ABBA-5848-8FA8-04CA711A3D95}" destId="{46B37EE3-4174-064B-B3AA-BE830AD764AE}" srcOrd="7" destOrd="0" presId="urn:microsoft.com/office/officeart/2008/layout/VerticalCurvedList"/>
    <dgm:cxn modelId="{B559571D-5C69-2140-A0E2-CF54FACC7AEE}" type="presParOf" srcId="{8F344269-ABBA-5848-8FA8-04CA711A3D95}" destId="{28EE1274-57FE-1B44-BA65-2DDAF68172C8}" srcOrd="8" destOrd="0" presId="urn:microsoft.com/office/officeart/2008/layout/VerticalCurvedList"/>
    <dgm:cxn modelId="{94779864-AEBC-D048-AA97-18A29F432AAE}" type="presParOf" srcId="{28EE1274-57FE-1B44-BA65-2DDAF68172C8}" destId="{D477F249-C1FC-4240-826C-93C497AAD931}" srcOrd="0" destOrd="0" presId="urn:microsoft.com/office/officeart/2008/layout/VerticalCurvedList"/>
    <dgm:cxn modelId="{88C4A809-E5F8-5B4A-AC06-7040287C5043}" type="presParOf" srcId="{8F344269-ABBA-5848-8FA8-04CA711A3D95}" destId="{658C5BC8-2AD4-064C-83EB-45EF980F2669}" srcOrd="9" destOrd="0" presId="urn:microsoft.com/office/officeart/2008/layout/VerticalCurvedList"/>
    <dgm:cxn modelId="{0B3D96A4-EB29-A645-993A-22D7E2341F91}" type="presParOf" srcId="{8F344269-ABBA-5848-8FA8-04CA711A3D95}" destId="{AA1BA2D8-ABDA-F54A-8F57-0698B75CEAF1}" srcOrd="10" destOrd="0" presId="urn:microsoft.com/office/officeart/2008/layout/VerticalCurvedList"/>
    <dgm:cxn modelId="{5E7DC000-DAD8-B24C-B674-8CE259BFACE5}" type="presParOf" srcId="{AA1BA2D8-ABDA-F54A-8F57-0698B75CEAF1}" destId="{B7C3D59C-18D0-E04E-8BED-1F379676DCD4}" srcOrd="0" destOrd="0" presId="urn:microsoft.com/office/officeart/2008/layout/VerticalCurvedList"/>
    <dgm:cxn modelId="{49BA279B-D54C-0341-8EE9-8456818F0AB0}" type="presParOf" srcId="{8F344269-ABBA-5848-8FA8-04CA711A3D95}" destId="{5980FF53-A180-F74D-BD5B-0A35032AABD9}" srcOrd="11" destOrd="0" presId="urn:microsoft.com/office/officeart/2008/layout/VerticalCurvedList"/>
    <dgm:cxn modelId="{B8049CD8-EF12-B04A-914B-F11C771DEABB}" type="presParOf" srcId="{8F344269-ABBA-5848-8FA8-04CA711A3D95}" destId="{0EB15628-1027-6549-B736-054AD16E2196}" srcOrd="12" destOrd="0" presId="urn:microsoft.com/office/officeart/2008/layout/VerticalCurvedList"/>
    <dgm:cxn modelId="{19AE08BB-CE4D-724F-8DFF-163597F03877}" type="presParOf" srcId="{0EB15628-1027-6549-B736-054AD16E2196}" destId="{6E226870-9CF3-0541-AD2E-303D5F3E7C47}"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DBAD94-4281-D749-8620-688D3FE53F29}" type="doc">
      <dgm:prSet loTypeId="urn:microsoft.com/office/officeart/2005/8/layout/process5" loCatId="" qsTypeId="urn:microsoft.com/office/officeart/2005/8/quickstyle/simple5" qsCatId="simple" csTypeId="urn:microsoft.com/office/officeart/2005/8/colors/colorful1" csCatId="colorful" phldr="1"/>
      <dgm:spPr/>
      <dgm:t>
        <a:bodyPr/>
        <a:lstStyle/>
        <a:p>
          <a:endParaRPr lang="en-US"/>
        </a:p>
      </dgm:t>
    </dgm:pt>
    <dgm:pt modelId="{51B3D82C-1D27-4F4A-BE67-50FD8491FD47}">
      <dgm:prSet phldrT="[Text]" custT="1"/>
      <dgm:spPr/>
      <dgm:t>
        <a:bodyPr anchor="t"/>
        <a:lstStyle/>
        <a:p>
          <a:pPr>
            <a:lnSpc>
              <a:spcPct val="100000"/>
            </a:lnSpc>
            <a:spcBef>
              <a:spcPts val="0"/>
            </a:spcBef>
            <a:spcAft>
              <a:spcPts val="0"/>
            </a:spcAft>
          </a:pPr>
          <a:r>
            <a:rPr lang="en-US" sz="2800" dirty="0"/>
            <a:t>OUTCOME DATA</a:t>
          </a:r>
        </a:p>
        <a:p>
          <a:pPr>
            <a:lnSpc>
              <a:spcPct val="100000"/>
            </a:lnSpc>
            <a:spcBef>
              <a:spcPts val="0"/>
            </a:spcBef>
            <a:spcAft>
              <a:spcPts val="0"/>
            </a:spcAft>
          </a:pPr>
          <a:r>
            <a:rPr lang="en-US" sz="2800" dirty="0"/>
            <a:t>How are our students performing?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92C0B7F-5111-D249-BD46-BA0D58FE34FC}" type="parTrans" cxnId="{7F78C3DF-AEFF-4443-A2C8-94F99D938C4B}">
      <dgm:prSet/>
      <dgm:spPr/>
      <dgm:t>
        <a:bodyPr/>
        <a:lstStyle/>
        <a:p>
          <a:pPr>
            <a:lnSpc>
              <a:spcPct val="100000"/>
            </a:lnSpc>
            <a:spcBef>
              <a:spcPts val="0"/>
            </a:spcBef>
            <a:spcAft>
              <a:spcPts val="0"/>
            </a:spcAft>
          </a:pPr>
          <a:endParaRPr lang="en-US" sz="2800"/>
        </a:p>
      </dgm:t>
    </dgm:pt>
    <dgm:pt modelId="{5F269E1F-461F-D24B-940D-4B97FCB60463}" type="sibTrans" cxnId="{7F78C3DF-AEFF-4443-A2C8-94F99D938C4B}">
      <dgm:prSet custT="1"/>
      <dgm:spPr/>
      <dgm:t>
        <a:bodyPr/>
        <a:lstStyle/>
        <a:p>
          <a:pPr>
            <a:lnSpc>
              <a:spcPct val="100000"/>
            </a:lnSpc>
            <a:spcBef>
              <a:spcPts val="0"/>
            </a:spcBef>
            <a:spcAft>
              <a:spcPts val="0"/>
            </a:spcAft>
          </a:pPr>
          <a:endParaRPr lang="en-US" sz="280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70821C-E1F4-6D4D-A899-4FAA44F02EAC}">
      <dgm:prSet phldrT="[Text]" custT="1"/>
      <dgm:spPr/>
      <dgm:t>
        <a:bodyPr anchor="t"/>
        <a:lstStyle/>
        <a:p>
          <a:pPr>
            <a:lnSpc>
              <a:spcPct val="100000"/>
            </a:lnSpc>
            <a:spcBef>
              <a:spcPts val="0"/>
            </a:spcBef>
            <a:spcAft>
              <a:spcPts val="0"/>
            </a:spcAft>
          </a:pPr>
          <a:r>
            <a:rPr lang="en-US" sz="2800" dirty="0"/>
            <a:t>FIDELITY DATA</a:t>
          </a:r>
        </a:p>
        <a:p>
          <a:pPr>
            <a:lnSpc>
              <a:spcPct val="100000"/>
            </a:lnSpc>
            <a:spcBef>
              <a:spcPts val="0"/>
            </a:spcBef>
            <a:spcAft>
              <a:spcPts val="0"/>
            </a:spcAft>
          </a:pPr>
          <a:r>
            <a:rPr lang="en-US" sz="2800" dirty="0"/>
            <a:t>Are we implementing equitable systems of support with integrity?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E984EB2-DCBE-814B-8266-8F57704F287D}" type="parTrans" cxnId="{FFF30EA6-B7AC-F643-96CB-955A4EEB951B}">
      <dgm:prSet/>
      <dgm:spPr/>
      <dgm:t>
        <a:bodyPr/>
        <a:lstStyle/>
        <a:p>
          <a:pPr>
            <a:lnSpc>
              <a:spcPct val="100000"/>
            </a:lnSpc>
            <a:spcBef>
              <a:spcPts val="0"/>
            </a:spcBef>
            <a:spcAft>
              <a:spcPts val="0"/>
            </a:spcAft>
          </a:pPr>
          <a:endParaRPr lang="en-US" sz="2800"/>
        </a:p>
      </dgm:t>
    </dgm:pt>
    <dgm:pt modelId="{7410833C-6BCE-5A45-B273-866A748F38FA}" type="sibTrans" cxnId="{FFF30EA6-B7AC-F643-96CB-955A4EEB951B}">
      <dgm:prSet custT="1"/>
      <dgm:spPr/>
      <dgm:t>
        <a:bodyPr/>
        <a:lstStyle/>
        <a:p>
          <a:pPr>
            <a:lnSpc>
              <a:spcPct val="100000"/>
            </a:lnSpc>
            <a:spcBef>
              <a:spcPts val="0"/>
            </a:spcBef>
            <a:spcAft>
              <a:spcPts val="0"/>
            </a:spcAft>
          </a:pPr>
          <a:endParaRPr lang="en-US" sz="2800"/>
        </a:p>
      </dgm:t>
    </dgm:pt>
    <dgm:pt modelId="{B06A65BE-E55B-E744-BB02-4F7861292A26}">
      <dgm:prSet custT="1"/>
      <dgm:spPr/>
      <dgm:t>
        <a:bodyPr anchor="t"/>
        <a:lstStyle/>
        <a:p>
          <a:pPr>
            <a:lnSpc>
              <a:spcPct val="100000"/>
            </a:lnSpc>
            <a:spcBef>
              <a:spcPts val="0"/>
            </a:spcBef>
            <a:spcAft>
              <a:spcPts val="0"/>
            </a:spcAft>
          </a:pPr>
          <a:r>
            <a:rPr lang="en-US" sz="2800" dirty="0"/>
            <a:t>SYSTEMS DATA What is the </a:t>
          </a:r>
          <a:r>
            <a:rPr lang="en-US" sz="2800" u="sng" dirty="0"/>
            <a:t>context</a:t>
          </a:r>
          <a:r>
            <a:rPr lang="en-US" sz="2800" dirty="0"/>
            <a:t> in which students learn and teachers teach?</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2E45154-BE0D-0142-B4BD-E8D785B81A3C}" type="parTrans" cxnId="{896CDBEB-DC99-394E-9574-19B07A799EB4}">
      <dgm:prSet/>
      <dgm:spPr/>
      <dgm:t>
        <a:bodyPr/>
        <a:lstStyle/>
        <a:p>
          <a:pPr>
            <a:lnSpc>
              <a:spcPct val="100000"/>
            </a:lnSpc>
            <a:spcBef>
              <a:spcPts val="0"/>
            </a:spcBef>
            <a:spcAft>
              <a:spcPts val="0"/>
            </a:spcAft>
          </a:pPr>
          <a:endParaRPr lang="en-US" sz="2800"/>
        </a:p>
      </dgm:t>
    </dgm:pt>
    <dgm:pt modelId="{4ED9F0B9-8353-3740-860F-F20B16AFA58F}" type="sibTrans" cxnId="{896CDBEB-DC99-394E-9574-19B07A799EB4}">
      <dgm:prSet custT="1"/>
      <dgm:spPr/>
      <dgm:t>
        <a:bodyPr/>
        <a:lstStyle/>
        <a:p>
          <a:pPr>
            <a:lnSpc>
              <a:spcPct val="100000"/>
            </a:lnSpc>
            <a:spcBef>
              <a:spcPts val="0"/>
            </a:spcBef>
            <a:spcAft>
              <a:spcPts val="0"/>
            </a:spcAft>
          </a:pPr>
          <a:endParaRPr lang="en-US" sz="280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E6A6F79-196F-C44D-976F-BC67EC4DD1E9}" type="pres">
      <dgm:prSet presAssocID="{6ADBAD94-4281-D749-8620-688D3FE53F29}" presName="diagram" presStyleCnt="0">
        <dgm:presLayoutVars>
          <dgm:dir/>
          <dgm:resizeHandles val="exact"/>
        </dgm:presLayoutVars>
      </dgm:prSet>
      <dgm:spPr/>
    </dgm:pt>
    <dgm:pt modelId="{2D6BECBA-5E51-074A-A6D4-D49FC2C3BF0E}" type="pres">
      <dgm:prSet presAssocID="{51B3D82C-1D27-4F4A-BE67-50FD8491FD47}" presName="node" presStyleLbl="node1" presStyleIdx="0" presStyleCnt="3" custScaleY="237146">
        <dgm:presLayoutVars>
          <dgm:bulletEnabled val="1"/>
        </dgm:presLayoutVars>
      </dgm:prSet>
      <dgm:spPr/>
    </dgm:pt>
    <dgm:pt modelId="{2A8537C4-119C-1942-89F1-D234A726EF52}" type="pres">
      <dgm:prSet presAssocID="{5F269E1F-461F-D24B-940D-4B97FCB60463}" presName="sibTrans" presStyleLbl="sibTrans2D1" presStyleIdx="0" presStyleCnt="2"/>
      <dgm:spPr>
        <a:prstGeom prst="mathPlus">
          <a:avLst/>
        </a:prstGeom>
      </dgm:spPr>
    </dgm:pt>
    <dgm:pt modelId="{BACD62D6-656A-324E-B98F-B51AD7657945}" type="pres">
      <dgm:prSet presAssocID="{5F269E1F-461F-D24B-940D-4B97FCB60463}" presName="connectorText" presStyleLbl="sibTrans2D1" presStyleIdx="0" presStyleCnt="2"/>
      <dgm:spPr/>
    </dgm:pt>
    <dgm:pt modelId="{5FED0B3C-BE88-7F4E-9AE4-DB588144790C}" type="pres">
      <dgm:prSet presAssocID="{B06A65BE-E55B-E744-BB02-4F7861292A26}" presName="node" presStyleLbl="node1" presStyleIdx="1" presStyleCnt="3" custScaleY="237146">
        <dgm:presLayoutVars>
          <dgm:bulletEnabled val="1"/>
        </dgm:presLayoutVars>
      </dgm:prSet>
      <dgm:spPr/>
    </dgm:pt>
    <dgm:pt modelId="{08DEEDE3-E787-8249-9760-A42CA40AD392}" type="pres">
      <dgm:prSet presAssocID="{4ED9F0B9-8353-3740-860F-F20B16AFA58F}" presName="sibTrans" presStyleLbl="sibTrans2D1" presStyleIdx="1" presStyleCnt="2"/>
      <dgm:spPr>
        <a:prstGeom prst="mathPlus">
          <a:avLst/>
        </a:prstGeom>
      </dgm:spPr>
    </dgm:pt>
    <dgm:pt modelId="{39E02625-E6BD-0845-A9AC-DBADB2B3E3F5}" type="pres">
      <dgm:prSet presAssocID="{4ED9F0B9-8353-3740-860F-F20B16AFA58F}" presName="connectorText" presStyleLbl="sibTrans2D1" presStyleIdx="1" presStyleCnt="2"/>
      <dgm:spPr/>
    </dgm:pt>
    <dgm:pt modelId="{EB26D66D-3E95-BD47-B036-C7A4C784BA42}" type="pres">
      <dgm:prSet presAssocID="{FB70821C-E1F4-6D4D-A899-4FAA44F02EAC}" presName="node" presStyleLbl="node1" presStyleIdx="2" presStyleCnt="3" custScaleY="237146">
        <dgm:presLayoutVars>
          <dgm:bulletEnabled val="1"/>
        </dgm:presLayoutVars>
      </dgm:prSet>
      <dgm:spPr/>
    </dgm:pt>
  </dgm:ptLst>
  <dgm:cxnLst>
    <dgm:cxn modelId="{7207B818-359F-5541-81C3-BD0CA782E633}" type="presOf" srcId="{51B3D82C-1D27-4F4A-BE67-50FD8491FD47}" destId="{2D6BECBA-5E51-074A-A6D4-D49FC2C3BF0E}" srcOrd="0" destOrd="0" presId="urn:microsoft.com/office/officeart/2005/8/layout/process5"/>
    <dgm:cxn modelId="{1E1B7E3B-B970-CB47-B085-BD0D9BA476AB}" type="presOf" srcId="{6ADBAD94-4281-D749-8620-688D3FE53F29}" destId="{3E6A6F79-196F-C44D-976F-BC67EC4DD1E9}" srcOrd="0" destOrd="0" presId="urn:microsoft.com/office/officeart/2005/8/layout/process5"/>
    <dgm:cxn modelId="{57E6E693-6EEA-2545-B97F-7A55B923B106}" type="presOf" srcId="{4ED9F0B9-8353-3740-860F-F20B16AFA58F}" destId="{08DEEDE3-E787-8249-9760-A42CA40AD392}" srcOrd="0" destOrd="0" presId="urn:microsoft.com/office/officeart/2005/8/layout/process5"/>
    <dgm:cxn modelId="{260E9A98-B68E-634C-821C-FF37AB42029F}" type="presOf" srcId="{FB70821C-E1F4-6D4D-A899-4FAA44F02EAC}" destId="{EB26D66D-3E95-BD47-B036-C7A4C784BA42}" srcOrd="0" destOrd="0" presId="urn:microsoft.com/office/officeart/2005/8/layout/process5"/>
    <dgm:cxn modelId="{FFF30EA6-B7AC-F643-96CB-955A4EEB951B}" srcId="{6ADBAD94-4281-D749-8620-688D3FE53F29}" destId="{FB70821C-E1F4-6D4D-A899-4FAA44F02EAC}" srcOrd="2" destOrd="0" parTransId="{7E984EB2-DCBE-814B-8266-8F57704F287D}" sibTransId="{7410833C-6BCE-5A45-B273-866A748F38FA}"/>
    <dgm:cxn modelId="{16B80FC4-34DF-D549-9C7F-E38A47FF1523}" type="presOf" srcId="{5F269E1F-461F-D24B-940D-4B97FCB60463}" destId="{2A8537C4-119C-1942-89F1-D234A726EF52}" srcOrd="0" destOrd="0" presId="urn:microsoft.com/office/officeart/2005/8/layout/process5"/>
    <dgm:cxn modelId="{C404E0D7-49EC-8D4D-9F63-E2B3349200B9}" type="presOf" srcId="{B06A65BE-E55B-E744-BB02-4F7861292A26}" destId="{5FED0B3C-BE88-7F4E-9AE4-DB588144790C}" srcOrd="0" destOrd="0" presId="urn:microsoft.com/office/officeart/2005/8/layout/process5"/>
    <dgm:cxn modelId="{916A8EDA-DAF6-0144-9C98-5704448911CB}" type="presOf" srcId="{4ED9F0B9-8353-3740-860F-F20B16AFA58F}" destId="{39E02625-E6BD-0845-A9AC-DBADB2B3E3F5}" srcOrd="1" destOrd="0" presId="urn:microsoft.com/office/officeart/2005/8/layout/process5"/>
    <dgm:cxn modelId="{7F78C3DF-AEFF-4443-A2C8-94F99D938C4B}" srcId="{6ADBAD94-4281-D749-8620-688D3FE53F29}" destId="{51B3D82C-1D27-4F4A-BE67-50FD8491FD47}" srcOrd="0" destOrd="0" parTransId="{692C0B7F-5111-D249-BD46-BA0D58FE34FC}" sibTransId="{5F269E1F-461F-D24B-940D-4B97FCB60463}"/>
    <dgm:cxn modelId="{B26CF3E2-6687-C642-BA4D-A6A9E1DBA03F}" type="presOf" srcId="{5F269E1F-461F-D24B-940D-4B97FCB60463}" destId="{BACD62D6-656A-324E-B98F-B51AD7657945}" srcOrd="1" destOrd="0" presId="urn:microsoft.com/office/officeart/2005/8/layout/process5"/>
    <dgm:cxn modelId="{896CDBEB-DC99-394E-9574-19B07A799EB4}" srcId="{6ADBAD94-4281-D749-8620-688D3FE53F29}" destId="{B06A65BE-E55B-E744-BB02-4F7861292A26}" srcOrd="1" destOrd="0" parTransId="{62E45154-BE0D-0142-B4BD-E8D785B81A3C}" sibTransId="{4ED9F0B9-8353-3740-860F-F20B16AFA58F}"/>
    <dgm:cxn modelId="{C45F0BDF-F10B-E34C-8E38-862EC8849ED1}" type="presParOf" srcId="{3E6A6F79-196F-C44D-976F-BC67EC4DD1E9}" destId="{2D6BECBA-5E51-074A-A6D4-D49FC2C3BF0E}" srcOrd="0" destOrd="0" presId="urn:microsoft.com/office/officeart/2005/8/layout/process5"/>
    <dgm:cxn modelId="{61351C18-55E8-AC42-AA52-403717080A37}" type="presParOf" srcId="{3E6A6F79-196F-C44D-976F-BC67EC4DD1E9}" destId="{2A8537C4-119C-1942-89F1-D234A726EF52}" srcOrd="1" destOrd="0" presId="urn:microsoft.com/office/officeart/2005/8/layout/process5"/>
    <dgm:cxn modelId="{D185BF79-45BD-774C-9F28-FE0FF66E0DDC}" type="presParOf" srcId="{2A8537C4-119C-1942-89F1-D234A726EF52}" destId="{BACD62D6-656A-324E-B98F-B51AD7657945}" srcOrd="0" destOrd="0" presId="urn:microsoft.com/office/officeart/2005/8/layout/process5"/>
    <dgm:cxn modelId="{3257BC2D-9644-2448-9702-AE64384FB3D2}" type="presParOf" srcId="{3E6A6F79-196F-C44D-976F-BC67EC4DD1E9}" destId="{5FED0B3C-BE88-7F4E-9AE4-DB588144790C}" srcOrd="2" destOrd="0" presId="urn:microsoft.com/office/officeart/2005/8/layout/process5"/>
    <dgm:cxn modelId="{9AF893B6-79F6-664C-BEC0-32AB6F303085}" type="presParOf" srcId="{3E6A6F79-196F-C44D-976F-BC67EC4DD1E9}" destId="{08DEEDE3-E787-8249-9760-A42CA40AD392}" srcOrd="3" destOrd="0" presId="urn:microsoft.com/office/officeart/2005/8/layout/process5"/>
    <dgm:cxn modelId="{CA92C6F8-2032-6045-8BA4-6556ECCBF159}" type="presParOf" srcId="{08DEEDE3-E787-8249-9760-A42CA40AD392}" destId="{39E02625-E6BD-0845-A9AC-DBADB2B3E3F5}" srcOrd="0" destOrd="0" presId="urn:microsoft.com/office/officeart/2005/8/layout/process5"/>
    <dgm:cxn modelId="{07311E3D-40E4-8540-8CB2-2D292927FAF3}" type="presParOf" srcId="{3E6A6F79-196F-C44D-976F-BC67EC4DD1E9}" destId="{EB26D66D-3E95-BD47-B036-C7A4C784BA42}"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CA5B63-8123-5946-8C06-ED942E6C4277}" type="doc">
      <dgm:prSet loTypeId="urn:microsoft.com/office/officeart/2005/8/layout/arrow5" loCatId="" qsTypeId="urn:microsoft.com/office/officeart/2005/8/quickstyle/simple5" qsCatId="simple" csTypeId="urn:microsoft.com/office/officeart/2005/8/colors/accent1_2" csCatId="accent1" phldr="1"/>
      <dgm:spPr/>
      <dgm:t>
        <a:bodyPr/>
        <a:lstStyle/>
        <a:p>
          <a:endParaRPr lang="en-US"/>
        </a:p>
      </dgm:t>
    </dgm:pt>
    <dgm:pt modelId="{2265963B-E10B-624F-93CB-65365AFF852F}">
      <dgm:prSet phldrT="[Text]"/>
      <dgm:spPr/>
      <dgm:t>
        <a:bodyPr/>
        <a:lstStyle/>
        <a:p>
          <a:r>
            <a:rPr lang="en-US" dirty="0"/>
            <a:t>1.  Multiple diverse school community members are included in the collaborative inquiry process that privileges historically marginalized perspectives.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4FC1546-EAD7-6A49-ACB6-16493485055F}" type="parTrans" cxnId="{213926F8-2264-934D-8FF2-11F4F391411E}">
      <dgm:prSet/>
      <dgm:spPr/>
      <dgm:t>
        <a:bodyPr/>
        <a:lstStyle/>
        <a:p>
          <a:endParaRPr lang="en-US"/>
        </a:p>
      </dgm:t>
    </dgm:pt>
    <dgm:pt modelId="{F971FD6C-2B33-5C4E-9DE0-02B9E976D1B8}" type="sibTrans" cxnId="{213926F8-2264-934D-8FF2-11F4F391411E}">
      <dgm:prSet/>
      <dgm:spPr/>
      <dgm:t>
        <a:bodyPr/>
        <a:lstStyle/>
        <a:p>
          <a:endParaRPr lang="en-US"/>
        </a:p>
      </dgm:t>
    </dgm:pt>
    <dgm:pt modelId="{2FF70969-981B-7644-92B6-680C756725EE}">
      <dgm:prSet phldrT="[Text]"/>
      <dgm:spPr/>
      <dgm:t>
        <a:bodyPr/>
        <a:lstStyle/>
        <a:p>
          <a:r>
            <a:rPr lang="en-US" dirty="0"/>
            <a:t>2. The process attends to interrogating ideologies, discourse, policies, and practices that systematically advantage some while simultaneously disadvantaging others based on race, sex, national origin, gender identity, sexuality, dis/ability, social, economic status, or other identity markers at each step of the process.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9B2223B-B513-7F4F-81A5-CC7BA1E06D40}" type="parTrans" cxnId="{667C60B4-9403-DF48-BE9F-12CB4B8FF645}">
      <dgm:prSet/>
      <dgm:spPr/>
      <dgm:t>
        <a:bodyPr/>
        <a:lstStyle/>
        <a:p>
          <a:endParaRPr lang="en-US"/>
        </a:p>
      </dgm:t>
    </dgm:pt>
    <dgm:pt modelId="{D600A6B2-0315-5745-84DE-CB213A197F2B}" type="sibTrans" cxnId="{667C60B4-9403-DF48-BE9F-12CB4B8FF645}">
      <dgm:prSet/>
      <dgm:spPr/>
      <dgm:t>
        <a:bodyPr/>
        <a:lstStyle/>
        <a:p>
          <a:endParaRPr lang="en-US"/>
        </a:p>
      </dgm:t>
    </dgm:pt>
    <dgm:pt modelId="{656FD3C0-D8EA-5F40-A7A6-C4C9A604FA7E}" type="pres">
      <dgm:prSet presAssocID="{F9CA5B63-8123-5946-8C06-ED942E6C4277}" presName="diagram" presStyleCnt="0">
        <dgm:presLayoutVars>
          <dgm:dir/>
          <dgm:resizeHandles val="exact"/>
        </dgm:presLayoutVars>
      </dgm:prSet>
      <dgm:spPr/>
    </dgm:pt>
    <dgm:pt modelId="{E0F05135-1403-2D40-89A5-BA40E7236F05}" type="pres">
      <dgm:prSet presAssocID="{2265963B-E10B-624F-93CB-65365AFF852F}" presName="arrow" presStyleLbl="node1" presStyleIdx="0" presStyleCnt="2">
        <dgm:presLayoutVars>
          <dgm:bulletEnabled val="1"/>
        </dgm:presLayoutVars>
      </dgm:prSet>
      <dgm:spPr/>
    </dgm:pt>
    <dgm:pt modelId="{E11CC0F6-5DCC-CA4B-B767-64BE7CF90C26}" type="pres">
      <dgm:prSet presAssocID="{2FF70969-981B-7644-92B6-680C756725EE}" presName="arrow" presStyleLbl="node1" presStyleIdx="1" presStyleCnt="2">
        <dgm:presLayoutVars>
          <dgm:bulletEnabled val="1"/>
        </dgm:presLayoutVars>
      </dgm:prSet>
      <dgm:spPr/>
    </dgm:pt>
  </dgm:ptLst>
  <dgm:cxnLst>
    <dgm:cxn modelId="{560C2D61-32BC-E041-868C-AEC148566C37}" type="presOf" srcId="{2265963B-E10B-624F-93CB-65365AFF852F}" destId="{E0F05135-1403-2D40-89A5-BA40E7236F05}" srcOrd="0" destOrd="0" presId="urn:microsoft.com/office/officeart/2005/8/layout/arrow5"/>
    <dgm:cxn modelId="{CECF6587-B152-9444-9220-E5151AB0BF35}" type="presOf" srcId="{F9CA5B63-8123-5946-8C06-ED942E6C4277}" destId="{656FD3C0-D8EA-5F40-A7A6-C4C9A604FA7E}" srcOrd="0" destOrd="0" presId="urn:microsoft.com/office/officeart/2005/8/layout/arrow5"/>
    <dgm:cxn modelId="{1E71B99F-6622-8F41-91D9-90C5FADD1213}" type="presOf" srcId="{2FF70969-981B-7644-92B6-680C756725EE}" destId="{E11CC0F6-5DCC-CA4B-B767-64BE7CF90C26}" srcOrd="0" destOrd="0" presId="urn:microsoft.com/office/officeart/2005/8/layout/arrow5"/>
    <dgm:cxn modelId="{667C60B4-9403-DF48-BE9F-12CB4B8FF645}" srcId="{F9CA5B63-8123-5946-8C06-ED942E6C4277}" destId="{2FF70969-981B-7644-92B6-680C756725EE}" srcOrd="1" destOrd="0" parTransId="{09B2223B-B513-7F4F-81A5-CC7BA1E06D40}" sibTransId="{D600A6B2-0315-5745-84DE-CB213A197F2B}"/>
    <dgm:cxn modelId="{213926F8-2264-934D-8FF2-11F4F391411E}" srcId="{F9CA5B63-8123-5946-8C06-ED942E6C4277}" destId="{2265963B-E10B-624F-93CB-65365AFF852F}" srcOrd="0" destOrd="0" parTransId="{B4FC1546-EAD7-6A49-ACB6-16493485055F}" sibTransId="{F971FD6C-2B33-5C4E-9DE0-02B9E976D1B8}"/>
    <dgm:cxn modelId="{6A5B0822-9EAB-3445-B508-02AFAD1138B9}" type="presParOf" srcId="{656FD3C0-D8EA-5F40-A7A6-C4C9A604FA7E}" destId="{E0F05135-1403-2D40-89A5-BA40E7236F05}" srcOrd="0" destOrd="0" presId="urn:microsoft.com/office/officeart/2005/8/layout/arrow5"/>
    <dgm:cxn modelId="{F7C11864-53A1-3A4E-8BA8-B37E0D8B7A08}" type="presParOf" srcId="{656FD3C0-D8EA-5F40-A7A6-C4C9A604FA7E}" destId="{E11CC0F6-5DCC-CA4B-B767-64BE7CF90C2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43C9CB-53CD-F34F-A6E1-45255FD902A2}" type="doc">
      <dgm:prSet loTypeId="urn:microsoft.com/office/officeart/2005/8/layout/vList2" loCatId="" qsTypeId="urn:microsoft.com/office/officeart/2005/8/quickstyle/simple5" qsCatId="simple" csTypeId="urn:microsoft.com/office/officeart/2005/8/colors/accent1_2" csCatId="accent1" phldr="1"/>
      <dgm:spPr/>
      <dgm:t>
        <a:bodyPr/>
        <a:lstStyle/>
        <a:p>
          <a:endParaRPr lang="en-US"/>
        </a:p>
      </dgm:t>
    </dgm:pt>
    <dgm:pt modelId="{567FF5B2-E0A2-3148-ACDC-A0CB3CD26135}">
      <dgm:prSet phldrT="[Text]"/>
      <dgm:spPr/>
      <dgm:t>
        <a:bodyPr/>
        <a:lstStyle/>
        <a:p>
          <a:pPr algn="ctr"/>
          <a:r>
            <a:rPr lang="en-US" dirty="0"/>
            <a:t>The critical collaborative inquiry cycle includes </a:t>
          </a:r>
          <a:r>
            <a:rPr lang="en-US" b="1" u="sng" dirty="0"/>
            <a:t>two</a:t>
          </a:r>
          <a:r>
            <a:rPr lang="en-US" dirty="0"/>
            <a:t> essential additional elements to a traditional inquiry cycle.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243787D-3E07-754D-BBAD-91F1A0C567C6}" type="parTrans" cxnId="{9CC52613-A94F-A449-BE22-3A9B5A597D9E}">
      <dgm:prSet/>
      <dgm:spPr/>
      <dgm:t>
        <a:bodyPr/>
        <a:lstStyle/>
        <a:p>
          <a:pPr algn="ctr"/>
          <a:endParaRPr lang="en-US"/>
        </a:p>
      </dgm:t>
    </dgm:pt>
    <dgm:pt modelId="{8F763277-20A6-B84B-AC9E-A3A6A2D2EBAB}" type="sibTrans" cxnId="{9CC52613-A94F-A449-BE22-3A9B5A597D9E}">
      <dgm:prSet/>
      <dgm:spPr/>
      <dgm:t>
        <a:bodyPr/>
        <a:lstStyle/>
        <a:p>
          <a:pPr algn="ctr"/>
          <a:endParaRPr lang="en-US"/>
        </a:p>
      </dgm:t>
    </dgm:pt>
    <dgm:pt modelId="{004CDAFE-4431-D14C-8BC2-838CB10B77DC}" type="pres">
      <dgm:prSet presAssocID="{A643C9CB-53CD-F34F-A6E1-45255FD902A2}" presName="linear" presStyleCnt="0">
        <dgm:presLayoutVars>
          <dgm:animLvl val="lvl"/>
          <dgm:resizeHandles val="exact"/>
        </dgm:presLayoutVars>
      </dgm:prSet>
      <dgm:spPr/>
    </dgm:pt>
    <dgm:pt modelId="{0E302EFB-B881-8842-83FF-D60005DB9883}" type="pres">
      <dgm:prSet presAssocID="{567FF5B2-E0A2-3148-ACDC-A0CB3CD26135}" presName="parentText" presStyleLbl="node1" presStyleIdx="0" presStyleCnt="1" custLinFactNeighborX="1" custLinFactNeighborY="21644">
        <dgm:presLayoutVars>
          <dgm:chMax val="0"/>
          <dgm:bulletEnabled val="1"/>
        </dgm:presLayoutVars>
      </dgm:prSet>
      <dgm:spPr/>
    </dgm:pt>
  </dgm:ptLst>
  <dgm:cxnLst>
    <dgm:cxn modelId="{9CC52613-A94F-A449-BE22-3A9B5A597D9E}" srcId="{A643C9CB-53CD-F34F-A6E1-45255FD902A2}" destId="{567FF5B2-E0A2-3148-ACDC-A0CB3CD26135}" srcOrd="0" destOrd="0" parTransId="{E243787D-3E07-754D-BBAD-91F1A0C567C6}" sibTransId="{8F763277-20A6-B84B-AC9E-A3A6A2D2EBAB}"/>
    <dgm:cxn modelId="{F7F9078E-4797-914F-B308-93BB0F0E35D0}" type="presOf" srcId="{567FF5B2-E0A2-3148-ACDC-A0CB3CD26135}" destId="{0E302EFB-B881-8842-83FF-D60005DB9883}" srcOrd="0" destOrd="0" presId="urn:microsoft.com/office/officeart/2005/8/layout/vList2"/>
    <dgm:cxn modelId="{672F5D91-7BB7-874C-89AD-69A3195F3714}" type="presOf" srcId="{A643C9CB-53CD-F34F-A6E1-45255FD902A2}" destId="{004CDAFE-4431-D14C-8BC2-838CB10B77DC}" srcOrd="0" destOrd="0" presId="urn:microsoft.com/office/officeart/2005/8/layout/vList2"/>
    <dgm:cxn modelId="{FC0C3D63-5929-5B49-92FD-F58694827B8A}" type="presParOf" srcId="{004CDAFE-4431-D14C-8BC2-838CB10B77DC}" destId="{0E302EFB-B881-8842-83FF-D60005DB988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776DB2-2B5D-416A-8B76-00FA4B1ACBF2}" type="doc">
      <dgm:prSet loTypeId="urn:microsoft.com/office/officeart/2005/8/layout/radial6" loCatId="cycle" qsTypeId="urn:microsoft.com/office/officeart/2005/8/quickstyle/simple5" qsCatId="simple" csTypeId="urn:microsoft.com/office/officeart/2005/8/colors/colorful1" csCatId="colorful" phldr="1"/>
      <dgm:spPr/>
      <dgm:t>
        <a:bodyPr/>
        <a:lstStyle/>
        <a:p>
          <a:endParaRPr lang="en-US"/>
        </a:p>
      </dgm:t>
    </dgm:pt>
    <dgm:pt modelId="{7931E508-B409-48AE-919B-0D869168E4FE}">
      <dgm:prSet phldrT="[Text]" custT="1"/>
      <dgm:spPr>
        <a:xfrm>
          <a:off x="3020610" y="921580"/>
          <a:ext cx="3344881" cy="3127109"/>
        </a:xfrm>
        <a:prstGeom prst="ellipse">
          <a:avLst/>
        </a:prstGeom>
      </dgm:spPr>
      <dgm:t>
        <a:bodyPr/>
        <a:lstStyle/>
        <a:p>
          <a:pPr>
            <a:buNone/>
          </a:pPr>
          <a:r>
            <a:rPr lang="en-US" sz="2800" b="1" dirty="0">
              <a:latin typeface="Calibri" panose="020F0502020204030204"/>
              <a:ea typeface="+mn-ea"/>
              <a:cs typeface="+mn-cs"/>
            </a:rPr>
            <a:t>The Rightful Presence of Multiple Perspectives</a:t>
          </a:r>
        </a:p>
      </dgm:t>
    </dgm:pt>
    <dgm:pt modelId="{03CAF230-438D-4004-863D-79D3FC82B58F}" type="parTrans" cxnId="{A89D9B49-5F84-4987-8EBA-D83B68B6886D}">
      <dgm:prSet/>
      <dgm:spPr/>
      <dgm:t>
        <a:bodyPr/>
        <a:lstStyle/>
        <a:p>
          <a:endParaRPr lang="en-US"/>
        </a:p>
      </dgm:t>
    </dgm:pt>
    <dgm:pt modelId="{86A02292-9B7E-4F02-A159-87FB247E5440}" type="sibTrans" cxnId="{A89D9B49-5F84-4987-8EBA-D83B68B6886D}">
      <dgm:prSet/>
      <dgm:spPr/>
      <dgm:t>
        <a:bodyPr/>
        <a:lstStyle/>
        <a:p>
          <a:endParaRPr lang="en-US"/>
        </a:p>
      </dgm:t>
    </dgm:pt>
    <dgm:pt modelId="{0030547F-FF0F-46F8-9407-E52D41B874E4}">
      <dgm:prSet phldrT="[Text]" custT="1"/>
      <dgm:spPr>
        <a:xfrm>
          <a:off x="3887648" y="-187210"/>
          <a:ext cx="1610805" cy="1610805"/>
        </a:xfrm>
        <a:prstGeom prst="ellipse">
          <a:avLst/>
        </a:prstGeom>
      </dgm:spPr>
      <dgm:t>
        <a:bodyPr/>
        <a:lstStyle/>
        <a:p>
          <a:pPr>
            <a:buNone/>
          </a:pPr>
          <a:r>
            <a:rPr lang="en-US" sz="1800" b="1" dirty="0">
              <a:latin typeface="Calibri" panose="020F0502020204030204"/>
              <a:ea typeface="+mn-ea"/>
              <a:cs typeface="+mn-cs"/>
            </a:rPr>
            <a:t>Identifying indicators of inequities</a:t>
          </a:r>
        </a:p>
      </dgm:t>
    </dgm:pt>
    <dgm:pt modelId="{2074C652-6877-4D12-B3B1-23EA09009005}" type="parTrans" cxnId="{9FF6F1EB-6414-4090-8C46-7141B5CB1EB2}">
      <dgm:prSet/>
      <dgm:spPr/>
      <dgm:t>
        <a:bodyPr/>
        <a:lstStyle/>
        <a:p>
          <a:endParaRPr lang="en-US"/>
        </a:p>
      </dgm:t>
    </dgm:pt>
    <dgm:pt modelId="{E2B35979-D284-437E-BD2E-48341FCE5E17}" type="sibTrans" cxnId="{9FF6F1EB-6414-4090-8C46-7141B5CB1EB2}">
      <dgm:prSet/>
      <dgm:spPr>
        <a:xfrm>
          <a:off x="3245119" y="515441"/>
          <a:ext cx="3822563" cy="3822563"/>
        </a:xfrm>
        <a:prstGeom prst="blockArc">
          <a:avLst>
            <a:gd name="adj1" fmla="val 15337787"/>
            <a:gd name="adj2" fmla="val 137189"/>
            <a:gd name="adj3" fmla="val 4640"/>
          </a:avLst>
        </a:prstGeom>
      </dgm:spPr>
      <dgm:t>
        <a:bodyPr/>
        <a:lstStyle/>
        <a:p>
          <a:endParaRPr lang="en-US"/>
        </a:p>
      </dgm:t>
    </dgm:pt>
    <dgm:pt modelId="{462A0F73-3212-4F44-A0AE-47E9CEEE0DD8}">
      <dgm:prSet phldrT="[Text]" custT="1"/>
      <dgm:spPr>
        <a:xfrm>
          <a:off x="6092427" y="1571776"/>
          <a:ext cx="1858859" cy="1858859"/>
        </a:xfrm>
        <a:prstGeom prst="ellipse">
          <a:avLst/>
        </a:prstGeom>
      </dgm:spPr>
      <dgm:t>
        <a:bodyPr/>
        <a:lstStyle/>
        <a:p>
          <a:pPr>
            <a:buNone/>
          </a:pPr>
          <a:r>
            <a:rPr lang="en-US" sz="1800" b="1">
              <a:latin typeface="Calibri" panose="020F0502020204030204"/>
              <a:ea typeface="+mn-ea"/>
              <a:cs typeface="+mn-cs"/>
            </a:rPr>
            <a:t>Analyzing Context: </a:t>
          </a:r>
          <a:r>
            <a:rPr lang="en-US" sz="1600" b="1">
              <a:latin typeface="Calibri" panose="020F0502020204030204"/>
              <a:ea typeface="+mn-ea"/>
              <a:cs typeface="+mn-cs"/>
            </a:rPr>
            <a:t>People, Policies, Practices</a:t>
          </a:r>
          <a:endParaRPr lang="en-US" sz="1600" b="1" dirty="0">
            <a:latin typeface="Calibri" panose="020F0502020204030204"/>
            <a:ea typeface="+mn-ea"/>
            <a:cs typeface="+mn-cs"/>
          </a:endParaRPr>
        </a:p>
      </dgm:t>
    </dgm:pt>
    <dgm:pt modelId="{FEA470F2-62C8-4E08-8911-2ED3D44B5E10}" type="parTrans" cxnId="{686B3EFD-F3F7-4844-BB87-524887E90CED}">
      <dgm:prSet/>
      <dgm:spPr/>
      <dgm:t>
        <a:bodyPr/>
        <a:lstStyle/>
        <a:p>
          <a:endParaRPr lang="en-US"/>
        </a:p>
      </dgm:t>
    </dgm:pt>
    <dgm:pt modelId="{46F6CD8F-3023-4322-9714-F088BD24C612}" type="sibTrans" cxnId="{686B3EFD-F3F7-4844-BB87-524887E90CED}">
      <dgm:prSet/>
      <dgm:spPr>
        <a:xfrm>
          <a:off x="3244107" y="632006"/>
          <a:ext cx="3822563" cy="3822563"/>
        </a:xfrm>
        <a:prstGeom prst="blockArc">
          <a:avLst>
            <a:gd name="adj1" fmla="val 21522505"/>
            <a:gd name="adj2" fmla="val 6260290"/>
            <a:gd name="adj3" fmla="val 4640"/>
          </a:avLst>
        </a:prstGeom>
      </dgm:spPr>
      <dgm:t>
        <a:bodyPr/>
        <a:lstStyle/>
        <a:p>
          <a:endParaRPr lang="en-US"/>
        </a:p>
      </dgm:t>
    </dgm:pt>
    <dgm:pt modelId="{4343E726-3FA0-4CBF-8A1F-4711329C962F}">
      <dgm:prSet phldrT="[Text]" custT="1"/>
      <dgm:spPr>
        <a:xfrm>
          <a:off x="3887648" y="3546674"/>
          <a:ext cx="1610805" cy="1610805"/>
        </a:xfrm>
        <a:prstGeom prst="ellipse">
          <a:avLst/>
        </a:prstGeom>
      </dgm:spPr>
      <dgm:t>
        <a:bodyPr/>
        <a:lstStyle/>
        <a:p>
          <a:pPr>
            <a:buNone/>
          </a:pPr>
          <a:r>
            <a:rPr lang="en-US" sz="1800" b="1" dirty="0">
              <a:latin typeface="Calibri" panose="020F0502020204030204"/>
              <a:ea typeface="+mn-ea"/>
              <a:cs typeface="+mn-cs"/>
            </a:rPr>
            <a:t>Creating strategies and taking action</a:t>
          </a:r>
        </a:p>
      </dgm:t>
    </dgm:pt>
    <dgm:pt modelId="{0205F917-0706-4FA1-8E90-E4CE92320416}" type="parTrans" cxnId="{FC3D63E5-D5A1-4E69-8B5B-A57C8F9ACD26}">
      <dgm:prSet/>
      <dgm:spPr/>
      <dgm:t>
        <a:bodyPr/>
        <a:lstStyle/>
        <a:p>
          <a:endParaRPr lang="en-US"/>
        </a:p>
      </dgm:t>
    </dgm:pt>
    <dgm:pt modelId="{E4BE5904-43BB-4BFF-9B61-EA10602011AA}" type="sibTrans" cxnId="{FC3D63E5-D5A1-4E69-8B5B-A57C8F9ACD26}">
      <dgm:prSet/>
      <dgm:spPr>
        <a:xfrm>
          <a:off x="2306055" y="635478"/>
          <a:ext cx="3822563" cy="3822563"/>
        </a:xfrm>
        <a:prstGeom prst="blockArc">
          <a:avLst>
            <a:gd name="adj1" fmla="val 4514262"/>
            <a:gd name="adj2" fmla="val 10917088"/>
            <a:gd name="adj3" fmla="val 4640"/>
          </a:avLst>
        </a:prstGeom>
      </dgm:spPr>
      <dgm:t>
        <a:bodyPr/>
        <a:lstStyle/>
        <a:p>
          <a:endParaRPr lang="en-US"/>
        </a:p>
      </dgm:t>
    </dgm:pt>
    <dgm:pt modelId="{9CD393A6-C10B-814F-A3A1-D9927710FE4F}">
      <dgm:prSet phldrT="[Text]" custT="1"/>
      <dgm:spPr>
        <a:xfrm>
          <a:off x="1481394" y="1613102"/>
          <a:ext cx="1740165" cy="1740165"/>
        </a:xfrm>
        <a:prstGeom prst="ellipse">
          <a:avLst/>
        </a:prstGeom>
      </dgm:spPr>
      <dgm:t>
        <a:bodyPr/>
        <a:lstStyle/>
        <a:p>
          <a:pPr>
            <a:buNone/>
          </a:pPr>
          <a:r>
            <a:rPr lang="en-US" sz="1800" b="1" dirty="0">
              <a:latin typeface="Calibri" panose="020F0502020204030204"/>
              <a:ea typeface="+mn-ea"/>
              <a:cs typeface="+mn-cs"/>
            </a:rPr>
            <a:t>Monitoring actions and evaluating impact</a:t>
          </a:r>
        </a:p>
      </dgm:t>
    </dgm:pt>
    <dgm:pt modelId="{58E83C0D-4027-B945-A788-DCCD48FCE60A}" type="parTrans" cxnId="{2E19CE02-A6B7-3948-8C43-1FEEE0432B3F}">
      <dgm:prSet/>
      <dgm:spPr/>
      <dgm:t>
        <a:bodyPr/>
        <a:lstStyle/>
        <a:p>
          <a:endParaRPr lang="en-US"/>
        </a:p>
      </dgm:t>
    </dgm:pt>
    <dgm:pt modelId="{DAB3D93A-53C7-7E46-96C0-7B3F49FB0E25}" type="sibTrans" cxnId="{2E19CE02-A6B7-3948-8C43-1FEEE0432B3F}">
      <dgm:prSet/>
      <dgm:spPr>
        <a:xfrm>
          <a:off x="2306185" y="512262"/>
          <a:ext cx="3822563" cy="3822563"/>
        </a:xfrm>
        <a:prstGeom prst="blockArc">
          <a:avLst>
            <a:gd name="adj1" fmla="val 10690158"/>
            <a:gd name="adj2" fmla="val 17085491"/>
            <a:gd name="adj3" fmla="val 4640"/>
          </a:avLst>
        </a:prstGeom>
      </dgm:spPr>
      <dgm:t>
        <a:bodyPr/>
        <a:lstStyle/>
        <a:p>
          <a:endParaRPr lang="en-US"/>
        </a:p>
      </dgm:t>
    </dgm:pt>
    <dgm:pt modelId="{9C29EAFE-7C20-419E-A491-C1C069827751}">
      <dgm:prSet/>
      <dgm:spPr/>
      <dgm:t>
        <a:bodyPr/>
        <a:lstStyle/>
        <a:p>
          <a:endParaRPr lang="en-US" dirty="0"/>
        </a:p>
      </dgm:t>
    </dgm:pt>
    <dgm:pt modelId="{E6641F7E-4C00-4901-A84F-1F3A198BD1D5}" type="parTrans" cxnId="{9DEE7915-FEFB-4FA9-B7CA-CC369EF2DD7C}">
      <dgm:prSet/>
      <dgm:spPr/>
      <dgm:t>
        <a:bodyPr/>
        <a:lstStyle/>
        <a:p>
          <a:endParaRPr lang="en-US"/>
        </a:p>
      </dgm:t>
    </dgm:pt>
    <dgm:pt modelId="{EA0EA2FB-CA57-40FD-97CA-D06DA245456B}" type="sibTrans" cxnId="{9DEE7915-FEFB-4FA9-B7CA-CC369EF2DD7C}">
      <dgm:prSet/>
      <dgm:spPr/>
      <dgm:t>
        <a:bodyPr/>
        <a:lstStyle/>
        <a:p>
          <a:endParaRPr lang="en-US"/>
        </a:p>
      </dgm:t>
    </dgm:pt>
    <dgm:pt modelId="{F0F091BC-3034-4453-BCDF-DD2EDC12ADFC}" type="pres">
      <dgm:prSet presAssocID="{12776DB2-2B5D-416A-8B76-00FA4B1ACBF2}" presName="Name0" presStyleCnt="0">
        <dgm:presLayoutVars>
          <dgm:chMax val="1"/>
          <dgm:dir/>
          <dgm:animLvl val="ctr"/>
          <dgm:resizeHandles val="exact"/>
        </dgm:presLayoutVars>
      </dgm:prSet>
      <dgm:spPr/>
    </dgm:pt>
    <dgm:pt modelId="{375E447E-C57B-4D44-B095-731D6DD9824C}" type="pres">
      <dgm:prSet presAssocID="{7931E508-B409-48AE-919B-0D869168E4FE}" presName="centerShape" presStyleLbl="node0" presStyleIdx="0" presStyleCnt="1" custScaleX="190105" custScaleY="177728"/>
      <dgm:spPr/>
    </dgm:pt>
    <dgm:pt modelId="{479947DB-F776-49BD-B74C-37518490E105}" type="pres">
      <dgm:prSet presAssocID="{0030547F-FF0F-46F8-9407-E52D41B874E4}" presName="node" presStyleLbl="node1" presStyleIdx="0" presStyleCnt="4" custScaleX="154437" custScaleY="130785">
        <dgm:presLayoutVars>
          <dgm:bulletEnabled val="1"/>
        </dgm:presLayoutVars>
      </dgm:prSet>
      <dgm:spPr/>
    </dgm:pt>
    <dgm:pt modelId="{EAE81CB2-F895-40CA-9CDF-BA88DA287D6E}" type="pres">
      <dgm:prSet presAssocID="{0030547F-FF0F-46F8-9407-E52D41B874E4}" presName="dummy" presStyleCnt="0"/>
      <dgm:spPr/>
    </dgm:pt>
    <dgm:pt modelId="{9880F944-2FEB-488E-9AB1-2659D6DDF5FA}" type="pres">
      <dgm:prSet presAssocID="{E2B35979-D284-437E-BD2E-48341FCE5E17}" presName="sibTrans" presStyleLbl="sibTrans2D1" presStyleIdx="0" presStyleCnt="4"/>
      <dgm:spPr/>
    </dgm:pt>
    <dgm:pt modelId="{4DB74976-BB83-4509-9843-68DF7FADFC2A}" type="pres">
      <dgm:prSet presAssocID="{462A0F73-3212-4F44-A0AE-47E9CEEE0DD8}" presName="node" presStyleLbl="node1" presStyleIdx="1" presStyleCnt="4" custScaleX="181355" custScaleY="150925" custRadScaleRad="124742" custRadScaleInc="1318">
        <dgm:presLayoutVars>
          <dgm:bulletEnabled val="1"/>
        </dgm:presLayoutVars>
      </dgm:prSet>
      <dgm:spPr/>
    </dgm:pt>
    <dgm:pt modelId="{6D4CC425-B160-4A14-96D8-9147298A6045}" type="pres">
      <dgm:prSet presAssocID="{462A0F73-3212-4F44-A0AE-47E9CEEE0DD8}" presName="dummy" presStyleCnt="0"/>
      <dgm:spPr/>
    </dgm:pt>
    <dgm:pt modelId="{1182C014-7D31-4CE7-A66B-F953C5F93904}" type="pres">
      <dgm:prSet presAssocID="{46F6CD8F-3023-4322-9714-F088BD24C612}" presName="sibTrans" presStyleLbl="sibTrans2D1" presStyleIdx="1" presStyleCnt="4"/>
      <dgm:spPr/>
    </dgm:pt>
    <dgm:pt modelId="{80391E96-4F0A-4ADC-8F13-93453158F3C0}" type="pres">
      <dgm:prSet presAssocID="{4343E726-3FA0-4CBF-8A1F-4711329C962F}" presName="node" presStyleLbl="node1" presStyleIdx="2" presStyleCnt="4" custScaleX="153879" custScaleY="130785" custRadScaleRad="103711" custRadScaleInc="-39020">
        <dgm:presLayoutVars>
          <dgm:bulletEnabled val="1"/>
        </dgm:presLayoutVars>
      </dgm:prSet>
      <dgm:spPr/>
    </dgm:pt>
    <dgm:pt modelId="{904CE509-4D56-4367-AB59-8E20EEB6B0FA}" type="pres">
      <dgm:prSet presAssocID="{4343E726-3FA0-4CBF-8A1F-4711329C962F}" presName="dummy" presStyleCnt="0"/>
      <dgm:spPr/>
    </dgm:pt>
    <dgm:pt modelId="{BEA9B96B-3620-4991-934B-0B70D7F54A9D}" type="pres">
      <dgm:prSet presAssocID="{E4BE5904-43BB-4BFF-9B61-EA10602011AA}" presName="sibTrans" presStyleLbl="sibTrans2D1" presStyleIdx="2" presStyleCnt="4"/>
      <dgm:spPr/>
    </dgm:pt>
    <dgm:pt modelId="{95C2F050-ECD7-314F-B0A3-D2B7A8DB6D85}" type="pres">
      <dgm:prSet presAssocID="{9CD393A6-C10B-814F-A3A1-D9927710FE4F}" presName="node" presStyleLbl="node1" presStyleIdx="3" presStyleCnt="4" custScaleX="162027" custScaleY="141288" custRadScaleRad="125423" custRadScaleInc="159">
        <dgm:presLayoutVars>
          <dgm:bulletEnabled val="1"/>
        </dgm:presLayoutVars>
      </dgm:prSet>
      <dgm:spPr/>
    </dgm:pt>
    <dgm:pt modelId="{2744E7FA-5971-2E47-A724-4229EA3F4226}" type="pres">
      <dgm:prSet presAssocID="{9CD393A6-C10B-814F-A3A1-D9927710FE4F}" presName="dummy" presStyleCnt="0"/>
      <dgm:spPr/>
    </dgm:pt>
    <dgm:pt modelId="{D12B1537-A624-F443-B587-059ACC0B8A0D}" type="pres">
      <dgm:prSet presAssocID="{DAB3D93A-53C7-7E46-96C0-7B3F49FB0E25}" presName="sibTrans" presStyleLbl="sibTrans2D1" presStyleIdx="3" presStyleCnt="4"/>
      <dgm:spPr/>
    </dgm:pt>
  </dgm:ptLst>
  <dgm:cxnLst>
    <dgm:cxn modelId="{2E19CE02-A6B7-3948-8C43-1FEEE0432B3F}" srcId="{7931E508-B409-48AE-919B-0D869168E4FE}" destId="{9CD393A6-C10B-814F-A3A1-D9927710FE4F}" srcOrd="3" destOrd="0" parTransId="{58E83C0D-4027-B945-A788-DCCD48FCE60A}" sibTransId="{DAB3D93A-53C7-7E46-96C0-7B3F49FB0E25}"/>
    <dgm:cxn modelId="{AC2C490C-5F05-49ED-841E-2B7DEC1BD6F9}" type="presOf" srcId="{E2B35979-D284-437E-BD2E-48341FCE5E17}" destId="{9880F944-2FEB-488E-9AB1-2659D6DDF5FA}" srcOrd="0" destOrd="0" presId="urn:microsoft.com/office/officeart/2005/8/layout/radial6"/>
    <dgm:cxn modelId="{9DEE7915-FEFB-4FA9-B7CA-CC369EF2DD7C}" srcId="{12776DB2-2B5D-416A-8B76-00FA4B1ACBF2}" destId="{9C29EAFE-7C20-419E-A491-C1C069827751}" srcOrd="1" destOrd="0" parTransId="{E6641F7E-4C00-4901-A84F-1F3A198BD1D5}" sibTransId="{EA0EA2FB-CA57-40FD-97CA-D06DA245456B}"/>
    <dgm:cxn modelId="{4BEB7F15-B03F-4E98-87D0-3011517A1C34}" type="presOf" srcId="{9CD393A6-C10B-814F-A3A1-D9927710FE4F}" destId="{95C2F050-ECD7-314F-B0A3-D2B7A8DB6D85}" srcOrd="0" destOrd="0" presId="urn:microsoft.com/office/officeart/2005/8/layout/radial6"/>
    <dgm:cxn modelId="{7962B52C-8692-4269-8B8A-46C104361CDC}" type="presOf" srcId="{12776DB2-2B5D-416A-8B76-00FA4B1ACBF2}" destId="{F0F091BC-3034-4453-BCDF-DD2EDC12ADFC}" srcOrd="0" destOrd="0" presId="urn:microsoft.com/office/officeart/2005/8/layout/radial6"/>
    <dgm:cxn modelId="{1DC53E3E-96ED-46C1-847C-A19BEA1BDD00}" type="presOf" srcId="{E4BE5904-43BB-4BFF-9B61-EA10602011AA}" destId="{BEA9B96B-3620-4991-934B-0B70D7F54A9D}" srcOrd="0" destOrd="0" presId="urn:microsoft.com/office/officeart/2005/8/layout/radial6"/>
    <dgm:cxn modelId="{A89D9B49-5F84-4987-8EBA-D83B68B6886D}" srcId="{12776DB2-2B5D-416A-8B76-00FA4B1ACBF2}" destId="{7931E508-B409-48AE-919B-0D869168E4FE}" srcOrd="0" destOrd="0" parTransId="{03CAF230-438D-4004-863D-79D3FC82B58F}" sibTransId="{86A02292-9B7E-4F02-A159-87FB247E5440}"/>
    <dgm:cxn modelId="{2CB0E56F-3BBA-48A2-B74C-E5A1C93D07F2}" type="presOf" srcId="{4343E726-3FA0-4CBF-8A1F-4711329C962F}" destId="{80391E96-4F0A-4ADC-8F13-93453158F3C0}" srcOrd="0" destOrd="0" presId="urn:microsoft.com/office/officeart/2005/8/layout/radial6"/>
    <dgm:cxn modelId="{A0715BB2-1AD1-4636-9492-087968A1920B}" type="presOf" srcId="{DAB3D93A-53C7-7E46-96C0-7B3F49FB0E25}" destId="{D12B1537-A624-F443-B587-059ACC0B8A0D}" srcOrd="0" destOrd="0" presId="urn:microsoft.com/office/officeart/2005/8/layout/radial6"/>
    <dgm:cxn modelId="{844C58C9-C00B-4220-8862-CEA263F2A2C6}" type="presOf" srcId="{7931E508-B409-48AE-919B-0D869168E4FE}" destId="{375E447E-C57B-4D44-B095-731D6DD9824C}" srcOrd="0" destOrd="0" presId="urn:microsoft.com/office/officeart/2005/8/layout/radial6"/>
    <dgm:cxn modelId="{8B2A81D0-CBC1-486C-9623-D867845A5172}" type="presOf" srcId="{462A0F73-3212-4F44-A0AE-47E9CEEE0DD8}" destId="{4DB74976-BB83-4509-9843-68DF7FADFC2A}" srcOrd="0" destOrd="0" presId="urn:microsoft.com/office/officeart/2005/8/layout/radial6"/>
    <dgm:cxn modelId="{0AC79BD2-1BD2-489F-A8D9-225E1FED3617}" type="presOf" srcId="{0030547F-FF0F-46F8-9407-E52D41B874E4}" destId="{479947DB-F776-49BD-B74C-37518490E105}" srcOrd="0" destOrd="0" presId="urn:microsoft.com/office/officeart/2005/8/layout/radial6"/>
    <dgm:cxn modelId="{67E6F0D9-B159-4D61-87DE-A187D2B9C8F8}" type="presOf" srcId="{46F6CD8F-3023-4322-9714-F088BD24C612}" destId="{1182C014-7D31-4CE7-A66B-F953C5F93904}" srcOrd="0" destOrd="0" presId="urn:microsoft.com/office/officeart/2005/8/layout/radial6"/>
    <dgm:cxn modelId="{FC3D63E5-D5A1-4E69-8B5B-A57C8F9ACD26}" srcId="{7931E508-B409-48AE-919B-0D869168E4FE}" destId="{4343E726-3FA0-4CBF-8A1F-4711329C962F}" srcOrd="2" destOrd="0" parTransId="{0205F917-0706-4FA1-8E90-E4CE92320416}" sibTransId="{E4BE5904-43BB-4BFF-9B61-EA10602011AA}"/>
    <dgm:cxn modelId="{9FF6F1EB-6414-4090-8C46-7141B5CB1EB2}" srcId="{7931E508-B409-48AE-919B-0D869168E4FE}" destId="{0030547F-FF0F-46F8-9407-E52D41B874E4}" srcOrd="0" destOrd="0" parTransId="{2074C652-6877-4D12-B3B1-23EA09009005}" sibTransId="{E2B35979-D284-437E-BD2E-48341FCE5E17}"/>
    <dgm:cxn modelId="{686B3EFD-F3F7-4844-BB87-524887E90CED}" srcId="{7931E508-B409-48AE-919B-0D869168E4FE}" destId="{462A0F73-3212-4F44-A0AE-47E9CEEE0DD8}" srcOrd="1" destOrd="0" parTransId="{FEA470F2-62C8-4E08-8911-2ED3D44B5E10}" sibTransId="{46F6CD8F-3023-4322-9714-F088BD24C612}"/>
    <dgm:cxn modelId="{FA172B5B-ADC9-4927-8598-EB08545E32AC}" type="presParOf" srcId="{F0F091BC-3034-4453-BCDF-DD2EDC12ADFC}" destId="{375E447E-C57B-4D44-B095-731D6DD9824C}" srcOrd="0" destOrd="0" presId="urn:microsoft.com/office/officeart/2005/8/layout/radial6"/>
    <dgm:cxn modelId="{1A2DB34D-78CA-48AB-B3DA-EC547A258C52}" type="presParOf" srcId="{F0F091BC-3034-4453-BCDF-DD2EDC12ADFC}" destId="{479947DB-F776-49BD-B74C-37518490E105}" srcOrd="1" destOrd="0" presId="urn:microsoft.com/office/officeart/2005/8/layout/radial6"/>
    <dgm:cxn modelId="{C28B53E3-29D8-4B9A-84A6-F9BC4AA44C19}" type="presParOf" srcId="{F0F091BC-3034-4453-BCDF-DD2EDC12ADFC}" destId="{EAE81CB2-F895-40CA-9CDF-BA88DA287D6E}" srcOrd="2" destOrd="0" presId="urn:microsoft.com/office/officeart/2005/8/layout/radial6"/>
    <dgm:cxn modelId="{9390BEBC-E193-465C-8CD9-8DA1FDF22759}" type="presParOf" srcId="{F0F091BC-3034-4453-BCDF-DD2EDC12ADFC}" destId="{9880F944-2FEB-488E-9AB1-2659D6DDF5FA}" srcOrd="3" destOrd="0" presId="urn:microsoft.com/office/officeart/2005/8/layout/radial6"/>
    <dgm:cxn modelId="{A3808D25-92B0-4D03-9629-1A02AFF28021}" type="presParOf" srcId="{F0F091BC-3034-4453-BCDF-DD2EDC12ADFC}" destId="{4DB74976-BB83-4509-9843-68DF7FADFC2A}" srcOrd="4" destOrd="0" presId="urn:microsoft.com/office/officeart/2005/8/layout/radial6"/>
    <dgm:cxn modelId="{39803BA4-6D2D-499E-BAC8-E5FED988C446}" type="presParOf" srcId="{F0F091BC-3034-4453-BCDF-DD2EDC12ADFC}" destId="{6D4CC425-B160-4A14-96D8-9147298A6045}" srcOrd="5" destOrd="0" presId="urn:microsoft.com/office/officeart/2005/8/layout/radial6"/>
    <dgm:cxn modelId="{4CB65E87-6C79-49A3-8DAC-9A89C29C902E}" type="presParOf" srcId="{F0F091BC-3034-4453-BCDF-DD2EDC12ADFC}" destId="{1182C014-7D31-4CE7-A66B-F953C5F93904}" srcOrd="6" destOrd="0" presId="urn:microsoft.com/office/officeart/2005/8/layout/radial6"/>
    <dgm:cxn modelId="{FB8A417A-6D45-4798-9CEE-6572DFF9BF3F}" type="presParOf" srcId="{F0F091BC-3034-4453-BCDF-DD2EDC12ADFC}" destId="{80391E96-4F0A-4ADC-8F13-93453158F3C0}" srcOrd="7" destOrd="0" presId="urn:microsoft.com/office/officeart/2005/8/layout/radial6"/>
    <dgm:cxn modelId="{DB85D34E-89CE-46CA-AB7C-3BCAF6D2364A}" type="presParOf" srcId="{F0F091BC-3034-4453-BCDF-DD2EDC12ADFC}" destId="{904CE509-4D56-4367-AB59-8E20EEB6B0FA}" srcOrd="8" destOrd="0" presId="urn:microsoft.com/office/officeart/2005/8/layout/radial6"/>
    <dgm:cxn modelId="{05E0E5E7-61C7-4C5C-A070-2CB608724F31}" type="presParOf" srcId="{F0F091BC-3034-4453-BCDF-DD2EDC12ADFC}" destId="{BEA9B96B-3620-4991-934B-0B70D7F54A9D}" srcOrd="9" destOrd="0" presId="urn:microsoft.com/office/officeart/2005/8/layout/radial6"/>
    <dgm:cxn modelId="{938DCAEC-1D2B-414D-84BA-B7A9CE6D3F06}" type="presParOf" srcId="{F0F091BC-3034-4453-BCDF-DD2EDC12ADFC}" destId="{95C2F050-ECD7-314F-B0A3-D2B7A8DB6D85}" srcOrd="10" destOrd="0" presId="urn:microsoft.com/office/officeart/2005/8/layout/radial6"/>
    <dgm:cxn modelId="{ABF4479B-57A8-4C09-9FFC-D729A6F5CBE8}" type="presParOf" srcId="{F0F091BC-3034-4453-BCDF-DD2EDC12ADFC}" destId="{2744E7FA-5971-2E47-A724-4229EA3F4226}" srcOrd="11" destOrd="0" presId="urn:microsoft.com/office/officeart/2005/8/layout/radial6"/>
    <dgm:cxn modelId="{C125049E-AD1C-4AEF-8E90-1CF79A6A6C2F}" type="presParOf" srcId="{F0F091BC-3034-4453-BCDF-DD2EDC12ADFC}" destId="{D12B1537-A624-F443-B587-059ACC0B8A0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4F469-980D-0945-9981-D0C6920AD5C3}">
      <dsp:nvSpPr>
        <dsp:cNvPr id="0" name=""/>
        <dsp:cNvSpPr/>
      </dsp:nvSpPr>
      <dsp:spPr>
        <a:xfrm>
          <a:off x="0" y="167807"/>
          <a:ext cx="10549607" cy="38091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Equity-centered Multi-Tiered System of Support (MTSS)</a:t>
          </a:r>
          <a:r>
            <a:rPr lang="en-US" sz="2500" kern="1200" dirty="0"/>
            <a:t> ensures equitable access to resources and high-quality educational experiences for all students by focusing on dismantling systemic barriers and addressing educational disparities. Core features include </a:t>
          </a:r>
          <a:r>
            <a:rPr lang="en-US" sz="2500" b="1" kern="1200" dirty="0"/>
            <a:t>critically conscious educators </a:t>
          </a:r>
          <a:r>
            <a:rPr lang="en-US" sz="2500" kern="1200" dirty="0"/>
            <a:t>who actively challenge inequitable practices, implement </a:t>
          </a:r>
          <a:r>
            <a:rPr lang="en-US" sz="2500" b="1" kern="1200" dirty="0"/>
            <a:t>culturally responsive and sustaining approaches</a:t>
          </a:r>
          <a:r>
            <a:rPr lang="en-US" sz="2500" kern="1200" dirty="0"/>
            <a:t>, use </a:t>
          </a:r>
          <a:r>
            <a:rPr lang="en-US" sz="2500" b="1" kern="1200" dirty="0"/>
            <a:t>critical language </a:t>
          </a:r>
          <a:r>
            <a:rPr lang="en-US" sz="2500" kern="1200" dirty="0"/>
            <a:t>to affirm students' identities, </a:t>
          </a:r>
          <a:r>
            <a:rPr lang="en-US" sz="2500" b="1" kern="1200" dirty="0"/>
            <a:t>and</a:t>
          </a:r>
          <a:r>
            <a:rPr lang="en-US" sz="2500" kern="1200" dirty="0"/>
            <a:t> engage in </a:t>
          </a:r>
          <a:r>
            <a:rPr lang="en-US" sz="2500" b="1" kern="1200" dirty="0"/>
            <a:t>critical collaborative inquiry </a:t>
          </a:r>
          <a:r>
            <a:rPr lang="en-US" sz="2500" kern="1200" dirty="0"/>
            <a:t>to examine and adjust systems, policies, and practices to ensure that all students, especially students who have been marginalized receive the support they need to succeed (Skelton, 2015; Sullivan, Nguyen, &amp; Shaver, 2022).</a:t>
          </a:r>
        </a:p>
      </dsp:txBody>
      <dsp:txXfrm>
        <a:off x="185947" y="353754"/>
        <a:ext cx="10177713" cy="34372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AF3C7-25B0-A847-9E3C-48EABD39F930}">
      <dsp:nvSpPr>
        <dsp:cNvPr id="0" name=""/>
        <dsp:cNvSpPr/>
      </dsp:nvSpPr>
      <dsp:spPr>
        <a:xfrm>
          <a:off x="686" y="14592"/>
          <a:ext cx="4415156" cy="1180800"/>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Studies</a:t>
          </a:r>
        </a:p>
      </dsp:txBody>
      <dsp:txXfrm>
        <a:off x="686" y="14592"/>
        <a:ext cx="4415156" cy="1180800"/>
      </dsp:txXfrm>
    </dsp:sp>
    <dsp:sp modelId="{E628D987-8CE1-DB4F-A544-25D5CFA6D9BB}">
      <dsp:nvSpPr>
        <dsp:cNvPr id="0" name=""/>
        <dsp:cNvSpPr/>
      </dsp:nvSpPr>
      <dsp:spPr>
        <a:xfrm>
          <a:off x="686" y="1195392"/>
          <a:ext cx="4415156" cy="31512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None/>
          </a:pPr>
          <a:r>
            <a:rPr lang="en-US" sz="1800" kern="1200" dirty="0"/>
            <a:t>Losen (2015)</a:t>
          </a:r>
        </a:p>
        <a:p>
          <a:pPr marL="171450" lvl="1" indent="-171450" algn="ctr" defTabSz="800100">
            <a:lnSpc>
              <a:spcPct val="90000"/>
            </a:lnSpc>
            <a:spcBef>
              <a:spcPct val="0"/>
            </a:spcBef>
            <a:spcAft>
              <a:spcPct val="15000"/>
            </a:spcAft>
            <a:buNone/>
          </a:pPr>
          <a:r>
            <a:rPr lang="en-US" sz="1800" kern="1200" dirty="0"/>
            <a:t>Foley (2016)</a:t>
          </a:r>
        </a:p>
        <a:p>
          <a:pPr marL="171450" lvl="1" indent="-171450" algn="ctr" defTabSz="800100">
            <a:lnSpc>
              <a:spcPct val="90000"/>
            </a:lnSpc>
            <a:spcBef>
              <a:spcPct val="0"/>
            </a:spcBef>
            <a:spcAft>
              <a:spcPct val="15000"/>
            </a:spcAft>
            <a:buNone/>
          </a:pPr>
          <a:r>
            <a:rPr lang="en-US" sz="1800" kern="1200" dirty="0"/>
            <a:t>Gregory, Skiba, &amp; Noguera (2016)</a:t>
          </a:r>
        </a:p>
        <a:p>
          <a:pPr marL="171450" lvl="1" indent="-171450" algn="ctr" defTabSz="800100">
            <a:lnSpc>
              <a:spcPct val="90000"/>
            </a:lnSpc>
            <a:spcBef>
              <a:spcPct val="0"/>
            </a:spcBef>
            <a:spcAft>
              <a:spcPct val="15000"/>
            </a:spcAft>
            <a:buNone/>
          </a:pPr>
          <a:r>
            <a:rPr lang="en-US" sz="1800" kern="1200" dirty="0"/>
            <a:t>Cook, Gottfredson, &amp; Na (2018)</a:t>
          </a:r>
        </a:p>
        <a:p>
          <a:pPr marL="171450" lvl="1" indent="-171450" algn="ctr" defTabSz="800100">
            <a:lnSpc>
              <a:spcPct val="90000"/>
            </a:lnSpc>
            <a:spcBef>
              <a:spcPct val="0"/>
            </a:spcBef>
            <a:spcAft>
              <a:spcPct val="15000"/>
            </a:spcAft>
            <a:buNone/>
          </a:pPr>
          <a:r>
            <a:rPr lang="en-US" sz="1800" kern="1200" dirty="0"/>
            <a:t>McIntosh, Chard, &amp; Brummell (2018)</a:t>
          </a:r>
        </a:p>
        <a:p>
          <a:pPr marL="171450" lvl="1" indent="-171450" algn="ctr" defTabSz="800100">
            <a:lnSpc>
              <a:spcPct val="90000"/>
            </a:lnSpc>
            <a:spcBef>
              <a:spcPct val="0"/>
            </a:spcBef>
            <a:spcAft>
              <a:spcPct val="15000"/>
            </a:spcAft>
            <a:buNone/>
          </a:pPr>
          <a:r>
            <a:rPr lang="en-US" sz="1800" kern="1200" dirty="0"/>
            <a:t>Sullivan, Stokes, &amp; Reddy (2018)</a:t>
          </a:r>
        </a:p>
        <a:p>
          <a:pPr marL="171450" lvl="1" indent="-171450" algn="ctr" defTabSz="800100">
            <a:lnSpc>
              <a:spcPct val="90000"/>
            </a:lnSpc>
            <a:spcBef>
              <a:spcPct val="0"/>
            </a:spcBef>
            <a:spcAft>
              <a:spcPct val="15000"/>
            </a:spcAft>
            <a:buNone/>
          </a:pPr>
          <a:r>
            <a:rPr lang="en-US" sz="1800" kern="1200" dirty="0"/>
            <a:t>McIntosh, Shimabukuro, &amp; </a:t>
          </a:r>
          <a:r>
            <a:rPr lang="en-US" sz="1800" kern="1200" dirty="0" err="1"/>
            <a:t>Borsika</a:t>
          </a:r>
          <a:r>
            <a:rPr lang="en-US" sz="1800" kern="1200" dirty="0"/>
            <a:t> (2021)</a:t>
          </a:r>
        </a:p>
        <a:p>
          <a:pPr marL="171450" lvl="1" indent="-171450" algn="ctr" defTabSz="800100">
            <a:lnSpc>
              <a:spcPct val="90000"/>
            </a:lnSpc>
            <a:spcBef>
              <a:spcPct val="0"/>
            </a:spcBef>
            <a:spcAft>
              <a:spcPct val="15000"/>
            </a:spcAft>
            <a:buNone/>
          </a:pPr>
          <a:r>
            <a:rPr lang="en-US" sz="1800" kern="1200" dirty="0"/>
            <a:t>Shaver &amp; Sullivan (2020)</a:t>
          </a:r>
        </a:p>
        <a:p>
          <a:pPr marL="171450" lvl="1" indent="-171450" algn="ctr" defTabSz="800100">
            <a:lnSpc>
              <a:spcPct val="90000"/>
            </a:lnSpc>
            <a:spcBef>
              <a:spcPct val="0"/>
            </a:spcBef>
            <a:spcAft>
              <a:spcPct val="15000"/>
            </a:spcAft>
            <a:buNone/>
          </a:pPr>
          <a:r>
            <a:rPr lang="en-US" sz="1800" kern="1200" dirty="0"/>
            <a:t>Payno-Simmons (2021)</a:t>
          </a:r>
        </a:p>
        <a:p>
          <a:pPr marL="171450" lvl="1" indent="-171450" algn="ctr" defTabSz="800100">
            <a:lnSpc>
              <a:spcPct val="90000"/>
            </a:lnSpc>
            <a:spcBef>
              <a:spcPct val="0"/>
            </a:spcBef>
            <a:spcAft>
              <a:spcPct val="15000"/>
            </a:spcAft>
            <a:buNone/>
          </a:pPr>
          <a:r>
            <a:rPr lang="en-US" sz="1800" kern="1200" dirty="0"/>
            <a:t>Sullivan, Nguyen, &amp; Shaver (2022)</a:t>
          </a:r>
        </a:p>
      </dsp:txBody>
      <dsp:txXfrm>
        <a:off x="686" y="1195392"/>
        <a:ext cx="4415156" cy="3151260"/>
      </dsp:txXfrm>
    </dsp:sp>
    <dsp:sp modelId="{321227BB-AFF2-F644-9642-2938274FD71F}">
      <dsp:nvSpPr>
        <dsp:cNvPr id="0" name=""/>
        <dsp:cNvSpPr/>
      </dsp:nvSpPr>
      <dsp:spPr>
        <a:xfrm>
          <a:off x="4768439" y="14592"/>
          <a:ext cx="6044827" cy="1180800"/>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Outcomes</a:t>
          </a:r>
        </a:p>
      </dsp:txBody>
      <dsp:txXfrm>
        <a:off x="4768439" y="14592"/>
        <a:ext cx="6044827" cy="1180800"/>
      </dsp:txXfrm>
    </dsp:sp>
    <dsp:sp modelId="{915A241A-1AD3-D140-B831-651A926FAF20}">
      <dsp:nvSpPr>
        <dsp:cNvPr id="0" name=""/>
        <dsp:cNvSpPr/>
      </dsp:nvSpPr>
      <dsp:spPr>
        <a:xfrm>
          <a:off x="4768439" y="1195392"/>
          <a:ext cx="6044827" cy="31512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Reduced office referrals</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Reduced suspensions and expulsions</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Decreased discipline disproportionality</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Improved school climate</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Reduced exclusionary discipline practices</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Increased student engagement</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US" sz="1800" kern="1200" dirty="0"/>
            <a:t>Improved academic and behavioral outcomes</a:t>
          </a:r>
        </a:p>
      </dsp:txBody>
      <dsp:txXfrm>
        <a:off x="4768439" y="1195392"/>
        <a:ext cx="6044827" cy="31512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FB00E-1CD0-7244-8406-6C2426A451A3}">
      <dsp:nvSpPr>
        <dsp:cNvPr id="0" name=""/>
        <dsp:cNvSpPr/>
      </dsp:nvSpPr>
      <dsp:spPr>
        <a:xfrm>
          <a:off x="0" y="109057"/>
          <a:ext cx="11228427" cy="64255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Equity Strategies Across Studies</a:t>
          </a:r>
        </a:p>
      </dsp:txBody>
      <dsp:txXfrm>
        <a:off x="0" y="109057"/>
        <a:ext cx="11228427" cy="642555"/>
      </dsp:txXfrm>
    </dsp:sp>
    <dsp:sp modelId="{540B11FC-960E-7B4B-842F-D57465800888}">
      <dsp:nvSpPr>
        <dsp:cNvPr id="0" name=""/>
        <dsp:cNvSpPr/>
      </dsp:nvSpPr>
      <dsp:spPr>
        <a:xfrm>
          <a:off x="0" y="849424"/>
          <a:ext cx="11228427" cy="3952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Regular analysis of discipline and academic data to identify disparities and inform interventions.</a:t>
          </a:r>
        </a:p>
        <a:p>
          <a:pPr marL="171450" lvl="1" indent="-171450" algn="l" defTabSz="800100">
            <a:lnSpc>
              <a:spcPct val="90000"/>
            </a:lnSpc>
            <a:spcBef>
              <a:spcPct val="0"/>
            </a:spcBef>
            <a:spcAft>
              <a:spcPct val="15000"/>
            </a:spcAft>
            <a:buChar char="•"/>
          </a:pPr>
          <a:r>
            <a:rPr lang="en-US" sz="1800" kern="1200" dirty="0"/>
            <a:t>Implementation of instructional strategies that are culturally relevant and inclusive of diverse student populations.</a:t>
          </a:r>
        </a:p>
        <a:p>
          <a:pPr marL="171450" lvl="1" indent="-171450" algn="l" defTabSz="800100">
            <a:lnSpc>
              <a:spcPct val="90000"/>
            </a:lnSpc>
            <a:spcBef>
              <a:spcPct val="0"/>
            </a:spcBef>
            <a:spcAft>
              <a:spcPct val="15000"/>
            </a:spcAft>
            <a:buChar char="•"/>
          </a:pPr>
          <a:r>
            <a:rPr lang="en-US" sz="1800" kern="1200" dirty="0"/>
            <a:t>Use of restorative circles and conflict resolution to repair harm and promote positive behavior.</a:t>
          </a:r>
        </a:p>
        <a:p>
          <a:pPr marL="171450" lvl="1" indent="-171450" algn="l" defTabSz="800100">
            <a:lnSpc>
              <a:spcPct val="90000"/>
            </a:lnSpc>
            <a:spcBef>
              <a:spcPct val="0"/>
            </a:spcBef>
            <a:spcAft>
              <a:spcPct val="15000"/>
            </a:spcAft>
            <a:buChar char="•"/>
          </a:pPr>
          <a:r>
            <a:rPr lang="en-US" sz="1800" kern="1200" dirty="0"/>
            <a:t>Encouraging positive student behavior through rewards, recognition, and behavioral goal-setting.</a:t>
          </a:r>
        </a:p>
        <a:p>
          <a:pPr marL="171450" lvl="1" indent="-171450" algn="l" defTabSz="800100">
            <a:lnSpc>
              <a:spcPct val="90000"/>
            </a:lnSpc>
            <a:spcBef>
              <a:spcPct val="0"/>
            </a:spcBef>
            <a:spcAft>
              <a:spcPct val="15000"/>
            </a:spcAft>
            <a:buChar char="•"/>
          </a:pPr>
          <a:r>
            <a:rPr lang="en-US" sz="1800" kern="1200" dirty="0"/>
            <a:t>Ongoing training for educators on equity, culturally responsive teaching, and implementing MTSS with a focus on marginalized groups.</a:t>
          </a:r>
        </a:p>
        <a:p>
          <a:pPr marL="171450" lvl="1" indent="-171450" algn="l" defTabSz="800100">
            <a:lnSpc>
              <a:spcPct val="90000"/>
            </a:lnSpc>
            <a:spcBef>
              <a:spcPct val="0"/>
            </a:spcBef>
            <a:spcAft>
              <a:spcPct val="15000"/>
            </a:spcAft>
            <a:buChar char="•"/>
          </a:pPr>
          <a:r>
            <a:rPr lang="en-US" sz="1800" kern="1200" dirty="0"/>
            <a:t>Applying culturally responsive practices across universal, targeted, and intensive levels of support in MTSS.</a:t>
          </a:r>
        </a:p>
        <a:p>
          <a:pPr marL="171450" lvl="1" indent="-171450" algn="l" defTabSz="800100">
            <a:lnSpc>
              <a:spcPct val="90000"/>
            </a:lnSpc>
            <a:spcBef>
              <a:spcPct val="0"/>
            </a:spcBef>
            <a:spcAft>
              <a:spcPct val="15000"/>
            </a:spcAft>
            <a:buChar char="•"/>
          </a:pPr>
          <a:r>
            <a:rPr lang="en-US" sz="1800" kern="1200" dirty="0"/>
            <a:t>Building partnerships with families and community organizations to support student success and enhance school climate.</a:t>
          </a:r>
        </a:p>
        <a:p>
          <a:pPr marL="171450" lvl="1" indent="-171450" algn="l" defTabSz="800100">
            <a:lnSpc>
              <a:spcPct val="90000"/>
            </a:lnSpc>
            <a:spcBef>
              <a:spcPct val="0"/>
            </a:spcBef>
            <a:spcAft>
              <a:spcPct val="15000"/>
            </a:spcAft>
            <a:buChar char="•"/>
          </a:pPr>
          <a:r>
            <a:rPr lang="en-US" sz="1800" kern="1200" dirty="0"/>
            <a:t>Tailoring behavioral interventions to meet the unique needs of each student based on cultural and individual factors.</a:t>
          </a:r>
        </a:p>
        <a:p>
          <a:pPr marL="171450" lvl="1" indent="-171450" algn="l" defTabSz="800100">
            <a:lnSpc>
              <a:spcPct val="90000"/>
            </a:lnSpc>
            <a:spcBef>
              <a:spcPct val="0"/>
            </a:spcBef>
            <a:spcAft>
              <a:spcPct val="15000"/>
            </a:spcAft>
            <a:buChar char="•"/>
          </a:pPr>
          <a:r>
            <a:rPr lang="en-US" sz="1800" kern="1200" dirty="0"/>
            <a:t>Conducting ongoing data reviews to adjust interventions and practices based on equity gaps and student outcomes.</a:t>
          </a:r>
        </a:p>
        <a:p>
          <a:pPr marL="171450" lvl="1" indent="-171450" algn="l" defTabSz="800100">
            <a:lnSpc>
              <a:spcPct val="90000"/>
            </a:lnSpc>
            <a:spcBef>
              <a:spcPct val="0"/>
            </a:spcBef>
            <a:spcAft>
              <a:spcPct val="15000"/>
            </a:spcAft>
            <a:buChar char="•"/>
          </a:pPr>
          <a:r>
            <a:rPr lang="en-US" sz="1800" kern="1200" dirty="0"/>
            <a:t>Implementing school-wide systems for promoting positive behavior, reducing disciplinary actions, and improving overall school climate.</a:t>
          </a:r>
        </a:p>
      </dsp:txBody>
      <dsp:txXfrm>
        <a:off x="0" y="849424"/>
        <a:ext cx="11228427" cy="39527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704F1-F15B-C442-AB66-C777CFE1CE03}">
      <dsp:nvSpPr>
        <dsp:cNvPr id="0" name=""/>
        <dsp:cNvSpPr/>
      </dsp:nvSpPr>
      <dsp:spPr>
        <a:xfrm>
          <a:off x="381715" y="1341"/>
          <a:ext cx="2627516" cy="2397325"/>
        </a:xfrm>
        <a:prstGeom prst="roundRect">
          <a:avLst>
            <a:gd name="adj" fmla="val 10000"/>
          </a:avLst>
        </a:prstGeom>
        <a:blipFill>
          <a:blip xmlns:r="http://schemas.openxmlformats.org/officeDocument/2006/relationships" r:embed="rId1"/>
          <a:srcRect/>
          <a:stretch>
            <a:fillRect l="-25000" r="-25000"/>
          </a:stretch>
        </a:blip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2D68D723-20D8-494B-A557-79F2C0B8A3EE}">
      <dsp:nvSpPr>
        <dsp:cNvPr id="0" name=""/>
        <dsp:cNvSpPr/>
      </dsp:nvSpPr>
      <dsp:spPr>
        <a:xfrm>
          <a:off x="614053" y="1550828"/>
          <a:ext cx="3171446" cy="3149031"/>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Changes in Adult Behaviors and Practices</a:t>
          </a:r>
        </a:p>
        <a:p>
          <a:pPr marL="171450" lvl="1" indent="-171450" algn="l" defTabSz="711200">
            <a:lnSpc>
              <a:spcPct val="90000"/>
            </a:lnSpc>
            <a:spcBef>
              <a:spcPct val="0"/>
            </a:spcBef>
            <a:spcAft>
              <a:spcPct val="15000"/>
            </a:spcAft>
            <a:buChar char="•"/>
          </a:pPr>
          <a:r>
            <a:rPr lang="en-US" sz="1600" kern="1200" dirty="0"/>
            <a:t>Improved Staff/Student Relationships</a:t>
          </a:r>
        </a:p>
        <a:p>
          <a:pPr marL="171450" lvl="1" indent="-171450" algn="l" defTabSz="711200">
            <a:lnSpc>
              <a:spcPct val="90000"/>
            </a:lnSpc>
            <a:spcBef>
              <a:spcPct val="0"/>
            </a:spcBef>
            <a:spcAft>
              <a:spcPct val="15000"/>
            </a:spcAft>
            <a:buChar char="•"/>
          </a:pPr>
          <a:r>
            <a:rPr lang="en-US" sz="1600" kern="1200" dirty="0"/>
            <a:t>Increased Teacher Efficacy and Well-being</a:t>
          </a:r>
        </a:p>
        <a:p>
          <a:pPr marL="171450" lvl="1" indent="-171450" algn="l" defTabSz="711200">
            <a:lnSpc>
              <a:spcPct val="90000"/>
            </a:lnSpc>
            <a:spcBef>
              <a:spcPct val="0"/>
            </a:spcBef>
            <a:spcAft>
              <a:spcPct val="15000"/>
            </a:spcAft>
            <a:buChar char="•"/>
          </a:pPr>
          <a:r>
            <a:rPr lang="en-US" sz="1600" kern="1200" dirty="0"/>
            <a:t>Student Engagement and Instructional Time</a:t>
          </a:r>
        </a:p>
        <a:p>
          <a:pPr marL="171450" lvl="1" indent="-171450" algn="l" defTabSz="711200">
            <a:lnSpc>
              <a:spcPct val="90000"/>
            </a:lnSpc>
            <a:spcBef>
              <a:spcPct val="0"/>
            </a:spcBef>
            <a:spcAft>
              <a:spcPct val="15000"/>
            </a:spcAft>
            <a:buChar char="•"/>
          </a:pPr>
          <a:r>
            <a:rPr lang="en-US" sz="1600" kern="1200" dirty="0"/>
            <a:t>Improved Positive School Culture and Organizational Health</a:t>
          </a:r>
        </a:p>
        <a:p>
          <a:pPr marL="171450" lvl="1" indent="-171450" algn="l" defTabSz="711200">
            <a:lnSpc>
              <a:spcPct val="90000"/>
            </a:lnSpc>
            <a:spcBef>
              <a:spcPct val="0"/>
            </a:spcBef>
            <a:spcAft>
              <a:spcPct val="15000"/>
            </a:spcAft>
            <a:buChar char="•"/>
          </a:pPr>
          <a:r>
            <a:rPr lang="en-US" sz="1600" kern="1200" dirty="0"/>
            <a:t>Climate and Safety</a:t>
          </a:r>
        </a:p>
      </dsp:txBody>
      <dsp:txXfrm>
        <a:off x="706285" y="1643060"/>
        <a:ext cx="2986982" cy="2964567"/>
      </dsp:txXfrm>
    </dsp:sp>
    <dsp:sp modelId="{9BA4C039-C098-D34E-80A1-2ABDF947F0E0}">
      <dsp:nvSpPr>
        <dsp:cNvPr id="0" name=""/>
        <dsp:cNvSpPr/>
      </dsp:nvSpPr>
      <dsp:spPr>
        <a:xfrm>
          <a:off x="3407429" y="904338"/>
          <a:ext cx="424653" cy="576043"/>
        </a:xfrm>
        <a:prstGeom prst="righ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3407429" y="1019547"/>
        <a:ext cx="297257" cy="345625"/>
      </dsp:txXfrm>
    </dsp:sp>
    <dsp:sp modelId="{358BEDBC-D4D1-C341-A9F3-3D5059AF5A05}">
      <dsp:nvSpPr>
        <dsp:cNvPr id="0" name=""/>
        <dsp:cNvSpPr/>
      </dsp:nvSpPr>
      <dsp:spPr>
        <a:xfrm>
          <a:off x="4222528" y="1341"/>
          <a:ext cx="2627516" cy="2397325"/>
        </a:xfrm>
        <a:prstGeom prst="roundRect">
          <a:avLst>
            <a:gd name="adj" fmla="val 10000"/>
          </a:avLst>
        </a:prstGeom>
        <a:blipFill>
          <a:blip xmlns:r="http://schemas.openxmlformats.org/officeDocument/2006/relationships" r:embed="rId2"/>
          <a:srcRect/>
          <a:stretch>
            <a:fillRect l="-25000" r="-25000"/>
          </a:stretch>
        </a:blip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672CCA6F-41CC-FB4A-BED4-EFA1243EA41C}">
      <dsp:nvSpPr>
        <dsp:cNvPr id="0" name=""/>
        <dsp:cNvSpPr/>
      </dsp:nvSpPr>
      <dsp:spPr>
        <a:xfrm>
          <a:off x="4454866" y="1550828"/>
          <a:ext cx="3171446" cy="3149031"/>
        </a:xfrm>
        <a:prstGeom prst="roundRect">
          <a:avLst>
            <a:gd name="adj" fmla="val 10000"/>
          </a:avLst>
        </a:prstGeom>
        <a:solidFill>
          <a:srgbClr val="AED093"/>
        </a:solidFill>
        <a:ln>
          <a:noFill/>
        </a:ln>
        <a:effectLst>
          <a:outerShdw blurRad="63500" sx="102000" sy="102000" algn="ctr" rotWithShape="0">
            <a:prstClr val="black">
              <a:alpha val="40000"/>
            </a:prst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Reduced Exclusionary Practices</a:t>
          </a:r>
        </a:p>
        <a:p>
          <a:pPr marL="171450" lvl="1" indent="-171450" algn="l" defTabSz="844550">
            <a:lnSpc>
              <a:spcPct val="90000"/>
            </a:lnSpc>
            <a:spcBef>
              <a:spcPct val="0"/>
            </a:spcBef>
            <a:spcAft>
              <a:spcPct val="15000"/>
            </a:spcAft>
            <a:buChar char="•"/>
          </a:pPr>
          <a:r>
            <a:rPr lang="en-US" sz="1900" kern="1200" dirty="0">
              <a:solidFill>
                <a:schemeClr val="tx1"/>
              </a:solidFill>
            </a:rPr>
            <a:t>Office Discipline Referrals</a:t>
          </a:r>
        </a:p>
        <a:p>
          <a:pPr marL="171450" lvl="1" indent="-171450" algn="l" defTabSz="844550">
            <a:lnSpc>
              <a:spcPct val="90000"/>
            </a:lnSpc>
            <a:spcBef>
              <a:spcPct val="0"/>
            </a:spcBef>
            <a:spcAft>
              <a:spcPct val="15000"/>
            </a:spcAft>
            <a:buChar char="•"/>
          </a:pPr>
          <a:r>
            <a:rPr lang="en-US" sz="1900" kern="1200" dirty="0">
              <a:solidFill>
                <a:schemeClr val="tx1"/>
              </a:solidFill>
            </a:rPr>
            <a:t>Suspensions</a:t>
          </a:r>
        </a:p>
        <a:p>
          <a:pPr marL="171450" lvl="1" indent="-171450" algn="l" defTabSz="844550">
            <a:lnSpc>
              <a:spcPct val="90000"/>
            </a:lnSpc>
            <a:spcBef>
              <a:spcPct val="0"/>
            </a:spcBef>
            <a:spcAft>
              <a:spcPct val="15000"/>
            </a:spcAft>
            <a:buChar char="•"/>
          </a:pPr>
          <a:r>
            <a:rPr lang="en-US" sz="1900" kern="1200" dirty="0">
              <a:solidFill>
                <a:schemeClr val="tx1"/>
              </a:solidFill>
            </a:rPr>
            <a:t>Restraint and Seclusion</a:t>
          </a:r>
        </a:p>
        <a:p>
          <a:pPr marL="171450" lvl="1" indent="-171450" algn="l" defTabSz="844550">
            <a:lnSpc>
              <a:spcPct val="90000"/>
            </a:lnSpc>
            <a:spcBef>
              <a:spcPct val="0"/>
            </a:spcBef>
            <a:spcAft>
              <a:spcPct val="15000"/>
            </a:spcAft>
            <a:buChar char="•"/>
          </a:pPr>
          <a:r>
            <a:rPr lang="en-US" sz="1900" kern="1200" dirty="0">
              <a:solidFill>
                <a:schemeClr val="tx1"/>
              </a:solidFill>
            </a:rPr>
            <a:t>Racial Inequities</a:t>
          </a:r>
        </a:p>
      </dsp:txBody>
      <dsp:txXfrm>
        <a:off x="4547098" y="1643060"/>
        <a:ext cx="2986982" cy="2964567"/>
      </dsp:txXfrm>
    </dsp:sp>
    <dsp:sp modelId="{F2D4301C-BAC3-2241-BAE7-FC459CD46F31}">
      <dsp:nvSpPr>
        <dsp:cNvPr id="0" name=""/>
        <dsp:cNvSpPr/>
      </dsp:nvSpPr>
      <dsp:spPr>
        <a:xfrm>
          <a:off x="7276442" y="904338"/>
          <a:ext cx="452997" cy="576043"/>
        </a:xfrm>
        <a:prstGeom prst="rightArrow">
          <a:avLst>
            <a:gd name="adj1" fmla="val 60000"/>
            <a:gd name="adj2" fmla="val 50000"/>
          </a:avLst>
        </a:prstGeom>
        <a:solidFill>
          <a:srgbClr val="AED093"/>
        </a:solidFill>
        <a:ln>
          <a:noFill/>
        </a:ln>
        <a:effectLst>
          <a:outerShdw blurRad="63500" sx="102000" sy="102000" algn="ctr" rotWithShape="0">
            <a:prstClr val="black">
              <a:alpha val="40000"/>
            </a:prst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7276442" y="1019547"/>
        <a:ext cx="317098" cy="345625"/>
      </dsp:txXfrm>
    </dsp:sp>
    <dsp:sp modelId="{8147E75D-69DC-BB4F-AC76-0D0722BC1B9D}">
      <dsp:nvSpPr>
        <dsp:cNvPr id="0" name=""/>
        <dsp:cNvSpPr/>
      </dsp:nvSpPr>
      <dsp:spPr>
        <a:xfrm>
          <a:off x="8144322" y="1341"/>
          <a:ext cx="2627516" cy="2397325"/>
        </a:xfrm>
        <a:prstGeom prst="roundRect">
          <a:avLst>
            <a:gd name="adj" fmla="val 10000"/>
          </a:avLst>
        </a:prstGeom>
        <a:blipFill>
          <a:blip xmlns:r="http://schemas.openxmlformats.org/officeDocument/2006/relationships" r:embed="rId3"/>
          <a:srcRect/>
          <a:stretch>
            <a:fillRect l="-25000" r="-25000"/>
          </a:stretch>
        </a:blip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477924D1-CB19-F24D-9628-2369562E2530}">
      <dsp:nvSpPr>
        <dsp:cNvPr id="0" name=""/>
        <dsp:cNvSpPr/>
      </dsp:nvSpPr>
      <dsp:spPr>
        <a:xfrm>
          <a:off x="8376660" y="1550828"/>
          <a:ext cx="3171446" cy="3149031"/>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Improved Student Outcomes</a:t>
          </a:r>
        </a:p>
        <a:p>
          <a:pPr marL="171450" lvl="1" indent="-171450" algn="l" defTabSz="711200">
            <a:lnSpc>
              <a:spcPct val="90000"/>
            </a:lnSpc>
            <a:spcBef>
              <a:spcPct val="0"/>
            </a:spcBef>
            <a:spcAft>
              <a:spcPct val="15000"/>
            </a:spcAft>
            <a:buChar char="•"/>
          </a:pPr>
          <a:r>
            <a:rPr lang="en-US" sz="1600" kern="1200" dirty="0"/>
            <a:t>Academic Achievement</a:t>
          </a:r>
        </a:p>
        <a:p>
          <a:pPr marL="171450" lvl="1" indent="-171450" algn="l" defTabSz="711200">
            <a:lnSpc>
              <a:spcPct val="90000"/>
            </a:lnSpc>
            <a:spcBef>
              <a:spcPct val="0"/>
            </a:spcBef>
            <a:spcAft>
              <a:spcPct val="15000"/>
            </a:spcAft>
            <a:buChar char="•"/>
          </a:pPr>
          <a:r>
            <a:rPr lang="en-US" sz="1600" kern="1200" dirty="0"/>
            <a:t>Prosocial Behavior</a:t>
          </a:r>
        </a:p>
        <a:p>
          <a:pPr marL="171450" lvl="1" indent="-171450" algn="l" defTabSz="711200">
            <a:lnSpc>
              <a:spcPct val="90000"/>
            </a:lnSpc>
            <a:spcBef>
              <a:spcPct val="0"/>
            </a:spcBef>
            <a:spcAft>
              <a:spcPct val="15000"/>
            </a:spcAft>
            <a:buChar char="•"/>
          </a:pPr>
          <a:r>
            <a:rPr lang="en-US" sz="1600" kern="1200" dirty="0"/>
            <a:t>Emotional Regulation</a:t>
          </a:r>
        </a:p>
        <a:p>
          <a:pPr marL="171450" lvl="1" indent="-171450" algn="l" defTabSz="711200">
            <a:lnSpc>
              <a:spcPct val="90000"/>
            </a:lnSpc>
            <a:spcBef>
              <a:spcPct val="0"/>
            </a:spcBef>
            <a:spcAft>
              <a:spcPct val="15000"/>
            </a:spcAft>
            <a:buChar char="•"/>
          </a:pPr>
          <a:r>
            <a:rPr lang="en-US" sz="1600" kern="1200" dirty="0"/>
            <a:t>Reduced Bullying and Harassment</a:t>
          </a:r>
        </a:p>
        <a:p>
          <a:pPr marL="171450" lvl="1" indent="-171450" algn="l" defTabSz="711200">
            <a:lnSpc>
              <a:spcPct val="90000"/>
            </a:lnSpc>
            <a:spcBef>
              <a:spcPct val="0"/>
            </a:spcBef>
            <a:spcAft>
              <a:spcPct val="15000"/>
            </a:spcAft>
            <a:buChar char="•"/>
          </a:pPr>
          <a:r>
            <a:rPr lang="en-US" sz="1600" kern="1200" dirty="0"/>
            <a:t>Reduced Alcohol and other Drug Use</a:t>
          </a:r>
        </a:p>
        <a:p>
          <a:pPr marL="171450" lvl="1" indent="-171450" algn="l" defTabSz="711200">
            <a:lnSpc>
              <a:spcPct val="90000"/>
            </a:lnSpc>
            <a:spcBef>
              <a:spcPct val="0"/>
            </a:spcBef>
            <a:spcAft>
              <a:spcPct val="15000"/>
            </a:spcAft>
            <a:buChar char="•"/>
          </a:pPr>
          <a:r>
            <a:rPr lang="en-US" sz="1600" kern="1200" dirty="0"/>
            <a:t>Improved Outcomes for Students with Disabilities</a:t>
          </a:r>
        </a:p>
      </dsp:txBody>
      <dsp:txXfrm>
        <a:off x="8468892" y="1643060"/>
        <a:ext cx="2986982" cy="29645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0C961-252D-2E42-B540-7D99106391E5}">
      <dsp:nvSpPr>
        <dsp:cNvPr id="0" name=""/>
        <dsp:cNvSpPr/>
      </dsp:nvSpPr>
      <dsp:spPr>
        <a:xfrm>
          <a:off x="0" y="1206"/>
          <a:ext cx="10942098" cy="67392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Policy</a:t>
          </a:r>
          <a:endParaRPr lang="en-US" sz="2800" kern="1200" dirty="0"/>
        </a:p>
      </dsp:txBody>
      <dsp:txXfrm>
        <a:off x="32898" y="34104"/>
        <a:ext cx="10876302" cy="608124"/>
      </dsp:txXfrm>
    </dsp:sp>
    <dsp:sp modelId="{0CA86532-8958-C34C-8F05-70E3CBF8C085}">
      <dsp:nvSpPr>
        <dsp:cNvPr id="0" name=""/>
        <dsp:cNvSpPr/>
      </dsp:nvSpPr>
      <dsp:spPr>
        <a:xfrm>
          <a:off x="0" y="704021"/>
          <a:ext cx="10942098" cy="175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1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Implement an equity-centered Multi-Tiered System of Support (MTSS) that prioritizes using systemic and outcome data to assess the presence and absence of equity in practices and outcomes. This process should actively involve multiple and diverse school community members, especially those from historically marginalized groups, in identifying and addressing inequities to ensure equitable access, representation, meaningful participation, and positive academic outcomes for all students.</a:t>
          </a:r>
        </a:p>
      </dsp:txBody>
      <dsp:txXfrm>
        <a:off x="0" y="704021"/>
        <a:ext cx="10942098" cy="1751220"/>
      </dsp:txXfrm>
    </dsp:sp>
    <dsp:sp modelId="{07FF190E-F933-444B-BEBA-2BE9B8202845}">
      <dsp:nvSpPr>
        <dsp:cNvPr id="0" name=""/>
        <dsp:cNvSpPr/>
      </dsp:nvSpPr>
      <dsp:spPr>
        <a:xfrm>
          <a:off x="0" y="2455242"/>
          <a:ext cx="10942098" cy="67392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Research</a:t>
          </a:r>
          <a:endParaRPr lang="en-US" sz="2800" kern="1200" dirty="0"/>
        </a:p>
      </dsp:txBody>
      <dsp:txXfrm>
        <a:off x="32898" y="2488140"/>
        <a:ext cx="10876302" cy="608124"/>
      </dsp:txXfrm>
    </dsp:sp>
    <dsp:sp modelId="{B8C6098D-188C-D340-A598-2BD759F213A2}">
      <dsp:nvSpPr>
        <dsp:cNvPr id="0" name=""/>
        <dsp:cNvSpPr/>
      </dsp:nvSpPr>
      <dsp:spPr>
        <a:xfrm>
          <a:off x="0" y="3129162"/>
          <a:ext cx="10942098" cy="1173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1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Conduct studies to investigate how equity-focused strategies can increase access to educational opportunities, improve representation of marginalized groups, and promote meaningful participation to enhance student engagement, academic achievement, and inclusive school environments.</a:t>
          </a:r>
        </a:p>
      </dsp:txBody>
      <dsp:txXfrm>
        <a:off x="0" y="3129162"/>
        <a:ext cx="10942098" cy="1173690"/>
      </dsp:txXfrm>
    </dsp:sp>
    <dsp:sp modelId="{7A136770-AE53-FE49-9264-89244FBA3E06}">
      <dsp:nvSpPr>
        <dsp:cNvPr id="0" name=""/>
        <dsp:cNvSpPr/>
      </dsp:nvSpPr>
      <dsp:spPr>
        <a:xfrm>
          <a:off x="0" y="4302852"/>
          <a:ext cx="10942098" cy="67392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Technical Assistance</a:t>
          </a:r>
          <a:endParaRPr lang="en-US" sz="2800" kern="1200" dirty="0"/>
        </a:p>
      </dsp:txBody>
      <dsp:txXfrm>
        <a:off x="32898" y="4335750"/>
        <a:ext cx="10876302" cy="608124"/>
      </dsp:txXfrm>
    </dsp:sp>
    <dsp:sp modelId="{19A98928-E406-5E44-A3AA-5D276BA208E7}">
      <dsp:nvSpPr>
        <dsp:cNvPr id="0" name=""/>
        <dsp:cNvSpPr/>
      </dsp:nvSpPr>
      <dsp:spPr>
        <a:xfrm>
          <a:off x="0" y="4976772"/>
          <a:ext cx="10942098"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1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Provide tiered support, resources, and equity-expansive cycles to assist SEAs and LEAs in implementing equity-focused MTSS practices that center the experience to address the diverse needs of all students, especially those from historically marginalized groups. </a:t>
          </a:r>
        </a:p>
      </dsp:txBody>
      <dsp:txXfrm>
        <a:off x="0" y="4976772"/>
        <a:ext cx="10942098" cy="8942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883B4-649B-F543-A338-DAB56CB5D26F}">
      <dsp:nvSpPr>
        <dsp:cNvPr id="0" name=""/>
        <dsp:cNvSpPr/>
      </dsp:nvSpPr>
      <dsp:spPr>
        <a:xfrm>
          <a:off x="0" y="41826"/>
          <a:ext cx="6355080" cy="2925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1" kern="1200" dirty="0"/>
            <a:t>This resource</a:t>
          </a:r>
          <a:r>
            <a:rPr lang="en-US" sz="2500" kern="1200" dirty="0"/>
            <a:t> offers a research-based framework for addressing racial disproportionality in special education through equity-focused technical assistance, outlines strategies, and provides tools for partnering with educators and stakeholders to confront systemic racism and ableism.</a:t>
          </a:r>
        </a:p>
      </dsp:txBody>
      <dsp:txXfrm>
        <a:off x="142787" y="184613"/>
        <a:ext cx="6069506" cy="2639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D3694-9E88-0444-A2A6-CF3D21EB4EE7}">
      <dsp:nvSpPr>
        <dsp:cNvPr id="0" name=""/>
        <dsp:cNvSpPr/>
      </dsp:nvSpPr>
      <dsp:spPr>
        <a:xfrm>
          <a:off x="2877" y="0"/>
          <a:ext cx="2823181" cy="4901184"/>
        </a:xfrm>
        <a:prstGeom prst="roundRect">
          <a:avLst>
            <a:gd name="adj" fmla="val 10000"/>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Critically Conscious Educators</a:t>
          </a:r>
          <a:endParaRPr lang="en-US" sz="1800" b="1" kern="1200" dirty="0"/>
        </a:p>
      </dsp:txBody>
      <dsp:txXfrm>
        <a:off x="2877" y="0"/>
        <a:ext cx="2823181" cy="1470355"/>
      </dsp:txXfrm>
    </dsp:sp>
    <dsp:sp modelId="{67F5AD8F-4E5D-0645-99F8-21CD1B384BB9}">
      <dsp:nvSpPr>
        <dsp:cNvPr id="0" name=""/>
        <dsp:cNvSpPr/>
      </dsp:nvSpPr>
      <dsp:spPr>
        <a:xfrm>
          <a:off x="285195" y="1470355"/>
          <a:ext cx="2258544" cy="3185769"/>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Educators and school community members are aware of and actively challenge social injustices, inequities, and systemic biases in education while working collaboratively to create inclusive and equitable learning environments (Paris, 2017; Yosso et al., 2020). </a:t>
          </a:r>
        </a:p>
      </dsp:txBody>
      <dsp:txXfrm>
        <a:off x="351345" y="1536505"/>
        <a:ext cx="2126244" cy="3053469"/>
      </dsp:txXfrm>
    </dsp:sp>
    <dsp:sp modelId="{30ECD522-1AF7-254E-9EBA-DC396EAEB626}">
      <dsp:nvSpPr>
        <dsp:cNvPr id="0" name=""/>
        <dsp:cNvSpPr/>
      </dsp:nvSpPr>
      <dsp:spPr>
        <a:xfrm>
          <a:off x="3037796" y="0"/>
          <a:ext cx="2823181" cy="4901184"/>
        </a:xfrm>
        <a:prstGeom prst="roundRect">
          <a:avLst>
            <a:gd name="adj" fmla="val 10000"/>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solidFill>
                <a:schemeClr val="tx1"/>
              </a:solidFill>
            </a:rPr>
            <a:t>Culturally Responsive &amp; Sustaining Practices</a:t>
          </a:r>
          <a:endParaRPr lang="en-US" sz="1800" b="1" i="1" kern="1200" dirty="0"/>
        </a:p>
      </dsp:txBody>
      <dsp:txXfrm>
        <a:off x="3037796" y="0"/>
        <a:ext cx="2823181" cy="1470355"/>
      </dsp:txXfrm>
    </dsp:sp>
    <dsp:sp modelId="{86FA0810-02AE-0640-84F2-E3E0FF411991}">
      <dsp:nvSpPr>
        <dsp:cNvPr id="0" name=""/>
        <dsp:cNvSpPr/>
      </dsp:nvSpPr>
      <dsp:spPr>
        <a:xfrm>
          <a:off x="3320114" y="1470355"/>
          <a:ext cx="2258544" cy="3185769"/>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Educational strategies that preserve students' cultural and linguistic identities while fostering academic success and cultural competence, promoting multilingualism, and ensuring equitable outcomes (Ladson-Billings, 1995; Paris, 2012).</a:t>
          </a:r>
        </a:p>
      </dsp:txBody>
      <dsp:txXfrm>
        <a:off x="3386264" y="1536505"/>
        <a:ext cx="2126244" cy="3053469"/>
      </dsp:txXfrm>
    </dsp:sp>
    <dsp:sp modelId="{631C5D69-97CD-1647-82A8-D527F4FB3E35}">
      <dsp:nvSpPr>
        <dsp:cNvPr id="0" name=""/>
        <dsp:cNvSpPr/>
      </dsp:nvSpPr>
      <dsp:spPr>
        <a:xfrm>
          <a:off x="6072716" y="0"/>
          <a:ext cx="2823181" cy="4901184"/>
        </a:xfrm>
        <a:prstGeom prst="roundRect">
          <a:avLst>
            <a:gd name="adj" fmla="val 10000"/>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Critical Language Use</a:t>
          </a:r>
        </a:p>
      </dsp:txBody>
      <dsp:txXfrm>
        <a:off x="6072716" y="0"/>
        <a:ext cx="2823181" cy="1470355"/>
      </dsp:txXfrm>
    </dsp:sp>
    <dsp:sp modelId="{C18E1E52-82EB-B24A-8043-F2E2BB25C887}">
      <dsp:nvSpPr>
        <dsp:cNvPr id="0" name=""/>
        <dsp:cNvSpPr/>
      </dsp:nvSpPr>
      <dsp:spPr>
        <a:xfrm>
          <a:off x="6355034" y="1470355"/>
          <a:ext cx="2258544" cy="3185769"/>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t" anchorCtr="0">
          <a:noAutofit/>
        </a:bodyPr>
        <a:lstStyle/>
        <a:p>
          <a:pPr marL="0" lvl="0" indent="0" algn="ctr" defTabSz="711200">
            <a:lnSpc>
              <a:spcPct val="90000"/>
            </a:lnSpc>
            <a:spcBef>
              <a:spcPct val="0"/>
            </a:spcBef>
            <a:spcAft>
              <a:spcPct val="35000"/>
            </a:spcAft>
            <a:buNone/>
          </a:pPr>
          <a:r>
            <a:rPr lang="en-US" sz="1600" kern="1200" dirty="0"/>
            <a:t>Intentionally choosing language that challenges power dynamics, promotes social justice, and examines how language shapes and is shaped by social, cultural, and political contexts (Norton &amp; Toohey, 2019). </a:t>
          </a:r>
          <a:endParaRPr lang="en-US" sz="1600" i="1" kern="1200" dirty="0"/>
        </a:p>
      </dsp:txBody>
      <dsp:txXfrm>
        <a:off x="6421184" y="1536505"/>
        <a:ext cx="2126244" cy="3053469"/>
      </dsp:txXfrm>
    </dsp:sp>
    <dsp:sp modelId="{D2B24C99-921C-EE41-A30B-490B8F36D10D}">
      <dsp:nvSpPr>
        <dsp:cNvPr id="0" name=""/>
        <dsp:cNvSpPr/>
      </dsp:nvSpPr>
      <dsp:spPr>
        <a:xfrm>
          <a:off x="9107635" y="0"/>
          <a:ext cx="2823181" cy="4901184"/>
        </a:xfrm>
        <a:prstGeom prst="roundRect">
          <a:avLst>
            <a:gd name="adj" fmla="val 10000"/>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Critical Collaborative Inquiry</a:t>
          </a:r>
        </a:p>
      </dsp:txBody>
      <dsp:txXfrm>
        <a:off x="9107635" y="0"/>
        <a:ext cx="2823181" cy="1470355"/>
      </dsp:txXfrm>
    </dsp:sp>
    <dsp:sp modelId="{8706BEAC-6041-1046-A3F8-0779A09C35C3}">
      <dsp:nvSpPr>
        <dsp:cNvPr id="0" name=""/>
        <dsp:cNvSpPr/>
      </dsp:nvSpPr>
      <dsp:spPr>
        <a:xfrm>
          <a:off x="9389953" y="1470460"/>
          <a:ext cx="2258544" cy="3185559"/>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t" anchorCtr="0">
          <a:noAutofit/>
        </a:bodyPr>
        <a:lstStyle/>
        <a:p>
          <a:pPr marL="0" lvl="0" indent="0" algn="ctr" defTabSz="622300">
            <a:lnSpc>
              <a:spcPct val="90000"/>
            </a:lnSpc>
            <a:spcBef>
              <a:spcPct val="0"/>
            </a:spcBef>
            <a:spcAft>
              <a:spcPct val="35000"/>
            </a:spcAft>
            <a:buNone/>
          </a:pPr>
          <a:r>
            <a:rPr lang="en-US" sz="1400" b="0" kern="1200" dirty="0"/>
            <a:t>Shared and ongoing practices that center the perspectives of historically marginalized groups in dialogue aimed at (de)constructing individual and collective knowledge, using data to identify inequities, and co-creating strategies or actions to ensure inclusive educational practices </a:t>
          </a:r>
          <a:r>
            <a:rPr lang="en-US" sz="1400" kern="1200" dirty="0"/>
            <a:t>(Rogoff, 2003; </a:t>
          </a:r>
          <a:r>
            <a:rPr lang="en-US" sz="1400" kern="1200" dirty="0" err="1"/>
            <a:t>Waitoller</a:t>
          </a:r>
          <a:r>
            <a:rPr lang="en-US" sz="1400" kern="1200" dirty="0"/>
            <a:t> &amp; Kozleski, 2013; Cochran-Smith &amp; Lytle, 2022; Pappas &amp; Callahan, 2022).</a:t>
          </a:r>
          <a:endParaRPr lang="en-US" sz="1400" b="0" i="1" kern="1200" dirty="0"/>
        </a:p>
      </dsp:txBody>
      <dsp:txXfrm>
        <a:off x="9456103" y="1536610"/>
        <a:ext cx="2126244" cy="3053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26003-3C2F-F346-90CD-82B705121477}">
      <dsp:nvSpPr>
        <dsp:cNvPr id="0" name=""/>
        <dsp:cNvSpPr/>
      </dsp:nvSpPr>
      <dsp:spPr>
        <a:xfrm>
          <a:off x="0" y="0"/>
          <a:ext cx="10705713" cy="1637725"/>
        </a:xfrm>
        <a:prstGeom prst="roundRect">
          <a:avLst/>
        </a:prstGeom>
        <a:gradFill rotWithShape="0">
          <a:gsLst>
            <a:gs pos="0">
              <a:schemeClr val="accent2">
                <a:shade val="50000"/>
                <a:hueOff val="0"/>
                <a:satOff val="0"/>
                <a:lumOff val="0"/>
                <a:alphaOff val="0"/>
                <a:shade val="85000"/>
                <a:satMod val="130000"/>
              </a:schemeClr>
            </a:gs>
            <a:gs pos="34000">
              <a:schemeClr val="accent2">
                <a:shade val="50000"/>
                <a:hueOff val="0"/>
                <a:satOff val="0"/>
                <a:lumOff val="0"/>
                <a:alphaOff val="0"/>
                <a:shade val="87000"/>
                <a:satMod val="125000"/>
              </a:schemeClr>
            </a:gs>
            <a:gs pos="70000">
              <a:schemeClr val="accent2">
                <a:shade val="50000"/>
                <a:hueOff val="0"/>
                <a:satOff val="0"/>
                <a:lumOff val="0"/>
                <a:alphaOff val="0"/>
                <a:tint val="100000"/>
                <a:shade val="90000"/>
                <a:satMod val="130000"/>
              </a:schemeClr>
            </a:gs>
            <a:gs pos="100000">
              <a:schemeClr val="accent2">
                <a:shade val="5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Research indicates that while interventions like PBIS/MTSS aim to improve student behavior and support, they often fail to address underlying racial disproportionalities in school discipline. These systems may inadvertently reinforce biased definitions of acceptable behavior, leading to the over-identification of students of color, particularly Black males, for interventions and disciplinary actions.</a:t>
          </a:r>
        </a:p>
      </dsp:txBody>
      <dsp:txXfrm>
        <a:off x="79947" y="79947"/>
        <a:ext cx="10545819" cy="1477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05AA-1A89-0247-AC9C-BB4AEC09845D}">
      <dsp:nvSpPr>
        <dsp:cNvPr id="0" name=""/>
        <dsp:cNvSpPr/>
      </dsp:nvSpPr>
      <dsp:spPr>
        <a:xfrm>
          <a:off x="137963" y="1374"/>
          <a:ext cx="2771179" cy="320822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Broderick &amp; Leonardo (2016); Ferri (2012); Artiles (2007)</a:t>
          </a:r>
        </a:p>
        <a:p>
          <a:pPr marL="0" lvl="0" indent="0" algn="ctr" defTabSz="933450">
            <a:lnSpc>
              <a:spcPct val="90000"/>
            </a:lnSpc>
            <a:spcBef>
              <a:spcPct val="0"/>
            </a:spcBef>
            <a:spcAft>
              <a:spcPct val="35000"/>
            </a:spcAft>
            <a:buNone/>
          </a:pPr>
          <a:r>
            <a:rPr lang="en-US" sz="2100" kern="1200" dirty="0"/>
            <a:t>Schools' codes of conduct and academic standards institutionalize white behavioral norms, marginalizing students of color.</a:t>
          </a:r>
        </a:p>
      </dsp:txBody>
      <dsp:txXfrm>
        <a:off x="137963" y="1374"/>
        <a:ext cx="2771179" cy="3208227"/>
      </dsp:txXfrm>
    </dsp:sp>
    <dsp:sp modelId="{5753A46F-23D4-424E-928B-7A4D46B0FE82}">
      <dsp:nvSpPr>
        <dsp:cNvPr id="0" name=""/>
        <dsp:cNvSpPr/>
      </dsp:nvSpPr>
      <dsp:spPr>
        <a:xfrm>
          <a:off x="3186261" y="1374"/>
          <a:ext cx="2771179" cy="320822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Bornstein (2017) </a:t>
          </a:r>
          <a:r>
            <a:rPr lang="en-US" sz="2100" kern="1200" dirty="0"/>
            <a:t>PBIS/MTSS interventions often treat students as having emotional behavioral disorders when they fail to comply, shifting perceptions from "disorderly" to "disordered."</a:t>
          </a:r>
        </a:p>
      </dsp:txBody>
      <dsp:txXfrm>
        <a:off x="3186261" y="1374"/>
        <a:ext cx="2771179" cy="3208227"/>
      </dsp:txXfrm>
    </dsp:sp>
    <dsp:sp modelId="{7421B168-3E1C-3E49-A131-AFFA6A76E28C}">
      <dsp:nvSpPr>
        <dsp:cNvPr id="0" name=""/>
        <dsp:cNvSpPr/>
      </dsp:nvSpPr>
      <dsp:spPr>
        <a:xfrm>
          <a:off x="6234558" y="1374"/>
          <a:ext cx="2771179" cy="320822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ctr" defTabSz="933450">
            <a:lnSpc>
              <a:spcPct val="90000"/>
            </a:lnSpc>
            <a:spcBef>
              <a:spcPct val="0"/>
            </a:spcBef>
            <a:spcAft>
              <a:spcPct val="35000"/>
            </a:spcAft>
            <a:buNone/>
          </a:pPr>
          <a:r>
            <a:rPr lang="en-US" sz="2100" b="1" kern="1200" dirty="0"/>
            <a:t>Reno et al. (2017) </a:t>
          </a:r>
          <a:r>
            <a:rPr lang="en-US" sz="2100" kern="1200" dirty="0"/>
            <a:t>Students of color, particularly African American males, are disproportionately identified for Tier II interventions.</a:t>
          </a:r>
        </a:p>
      </dsp:txBody>
      <dsp:txXfrm>
        <a:off x="6234558" y="1374"/>
        <a:ext cx="2771179" cy="3208227"/>
      </dsp:txXfrm>
    </dsp:sp>
    <dsp:sp modelId="{73F8F31E-1885-2240-9B57-C248085F490F}">
      <dsp:nvSpPr>
        <dsp:cNvPr id="0" name=""/>
        <dsp:cNvSpPr/>
      </dsp:nvSpPr>
      <dsp:spPr>
        <a:xfrm>
          <a:off x="9282856" y="1374"/>
          <a:ext cx="2771179" cy="320822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McIntosh, Gion &amp; Bastable (2018); Cruz et al. (2021) </a:t>
          </a:r>
        </a:p>
        <a:p>
          <a:pPr marL="0" lvl="0" indent="0" algn="ctr" defTabSz="933450">
            <a:lnSpc>
              <a:spcPct val="90000"/>
            </a:lnSpc>
            <a:spcBef>
              <a:spcPct val="0"/>
            </a:spcBef>
            <a:spcAft>
              <a:spcPct val="35000"/>
            </a:spcAft>
            <a:buNone/>
          </a:pPr>
          <a:r>
            <a:rPr lang="en-US" sz="2100" kern="1200" dirty="0"/>
            <a:t>SWPBIS implementation has not eliminated discipline disproportionality, and discipline remains inequitable for students of color.</a:t>
          </a:r>
        </a:p>
      </dsp:txBody>
      <dsp:txXfrm>
        <a:off x="9282856" y="1374"/>
        <a:ext cx="2771179" cy="32082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F2529-7DAC-9546-BF84-6DC6CD0E28EB}">
      <dsp:nvSpPr>
        <dsp:cNvPr id="0" name=""/>
        <dsp:cNvSpPr/>
      </dsp:nvSpPr>
      <dsp:spPr>
        <a:xfrm>
          <a:off x="-7318495" y="-1118703"/>
          <a:ext cx="8710102" cy="8710102"/>
        </a:xfrm>
        <a:prstGeom prst="blockArc">
          <a:avLst>
            <a:gd name="adj1" fmla="val 18900000"/>
            <a:gd name="adj2" fmla="val 2700000"/>
            <a:gd name="adj3" fmla="val 248"/>
          </a:avLst>
        </a:pr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481025-1E7E-734C-A3B3-982885E86AD3}">
      <dsp:nvSpPr>
        <dsp:cNvPr id="0" name=""/>
        <dsp:cNvSpPr/>
      </dsp:nvSpPr>
      <dsp:spPr>
        <a:xfrm>
          <a:off x="518139" y="340852"/>
          <a:ext cx="7860043" cy="681445"/>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40897" tIns="71120" rIns="71120" bIns="71120" numCol="1" spcCol="1270" anchor="b" anchorCtr="0">
          <a:noAutofit/>
        </a:bodyPr>
        <a:lstStyle/>
        <a:p>
          <a:pPr marL="0" lvl="0" indent="0" algn="l" defTabSz="1244600">
            <a:lnSpc>
              <a:spcPts val="940"/>
            </a:lnSpc>
            <a:spcBef>
              <a:spcPct val="0"/>
            </a:spcBef>
            <a:spcAft>
              <a:spcPct val="35000"/>
            </a:spcAft>
            <a:buClr>
              <a:srgbClr val="000000"/>
            </a:buClr>
            <a:buSzPct val="25000"/>
            <a:buFont typeface="Arial"/>
            <a:buNone/>
          </a:pPr>
          <a:r>
            <a:rPr lang="en-US" sz="2800" b="1" kern="1200" dirty="0"/>
            <a:t>Unequal Access to Educational Resources</a:t>
          </a:r>
        </a:p>
        <a:p>
          <a:pPr marL="0" lvl="0" indent="0" algn="l" defTabSz="1244600">
            <a:lnSpc>
              <a:spcPts val="940"/>
            </a:lnSpc>
            <a:spcBef>
              <a:spcPct val="0"/>
            </a:spcBef>
            <a:spcAft>
              <a:spcPct val="35000"/>
            </a:spcAft>
            <a:buClr>
              <a:srgbClr val="000000"/>
            </a:buClr>
            <a:buSzPct val="25000"/>
            <a:buFont typeface="Arial"/>
            <a:buNone/>
          </a:pPr>
          <a:r>
            <a:rPr lang="en-US" sz="1400" kern="1200" dirty="0"/>
            <a:t>(Bromberg, 2016; U.S. Department of Education, 2021)  </a:t>
          </a:r>
          <a:endParaRPr lang="en-US" sz="1400" b="1" kern="1200" dirty="0">
            <a:latin typeface="Calibri" panose="020F0502020204030204"/>
            <a:ea typeface="+mn-ea"/>
            <a:cs typeface="+mn-cs"/>
          </a:endParaRPr>
        </a:p>
      </dsp:txBody>
      <dsp:txXfrm>
        <a:off x="518139" y="340852"/>
        <a:ext cx="7860043" cy="681445"/>
      </dsp:txXfrm>
    </dsp:sp>
    <dsp:sp modelId="{1E277636-A35C-1741-B5A2-856A3DC68886}">
      <dsp:nvSpPr>
        <dsp:cNvPr id="0" name=""/>
        <dsp:cNvSpPr/>
      </dsp:nvSpPr>
      <dsp:spPr>
        <a:xfrm>
          <a:off x="92235" y="255671"/>
          <a:ext cx="851806" cy="8518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440FB469-2525-7042-9484-F8650FA7EF58}">
      <dsp:nvSpPr>
        <dsp:cNvPr id="0" name=""/>
        <dsp:cNvSpPr/>
      </dsp:nvSpPr>
      <dsp:spPr>
        <a:xfrm>
          <a:off x="1078674" y="1361309"/>
          <a:ext cx="7299508" cy="684607"/>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40897" tIns="71120" rIns="71120" bIns="71120" numCol="1" spcCol="1270" anchor="b" anchorCtr="0">
          <a:noAutofit/>
        </a:bodyPr>
        <a:lstStyle/>
        <a:p>
          <a:pPr marL="0" lvl="0" indent="0" algn="l" defTabSz="1244600">
            <a:lnSpc>
              <a:spcPts val="940"/>
            </a:lnSpc>
            <a:spcBef>
              <a:spcPct val="0"/>
            </a:spcBef>
            <a:spcAft>
              <a:spcPct val="35000"/>
            </a:spcAft>
            <a:buClr>
              <a:srgbClr val="000000"/>
            </a:buClr>
            <a:buSzPct val="25000"/>
            <a:buFont typeface="Arial"/>
            <a:buNone/>
          </a:pPr>
          <a:r>
            <a:rPr lang="en-US" sz="2800" b="1" kern="1200" dirty="0"/>
            <a:t>Unequal Access to Advanced Programs</a:t>
          </a:r>
        </a:p>
        <a:p>
          <a:pPr marL="0" lvl="0" indent="0" algn="l" defTabSz="1244600">
            <a:lnSpc>
              <a:spcPts val="940"/>
            </a:lnSpc>
            <a:spcBef>
              <a:spcPct val="0"/>
            </a:spcBef>
            <a:spcAft>
              <a:spcPct val="35000"/>
            </a:spcAft>
            <a:buClr>
              <a:srgbClr val="000000"/>
            </a:buClr>
            <a:buSzPct val="25000"/>
            <a:buFont typeface="Arial"/>
            <a:buNone/>
          </a:pPr>
          <a:r>
            <a:rPr lang="en-US" sz="1400" kern="1200" dirty="0"/>
            <a:t>(College and Career Readiness and Success Center, 2022; U.S. DOE of Education, 2016)</a:t>
          </a:r>
        </a:p>
      </dsp:txBody>
      <dsp:txXfrm>
        <a:off x="1078674" y="1361309"/>
        <a:ext cx="7299508" cy="684607"/>
      </dsp:txXfrm>
    </dsp:sp>
    <dsp:sp modelId="{9941ECD1-5221-0045-B4B3-FC2B19F094B1}">
      <dsp:nvSpPr>
        <dsp:cNvPr id="0" name=""/>
        <dsp:cNvSpPr/>
      </dsp:nvSpPr>
      <dsp:spPr>
        <a:xfrm>
          <a:off x="652771" y="1277709"/>
          <a:ext cx="851806" cy="8518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AFCDCA26-5337-8A46-A17F-83B209179C36}">
      <dsp:nvSpPr>
        <dsp:cNvPr id="0" name=""/>
        <dsp:cNvSpPr/>
      </dsp:nvSpPr>
      <dsp:spPr>
        <a:xfrm>
          <a:off x="1334993" y="2384929"/>
          <a:ext cx="7043189" cy="681445"/>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40897" tIns="71120" rIns="71120" bIns="71120" numCol="1" spcCol="1270" anchor="b" anchorCtr="0">
          <a:noAutofit/>
        </a:bodyPr>
        <a:lstStyle/>
        <a:p>
          <a:pPr marL="0" lvl="0" indent="0" algn="l" defTabSz="1244600">
            <a:lnSpc>
              <a:spcPts val="940"/>
            </a:lnSpc>
            <a:spcBef>
              <a:spcPct val="0"/>
            </a:spcBef>
            <a:spcAft>
              <a:spcPct val="35000"/>
            </a:spcAft>
            <a:buClr>
              <a:srgbClr val="000000"/>
            </a:buClr>
            <a:buSzPct val="25000"/>
            <a:buFont typeface="Arial"/>
            <a:buNone/>
          </a:pPr>
          <a:r>
            <a:rPr lang="en-US" sz="2800" b="1" kern="1200" dirty="0"/>
            <a:t>Unequal Access to Quality Coursework</a:t>
          </a:r>
        </a:p>
        <a:p>
          <a:pPr marL="0" lvl="0" indent="0" algn="l" defTabSz="1244600">
            <a:lnSpc>
              <a:spcPts val="940"/>
            </a:lnSpc>
            <a:spcBef>
              <a:spcPct val="0"/>
            </a:spcBef>
            <a:spcAft>
              <a:spcPct val="35000"/>
            </a:spcAft>
            <a:buClr>
              <a:srgbClr val="000000"/>
            </a:buClr>
            <a:buSzPct val="25000"/>
            <a:buFont typeface="Arial"/>
            <a:buNone/>
          </a:pPr>
          <a:r>
            <a:rPr lang="en-US" sz="1400" kern="1200" dirty="0"/>
            <a:t>(National Center for Education Statistics, 2021; U.S. Department of Education, 2016)</a:t>
          </a:r>
          <a:endParaRPr lang="en-US" sz="1400" b="0" kern="1200" dirty="0">
            <a:latin typeface="Calibri" panose="020F0502020204030204"/>
            <a:ea typeface="+mn-ea"/>
            <a:cs typeface="+mn-cs"/>
          </a:endParaRPr>
        </a:p>
      </dsp:txBody>
      <dsp:txXfrm>
        <a:off x="1334993" y="2384929"/>
        <a:ext cx="7043189" cy="681445"/>
      </dsp:txXfrm>
    </dsp:sp>
    <dsp:sp modelId="{7063A777-FA05-DF42-8A9C-932CA5B18BBF}">
      <dsp:nvSpPr>
        <dsp:cNvPr id="0" name=""/>
        <dsp:cNvSpPr/>
      </dsp:nvSpPr>
      <dsp:spPr>
        <a:xfrm>
          <a:off x="909090" y="2299748"/>
          <a:ext cx="851806" cy="8518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46B37EE3-4174-064B-B3AA-BE830AD764AE}">
      <dsp:nvSpPr>
        <dsp:cNvPr id="0" name=""/>
        <dsp:cNvSpPr/>
      </dsp:nvSpPr>
      <dsp:spPr>
        <a:xfrm>
          <a:off x="1334993" y="3406320"/>
          <a:ext cx="7043189" cy="681445"/>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40897" tIns="71120" rIns="71120" bIns="71120" numCol="1" spcCol="1270" anchor="b" anchorCtr="0">
          <a:noAutofit/>
        </a:bodyPr>
        <a:lstStyle/>
        <a:p>
          <a:pPr marL="0" lvl="0" indent="0" algn="l" defTabSz="1244600">
            <a:lnSpc>
              <a:spcPts val="940"/>
            </a:lnSpc>
            <a:spcBef>
              <a:spcPct val="0"/>
            </a:spcBef>
            <a:spcAft>
              <a:spcPct val="35000"/>
            </a:spcAft>
            <a:buClr>
              <a:srgbClr val="000000"/>
            </a:buClr>
            <a:buSzPct val="25000"/>
            <a:buFont typeface="Arial"/>
            <a:buNone/>
          </a:pPr>
          <a:r>
            <a:rPr lang="en-US" sz="2800" b="1" kern="1200" dirty="0">
              <a:latin typeface="Calibri" panose="020F0502020204030204"/>
              <a:ea typeface="+mn-ea"/>
              <a:cs typeface="+mn-cs"/>
            </a:rPr>
            <a:t>Text &amp; Curricular Bias &amp; Misrepresentation </a:t>
          </a:r>
        </a:p>
        <a:p>
          <a:pPr marL="0" lvl="0" indent="0" algn="l" defTabSz="1244600">
            <a:lnSpc>
              <a:spcPts val="940"/>
            </a:lnSpc>
            <a:spcBef>
              <a:spcPct val="0"/>
            </a:spcBef>
            <a:spcAft>
              <a:spcPct val="35000"/>
            </a:spcAft>
            <a:buClr>
              <a:srgbClr val="000000"/>
            </a:buClr>
            <a:buSzPct val="25000"/>
            <a:buFont typeface="Arial"/>
            <a:buNone/>
          </a:pPr>
          <a:r>
            <a:rPr lang="en-US" sz="1400" kern="1200" dirty="0"/>
            <a:t>(Southern Poverty Law Center, 2023)</a:t>
          </a:r>
          <a:endParaRPr lang="en-US" sz="1400" b="0" kern="1200" dirty="0">
            <a:latin typeface="Calibri" panose="020F0502020204030204"/>
            <a:ea typeface="+mn-ea"/>
            <a:cs typeface="+mn-cs"/>
          </a:endParaRPr>
        </a:p>
      </dsp:txBody>
      <dsp:txXfrm>
        <a:off x="1334993" y="3406320"/>
        <a:ext cx="7043189" cy="681445"/>
      </dsp:txXfrm>
    </dsp:sp>
    <dsp:sp modelId="{D477F249-C1FC-4240-826C-93C497AAD931}">
      <dsp:nvSpPr>
        <dsp:cNvPr id="0" name=""/>
        <dsp:cNvSpPr/>
      </dsp:nvSpPr>
      <dsp:spPr>
        <a:xfrm>
          <a:off x="909090" y="3321139"/>
          <a:ext cx="851806" cy="8518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658C5BC8-2AD4-064C-83EB-45EF980F2669}">
      <dsp:nvSpPr>
        <dsp:cNvPr id="0" name=""/>
        <dsp:cNvSpPr/>
      </dsp:nvSpPr>
      <dsp:spPr>
        <a:xfrm>
          <a:off x="1078674" y="4428359"/>
          <a:ext cx="7299508" cy="681445"/>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40897" tIns="71120" rIns="71120" bIns="71120" numCol="1" spcCol="1270" anchor="b" anchorCtr="0">
          <a:noAutofit/>
        </a:bodyPr>
        <a:lstStyle/>
        <a:p>
          <a:pPr marL="0" lvl="0" indent="0" algn="l" defTabSz="1244600">
            <a:lnSpc>
              <a:spcPts val="940"/>
            </a:lnSpc>
            <a:spcBef>
              <a:spcPct val="0"/>
            </a:spcBef>
            <a:spcAft>
              <a:spcPct val="35000"/>
            </a:spcAft>
            <a:buClr>
              <a:srgbClr val="000000"/>
            </a:buClr>
            <a:buSzPct val="25000"/>
            <a:buFont typeface="Arial"/>
            <a:buNone/>
          </a:pPr>
          <a:r>
            <a:rPr lang="en-US" sz="2800" b="1" kern="1200" dirty="0"/>
            <a:t>Unequal Access to Experienced Educators </a:t>
          </a:r>
        </a:p>
        <a:p>
          <a:pPr marL="0" lvl="0" indent="0" algn="l" defTabSz="1244600">
            <a:lnSpc>
              <a:spcPts val="940"/>
            </a:lnSpc>
            <a:spcBef>
              <a:spcPct val="0"/>
            </a:spcBef>
            <a:spcAft>
              <a:spcPct val="35000"/>
            </a:spcAft>
            <a:buClr>
              <a:srgbClr val="000000"/>
            </a:buClr>
            <a:buSzPct val="25000"/>
            <a:buFont typeface="Arial"/>
            <a:buNone/>
          </a:pPr>
          <a:r>
            <a:rPr lang="en-US" sz="1400" kern="1200" dirty="0"/>
            <a:t>(U.S. Department of Education, 2022; Bromberg, 2016)</a:t>
          </a:r>
          <a:endParaRPr lang="en-US" sz="1400" b="0" kern="1200" dirty="0">
            <a:latin typeface="Calibri" panose="020F0502020204030204"/>
            <a:ea typeface="+mn-ea"/>
            <a:cs typeface="+mn-cs"/>
          </a:endParaRPr>
        </a:p>
      </dsp:txBody>
      <dsp:txXfrm>
        <a:off x="1078674" y="4428359"/>
        <a:ext cx="7299508" cy="681445"/>
      </dsp:txXfrm>
    </dsp:sp>
    <dsp:sp modelId="{B7C3D59C-18D0-E04E-8BED-1F379676DCD4}">
      <dsp:nvSpPr>
        <dsp:cNvPr id="0" name=""/>
        <dsp:cNvSpPr/>
      </dsp:nvSpPr>
      <dsp:spPr>
        <a:xfrm>
          <a:off x="652771" y="4343178"/>
          <a:ext cx="851806" cy="8518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5980FF53-A180-F74D-BD5B-0A35032AABD9}">
      <dsp:nvSpPr>
        <dsp:cNvPr id="0" name=""/>
        <dsp:cNvSpPr/>
      </dsp:nvSpPr>
      <dsp:spPr>
        <a:xfrm>
          <a:off x="518139" y="5450397"/>
          <a:ext cx="7860043" cy="681445"/>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40897" tIns="71120" rIns="71120" bIns="71120" numCol="1" spcCol="1270" anchor="b" anchorCtr="0">
          <a:noAutofit/>
        </a:bodyPr>
        <a:lstStyle/>
        <a:p>
          <a:pPr marL="0" lvl="0" indent="0" algn="l" defTabSz="1244600">
            <a:lnSpc>
              <a:spcPts val="940"/>
            </a:lnSpc>
            <a:spcBef>
              <a:spcPct val="0"/>
            </a:spcBef>
            <a:spcAft>
              <a:spcPct val="35000"/>
            </a:spcAft>
            <a:buClr>
              <a:srgbClr val="000000"/>
            </a:buClr>
            <a:buSzPct val="25000"/>
            <a:buFont typeface="Arial"/>
            <a:buNone/>
          </a:pPr>
          <a:r>
            <a:rPr lang="en-US" sz="2800" b="1" kern="1200" dirty="0">
              <a:latin typeface="Calibri" panose="020F0502020204030204"/>
              <a:ea typeface="+mn-ea"/>
              <a:cs typeface="+mn-cs"/>
            </a:rPr>
            <a:t>Unequal Access to </a:t>
          </a:r>
          <a:r>
            <a:rPr lang="en-US" sz="2800" b="1" kern="1200" dirty="0"/>
            <a:t>School Support Services </a:t>
          </a:r>
        </a:p>
        <a:p>
          <a:pPr marL="0" lvl="0" indent="0" algn="l" defTabSz="1244600">
            <a:lnSpc>
              <a:spcPts val="940"/>
            </a:lnSpc>
            <a:spcBef>
              <a:spcPct val="0"/>
            </a:spcBef>
            <a:spcAft>
              <a:spcPct val="35000"/>
            </a:spcAft>
            <a:buClr>
              <a:srgbClr val="000000"/>
            </a:buClr>
            <a:buSzPct val="25000"/>
            <a:buFont typeface="Arial"/>
            <a:buNone/>
          </a:pPr>
          <a:r>
            <a:rPr lang="en-US" sz="1400" b="1" kern="1200" dirty="0"/>
            <a:t>(</a:t>
          </a:r>
          <a:r>
            <a:rPr lang="en-US" sz="1400" kern="1200" dirty="0"/>
            <a:t>American Civil Liberties Union, 2023; EJ-ROC, 2020)</a:t>
          </a:r>
          <a:endParaRPr lang="en-US" sz="1400" b="0" kern="1200" dirty="0">
            <a:latin typeface="Calibri" panose="020F0502020204030204"/>
            <a:ea typeface="+mn-ea"/>
            <a:cs typeface="+mn-cs"/>
          </a:endParaRPr>
        </a:p>
      </dsp:txBody>
      <dsp:txXfrm>
        <a:off x="518139" y="5450397"/>
        <a:ext cx="7860043" cy="681445"/>
      </dsp:txXfrm>
    </dsp:sp>
    <dsp:sp modelId="{6E226870-9CF3-0541-AD2E-303D5F3E7C47}">
      <dsp:nvSpPr>
        <dsp:cNvPr id="0" name=""/>
        <dsp:cNvSpPr/>
      </dsp:nvSpPr>
      <dsp:spPr>
        <a:xfrm>
          <a:off x="92235" y="5365216"/>
          <a:ext cx="851806" cy="8518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BECBA-5E51-074A-A6D4-D49FC2C3BF0E}">
      <dsp:nvSpPr>
        <dsp:cNvPr id="0" name=""/>
        <dsp:cNvSpPr/>
      </dsp:nvSpPr>
      <dsp:spPr>
        <a:xfrm>
          <a:off x="574395" y="53"/>
          <a:ext cx="2636169" cy="3750941"/>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100000"/>
            </a:lnSpc>
            <a:spcBef>
              <a:spcPct val="0"/>
            </a:spcBef>
            <a:spcAft>
              <a:spcPts val="0"/>
            </a:spcAft>
            <a:buNone/>
          </a:pPr>
          <a:r>
            <a:rPr lang="en-US" sz="2800" kern="1200" dirty="0"/>
            <a:t>OUTCOME DATA</a:t>
          </a:r>
        </a:p>
        <a:p>
          <a:pPr marL="0" lvl="0" indent="0" algn="ctr" defTabSz="1244600">
            <a:lnSpc>
              <a:spcPct val="100000"/>
            </a:lnSpc>
            <a:spcBef>
              <a:spcPct val="0"/>
            </a:spcBef>
            <a:spcAft>
              <a:spcPts val="0"/>
            </a:spcAft>
            <a:buNone/>
          </a:pPr>
          <a:r>
            <a:rPr lang="en-US" sz="2800" kern="1200" dirty="0"/>
            <a:t>How are our students performing?</a:t>
          </a:r>
        </a:p>
      </dsp:txBody>
      <dsp:txXfrm>
        <a:off x="651606" y="77264"/>
        <a:ext cx="2481747" cy="3596519"/>
      </dsp:txXfrm>
    </dsp:sp>
    <dsp:sp modelId="{2A8537C4-119C-1942-89F1-D234A726EF52}">
      <dsp:nvSpPr>
        <dsp:cNvPr id="0" name=""/>
        <dsp:cNvSpPr/>
      </dsp:nvSpPr>
      <dsp:spPr>
        <a:xfrm>
          <a:off x="3442548" y="1548639"/>
          <a:ext cx="558867" cy="653769"/>
        </a:xfrm>
        <a:prstGeom prst="mathPlus">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ts val="0"/>
            </a:spcAft>
            <a:buNone/>
          </a:pPr>
          <a:endParaRPr lang="en-US" sz="2800" kern="1200"/>
        </a:p>
      </dsp:txBody>
      <dsp:txXfrm>
        <a:off x="3442548" y="1679393"/>
        <a:ext cx="391207" cy="392261"/>
      </dsp:txXfrm>
    </dsp:sp>
    <dsp:sp modelId="{5FED0B3C-BE88-7F4E-9AE4-DB588144790C}">
      <dsp:nvSpPr>
        <dsp:cNvPr id="0" name=""/>
        <dsp:cNvSpPr/>
      </dsp:nvSpPr>
      <dsp:spPr>
        <a:xfrm>
          <a:off x="4265032" y="53"/>
          <a:ext cx="2636169" cy="3750941"/>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100000"/>
            </a:lnSpc>
            <a:spcBef>
              <a:spcPct val="0"/>
            </a:spcBef>
            <a:spcAft>
              <a:spcPts val="0"/>
            </a:spcAft>
            <a:buNone/>
          </a:pPr>
          <a:r>
            <a:rPr lang="en-US" sz="2800" kern="1200" dirty="0"/>
            <a:t>SYSTEMS DATA What is the </a:t>
          </a:r>
          <a:r>
            <a:rPr lang="en-US" sz="2800" u="sng" kern="1200" dirty="0"/>
            <a:t>context</a:t>
          </a:r>
          <a:r>
            <a:rPr lang="en-US" sz="2800" kern="1200" dirty="0"/>
            <a:t> in which students learn and teachers teach?</a:t>
          </a:r>
        </a:p>
      </dsp:txBody>
      <dsp:txXfrm>
        <a:off x="4342243" y="77264"/>
        <a:ext cx="2481747" cy="3596519"/>
      </dsp:txXfrm>
    </dsp:sp>
    <dsp:sp modelId="{08DEEDE3-E787-8249-9760-A42CA40AD392}">
      <dsp:nvSpPr>
        <dsp:cNvPr id="0" name=""/>
        <dsp:cNvSpPr/>
      </dsp:nvSpPr>
      <dsp:spPr>
        <a:xfrm>
          <a:off x="7133185" y="1548639"/>
          <a:ext cx="558867" cy="653769"/>
        </a:xfrm>
        <a:prstGeom prst="mathPlus">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ts val="0"/>
            </a:spcAft>
            <a:buNone/>
          </a:pPr>
          <a:endParaRPr lang="en-US" sz="2800" kern="1200"/>
        </a:p>
      </dsp:txBody>
      <dsp:txXfrm>
        <a:off x="7133185" y="1679393"/>
        <a:ext cx="391207" cy="392261"/>
      </dsp:txXfrm>
    </dsp:sp>
    <dsp:sp modelId="{EB26D66D-3E95-BD47-B036-C7A4C784BA42}">
      <dsp:nvSpPr>
        <dsp:cNvPr id="0" name=""/>
        <dsp:cNvSpPr/>
      </dsp:nvSpPr>
      <dsp:spPr>
        <a:xfrm>
          <a:off x="7955669" y="53"/>
          <a:ext cx="2636169" cy="3750941"/>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100000"/>
            </a:lnSpc>
            <a:spcBef>
              <a:spcPct val="0"/>
            </a:spcBef>
            <a:spcAft>
              <a:spcPts val="0"/>
            </a:spcAft>
            <a:buNone/>
          </a:pPr>
          <a:r>
            <a:rPr lang="en-US" sz="2800" kern="1200" dirty="0"/>
            <a:t>FIDELITY DATA</a:t>
          </a:r>
        </a:p>
        <a:p>
          <a:pPr marL="0" lvl="0" indent="0" algn="ctr" defTabSz="1244600">
            <a:lnSpc>
              <a:spcPct val="100000"/>
            </a:lnSpc>
            <a:spcBef>
              <a:spcPct val="0"/>
            </a:spcBef>
            <a:spcAft>
              <a:spcPts val="0"/>
            </a:spcAft>
            <a:buNone/>
          </a:pPr>
          <a:r>
            <a:rPr lang="en-US" sz="2800" kern="1200" dirty="0"/>
            <a:t>Are we implementing equitable systems of support with integrity?</a:t>
          </a:r>
        </a:p>
      </dsp:txBody>
      <dsp:txXfrm>
        <a:off x="8032880" y="77264"/>
        <a:ext cx="2481747" cy="35965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05135-1403-2D40-89A5-BA40E7236F05}">
      <dsp:nvSpPr>
        <dsp:cNvPr id="0" name=""/>
        <dsp:cNvSpPr/>
      </dsp:nvSpPr>
      <dsp:spPr>
        <a:xfrm rot="16200000">
          <a:off x="795" y="632617"/>
          <a:ext cx="5496014" cy="5496014"/>
        </a:xfrm>
        <a:prstGeom prst="downArrow">
          <a:avLst>
            <a:gd name="adj1" fmla="val 50000"/>
            <a:gd name="adj2" fmla="val 35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1.  Multiple diverse school community members are included in the collaborative inquiry process that privileges historically marginalized perspectives.</a:t>
          </a:r>
        </a:p>
      </dsp:txBody>
      <dsp:txXfrm rot="5400000">
        <a:off x="796" y="2006619"/>
        <a:ext cx="4534212" cy="2748007"/>
      </dsp:txXfrm>
    </dsp:sp>
    <dsp:sp modelId="{E11CC0F6-5DCC-CA4B-B767-64BE7CF90C26}">
      <dsp:nvSpPr>
        <dsp:cNvPr id="0" name=""/>
        <dsp:cNvSpPr/>
      </dsp:nvSpPr>
      <dsp:spPr>
        <a:xfrm rot="5400000">
          <a:off x="5826970" y="632617"/>
          <a:ext cx="5496014" cy="5496014"/>
        </a:xfrm>
        <a:prstGeom prst="downArrow">
          <a:avLst>
            <a:gd name="adj1" fmla="val 50000"/>
            <a:gd name="adj2" fmla="val 35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2. The process attends to interrogating ideologies, discourse, policies, and practices that systematically advantage some while simultaneously disadvantaging others based on race, sex, national origin, gender identity, sexuality, dis/ability, social, economic status, or other identity markers at each step of the process.</a:t>
          </a:r>
        </a:p>
      </dsp:txBody>
      <dsp:txXfrm rot="-5400000">
        <a:off x="6788773" y="2006621"/>
        <a:ext cx="4534212" cy="27480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02EFB-B881-8842-83FF-D60005DB9883}">
      <dsp:nvSpPr>
        <dsp:cNvPr id="0" name=""/>
        <dsp:cNvSpPr/>
      </dsp:nvSpPr>
      <dsp:spPr>
        <a:xfrm>
          <a:off x="0" y="249270"/>
          <a:ext cx="11323637" cy="143208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The critical collaborative inquiry cycle includes </a:t>
          </a:r>
          <a:r>
            <a:rPr lang="en-US" sz="3600" b="1" u="sng" kern="1200" dirty="0"/>
            <a:t>two</a:t>
          </a:r>
          <a:r>
            <a:rPr lang="en-US" sz="3600" kern="1200" dirty="0"/>
            <a:t> essential additional elements to a traditional inquiry cycle.</a:t>
          </a:r>
        </a:p>
      </dsp:txBody>
      <dsp:txXfrm>
        <a:off x="69908" y="319178"/>
        <a:ext cx="11183821" cy="12922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B1537-A624-F443-B587-059ACC0B8A0D}">
      <dsp:nvSpPr>
        <dsp:cNvPr id="0" name=""/>
        <dsp:cNvSpPr/>
      </dsp:nvSpPr>
      <dsp:spPr>
        <a:xfrm>
          <a:off x="2739829" y="458901"/>
          <a:ext cx="3435744" cy="3435744"/>
        </a:xfrm>
        <a:prstGeom prst="blockArc">
          <a:avLst>
            <a:gd name="adj1" fmla="val 10690158"/>
            <a:gd name="adj2" fmla="val 17085491"/>
            <a:gd name="adj3" fmla="val 464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BEA9B96B-3620-4991-934B-0B70D7F54A9D}">
      <dsp:nvSpPr>
        <dsp:cNvPr id="0" name=""/>
        <dsp:cNvSpPr/>
      </dsp:nvSpPr>
      <dsp:spPr>
        <a:xfrm>
          <a:off x="2728695" y="712754"/>
          <a:ext cx="3435744" cy="3435744"/>
        </a:xfrm>
        <a:prstGeom prst="blockArc">
          <a:avLst>
            <a:gd name="adj1" fmla="val 4514262"/>
            <a:gd name="adj2" fmla="val 10917088"/>
            <a:gd name="adj3" fmla="val 464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1182C014-7D31-4CE7-A66B-F953C5F93904}">
      <dsp:nvSpPr>
        <dsp:cNvPr id="0" name=""/>
        <dsp:cNvSpPr/>
      </dsp:nvSpPr>
      <dsp:spPr>
        <a:xfrm>
          <a:off x="3582461" y="515409"/>
          <a:ext cx="3435744" cy="3435744"/>
        </a:xfrm>
        <a:prstGeom prst="blockArc">
          <a:avLst>
            <a:gd name="adj1" fmla="val 21522505"/>
            <a:gd name="adj2" fmla="val 6260290"/>
            <a:gd name="adj3" fmla="val 464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9880F944-2FEB-488E-9AB1-2659D6DDF5FA}">
      <dsp:nvSpPr>
        <dsp:cNvPr id="0" name=""/>
        <dsp:cNvSpPr/>
      </dsp:nvSpPr>
      <dsp:spPr>
        <a:xfrm>
          <a:off x="3583744" y="461759"/>
          <a:ext cx="3435744" cy="3435744"/>
        </a:xfrm>
        <a:prstGeom prst="blockArc">
          <a:avLst>
            <a:gd name="adj1" fmla="val 15337787"/>
            <a:gd name="adj2" fmla="val 137189"/>
            <a:gd name="adj3" fmla="val 464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375E447E-C57B-4D44-B095-731D6DD9824C}">
      <dsp:nvSpPr>
        <dsp:cNvPr id="0" name=""/>
        <dsp:cNvSpPr/>
      </dsp:nvSpPr>
      <dsp:spPr>
        <a:xfrm>
          <a:off x="3381507" y="826378"/>
          <a:ext cx="3007301" cy="2811507"/>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a:ea typeface="+mn-ea"/>
              <a:cs typeface="+mn-cs"/>
            </a:rPr>
            <a:t>The Rightful Presence of Multiple Perspectives</a:t>
          </a:r>
        </a:p>
      </dsp:txBody>
      <dsp:txXfrm>
        <a:off x="3821916" y="1238114"/>
        <a:ext cx="2126483" cy="1988035"/>
      </dsp:txXfrm>
    </dsp:sp>
    <dsp:sp modelId="{479947DB-F776-49BD-B74C-37518490E105}">
      <dsp:nvSpPr>
        <dsp:cNvPr id="0" name=""/>
        <dsp:cNvSpPr/>
      </dsp:nvSpPr>
      <dsp:spPr>
        <a:xfrm>
          <a:off x="4030085" y="-169993"/>
          <a:ext cx="1710144" cy="1448236"/>
        </a:xfrm>
        <a:prstGeom prst="ellips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Identifying indicators of inequities</a:t>
          </a:r>
        </a:p>
      </dsp:txBody>
      <dsp:txXfrm>
        <a:off x="4280530" y="42096"/>
        <a:ext cx="1209254" cy="1024058"/>
      </dsp:txXfrm>
    </dsp:sp>
    <dsp:sp modelId="{4DB74976-BB83-4509-9843-68DF7FADFC2A}">
      <dsp:nvSpPr>
        <dsp:cNvPr id="0" name=""/>
        <dsp:cNvSpPr/>
      </dsp:nvSpPr>
      <dsp:spPr>
        <a:xfrm>
          <a:off x="5974179" y="1410950"/>
          <a:ext cx="2008218" cy="1671254"/>
        </a:xfrm>
        <a:prstGeom prst="ellipse">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panose="020F0502020204030204"/>
              <a:ea typeface="+mn-ea"/>
              <a:cs typeface="+mn-cs"/>
            </a:rPr>
            <a:t>Analyzing Context: </a:t>
          </a:r>
          <a:r>
            <a:rPr lang="en-US" sz="1600" b="1" kern="1200">
              <a:latin typeface="Calibri" panose="020F0502020204030204"/>
              <a:ea typeface="+mn-ea"/>
              <a:cs typeface="+mn-cs"/>
            </a:rPr>
            <a:t>People, Policies, Practices</a:t>
          </a:r>
          <a:endParaRPr lang="en-US" sz="1600" b="1" kern="1200" dirty="0">
            <a:latin typeface="Calibri" panose="020F0502020204030204"/>
            <a:ea typeface="+mn-ea"/>
            <a:cs typeface="+mn-cs"/>
          </a:endParaRPr>
        </a:p>
      </dsp:txBody>
      <dsp:txXfrm>
        <a:off x="6268276" y="1655699"/>
        <a:ext cx="1420024" cy="1181756"/>
      </dsp:txXfrm>
    </dsp:sp>
    <dsp:sp modelId="{80391E96-4F0A-4ADC-8F13-93453158F3C0}">
      <dsp:nvSpPr>
        <dsp:cNvPr id="0" name=""/>
        <dsp:cNvSpPr/>
      </dsp:nvSpPr>
      <dsp:spPr>
        <a:xfrm>
          <a:off x="4386259" y="3186022"/>
          <a:ext cx="1703965" cy="1448236"/>
        </a:xfrm>
        <a:prstGeom prst="ellipse">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Creating strategies and taking action</a:t>
          </a:r>
        </a:p>
      </dsp:txBody>
      <dsp:txXfrm>
        <a:off x="4635799" y="3398111"/>
        <a:ext cx="1204885" cy="1024058"/>
      </dsp:txXfrm>
    </dsp:sp>
    <dsp:sp modelId="{95C2F050-ECD7-314F-B0A3-D2B7A8DB6D85}">
      <dsp:nvSpPr>
        <dsp:cNvPr id="0" name=""/>
        <dsp:cNvSpPr/>
      </dsp:nvSpPr>
      <dsp:spPr>
        <a:xfrm>
          <a:off x="1883454" y="1448110"/>
          <a:ext cx="1794191" cy="1564540"/>
        </a:xfrm>
        <a:prstGeom prst="ellips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Monitoring actions and evaluating impact</a:t>
          </a:r>
        </a:p>
      </dsp:txBody>
      <dsp:txXfrm>
        <a:off x="2146207" y="1677232"/>
        <a:ext cx="1268685" cy="11062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FD4DD-3C3A-4040-AA52-26552A3AD5FC}" type="datetimeFigureOut">
              <a:rPr lang="en-US" smtClean="0"/>
              <a:t>12/10/24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42A56-27B6-6D46-9B26-E5A82035BBBA}" type="slidenum">
              <a:rPr lang="en-US" smtClean="0"/>
              <a:t>‹#›</a:t>
            </a:fld>
            <a:endParaRPr lang="en-US" dirty="0"/>
          </a:p>
        </p:txBody>
      </p:sp>
    </p:spTree>
    <p:extLst>
      <p:ext uri="{BB962C8B-B14F-4D97-AF65-F5344CB8AC3E}">
        <p14:creationId xmlns:p14="http://schemas.microsoft.com/office/powerpoint/2010/main" val="45676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reatlakesequity.org/resource/students-are-not-their-behavior-returning-roots-multitier-systems-behavior-suppor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trust.org/" TargetMode="External"/><Relationship Id="rId7" Type="http://schemas.openxmlformats.org/officeDocument/2006/relationships/hyperlink" Target="https://www.ed.gov/"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plcenter.org/" TargetMode="External"/><Relationship Id="rId5" Type="http://schemas.openxmlformats.org/officeDocument/2006/relationships/hyperlink" Target="https://nces.ed.gov/" TargetMode="External"/><Relationship Id="rId4" Type="http://schemas.openxmlformats.org/officeDocument/2006/relationships/hyperlink" Target="https://www.ccrscenter.or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tasked with speaking on Equity and MTSS TA Center access representation, meaningful participation, and positive about comes for all students. These equity constructs are foundational and our equity centers, definition of educational equity, and they are important because not only do we need to make sure that all students are because of their differences and the things that make them who they are have access to high-quality experiences, resources, and opportunities that they are part of creating that they see themselves reflected their represented in those experiences whether it’s instruction, whether it systems that are being put in place or framework that are being implemented that they see themselves reflected in the systems that they are navigating and experiencing which allows for them to then have to be able to meaningfully participate and have agency to change things when it’s not working for them or to contribute to making things better. These types of situations allow students to not only have access to high-quality educational experiences but also in ways that affirm their identities and who they are so that they can navigate the system and have positive outcomes with a sense of self, a strong sense of cell and well-being.</a:t>
            </a:r>
          </a:p>
        </p:txBody>
      </p:sp>
      <p:sp>
        <p:nvSpPr>
          <p:cNvPr id="4" name="Slide Number Placeholder 3"/>
          <p:cNvSpPr>
            <a:spLocks noGrp="1"/>
          </p:cNvSpPr>
          <p:nvPr>
            <p:ph type="sldNum" sz="quarter" idx="5"/>
          </p:nvPr>
        </p:nvSpPr>
        <p:spPr/>
        <p:txBody>
          <a:bodyPr/>
          <a:lstStyle/>
          <a:p>
            <a:fld id="{E3342A56-27B6-6D46-9B26-E5A82035BBBA}" type="slidenum">
              <a:rPr lang="en-US" smtClean="0"/>
              <a:t>1</a:t>
            </a:fld>
            <a:endParaRPr lang="en-US" dirty="0"/>
          </a:p>
        </p:txBody>
      </p:sp>
    </p:spTree>
    <p:extLst>
      <p:ext uri="{BB962C8B-B14F-4D97-AF65-F5344CB8AC3E}">
        <p14:creationId xmlns:p14="http://schemas.microsoft.com/office/powerpoint/2010/main" val="1569742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72249-272F-92FD-2159-053FDC453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CAB17-00B5-100C-F3C0-D6D0931B0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DF19C-AE76-2F73-B0E0-331AD67A8DFF}"/>
              </a:ext>
            </a:extLst>
          </p:cNvPr>
          <p:cNvSpPr>
            <a:spLocks noGrp="1"/>
          </p:cNvSpPr>
          <p:nvPr>
            <p:ph type="body" idx="1"/>
          </p:nvPr>
        </p:nvSpPr>
        <p:spPr/>
        <p:txBody>
          <a:bodyPr/>
          <a:lstStyle/>
          <a:p>
            <a:r>
              <a:rPr lang="en-US" sz="6600" dirty="0"/>
              <a:t>Regular analysis of discipline and academic data to identify disparities and inform interventions.</a:t>
            </a:r>
          </a:p>
          <a:p>
            <a:r>
              <a:rPr lang="en-US" sz="6600" dirty="0"/>
              <a:t>Implementation of instructional strategies that are culturally relevant and inclusive of diverse student populations.</a:t>
            </a:r>
          </a:p>
          <a:p>
            <a:r>
              <a:rPr lang="en-US" sz="6600" dirty="0"/>
              <a:t>Use of practices like restorative circles and conflict resolution to repair harm and promote positive behavior.</a:t>
            </a:r>
          </a:p>
          <a:p>
            <a:r>
              <a:rPr lang="en-US" sz="6600" dirty="0"/>
              <a:t>Encouraging positive student behavior through rewards, recognition, and behavioral goal-setting.</a:t>
            </a:r>
          </a:p>
          <a:p>
            <a:r>
              <a:rPr lang="en-US" sz="6600" dirty="0"/>
              <a:t>Ongoing training for educators on equity, culturally responsive teaching, and implementing MTSS with a focus on marginalized groups.</a:t>
            </a:r>
          </a:p>
          <a:p>
            <a:r>
              <a:rPr lang="en-US" sz="6600" dirty="0"/>
              <a:t>Integration of culturally relevant strategies within all tiers of Multi-Tiered Systems of Support (MTSS).</a:t>
            </a:r>
          </a:p>
          <a:p>
            <a:r>
              <a:rPr lang="en-US" sz="6600" dirty="0"/>
              <a:t>Applying culturally responsive practices across universal, targeted, and intensive levels of support in MTSS.</a:t>
            </a:r>
          </a:p>
          <a:p>
            <a:r>
              <a:rPr lang="en-US" sz="6600" dirty="0"/>
              <a:t>Building partnerships with families and community organizations to support student success and enhance school climate.</a:t>
            </a:r>
          </a:p>
          <a:p>
            <a:r>
              <a:rPr lang="en-US" sz="6600" dirty="0"/>
              <a:t>Tailoring behavioral interventions to meet the unique needs of each student, based on cultural and individual factors.</a:t>
            </a:r>
          </a:p>
          <a:p>
            <a:r>
              <a:rPr lang="en-US" sz="6600" dirty="0"/>
              <a:t>Conducting ongoing data reviews to adjust interventions and practices based on equity gaps and student outcomes.</a:t>
            </a:r>
          </a:p>
          <a:p>
            <a:r>
              <a:rPr lang="en-US" sz="6600" dirty="0"/>
              <a:t>Implementing school-wide systems for promoting positive behavior, reducing disciplinary actions, and improving overall school climate.</a:t>
            </a:r>
          </a:p>
          <a:p>
            <a:r>
              <a:rPr lang="en-US" sz="6600" dirty="0"/>
              <a:t>Establishing partnerships to provide additional support for students and foster a sense of community within the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t>Losen (2015)</a:t>
            </a:r>
            <a:br>
              <a:rPr lang="en-US" sz="4800" dirty="0"/>
            </a:br>
            <a:r>
              <a:rPr lang="en-US" sz="4800" b="1" dirty="0"/>
              <a:t>Outcome</a:t>
            </a:r>
            <a:r>
              <a:rPr lang="en-US" sz="4800" dirty="0"/>
              <a:t>: Reduced suspensions for Black/Latino students.</a:t>
            </a:r>
            <a:br>
              <a:rPr lang="en-US" sz="4800" dirty="0"/>
            </a:br>
            <a:r>
              <a:rPr lang="en-US" sz="4800" b="1" dirty="0"/>
              <a:t>Strategy</a:t>
            </a:r>
            <a:r>
              <a:rPr lang="en-US" sz="4800" dirty="0"/>
              <a:t>: Equity-focused PBIS, family/community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t>Citations</a:t>
            </a:r>
          </a:p>
          <a:p>
            <a:r>
              <a:rPr lang="en-US" sz="6600" dirty="0"/>
              <a:t>Cook, P. J., Gottfredson, D. C., &amp; Na, C. (2018). </a:t>
            </a:r>
            <a:r>
              <a:rPr lang="en-US" sz="6600" b="1" dirty="0"/>
              <a:t>The impact of the Good Student Practices program on Black male students’ office referrals</a:t>
            </a:r>
            <a:r>
              <a:rPr lang="en-US" sz="6600" dirty="0"/>
              <a:t>. </a:t>
            </a:r>
            <a:r>
              <a:rPr lang="en-US" sz="6600" i="1" dirty="0"/>
              <a:t>Journal of School Psychology</a:t>
            </a:r>
            <a:r>
              <a:rPr lang="en-US" sz="6600" dirty="0"/>
              <a:t>, </a:t>
            </a:r>
            <a:r>
              <a:rPr lang="en-US" sz="6600" i="1" dirty="0"/>
              <a:t>66</a:t>
            </a:r>
            <a:r>
              <a:rPr lang="en-US" sz="6600" dirty="0"/>
              <a:t>, 119-130. https://doi.org/10.1016/j.jsp.2018.07.003</a:t>
            </a:r>
          </a:p>
          <a:p>
            <a:r>
              <a:rPr lang="en-US" sz="6600" dirty="0"/>
              <a:t>Foley, P. (2016). </a:t>
            </a:r>
            <a:r>
              <a:rPr lang="en-US" sz="6600" b="1" dirty="0"/>
              <a:t>Integrating social justice and equity within multi-tiered systems of support</a:t>
            </a:r>
            <a:r>
              <a:rPr lang="en-US" sz="6600" dirty="0"/>
              <a:t>. </a:t>
            </a:r>
            <a:r>
              <a:rPr lang="en-US" sz="6600" i="1" dirty="0"/>
              <a:t>Journal of Educational Equity and Leadership</a:t>
            </a:r>
            <a:r>
              <a:rPr lang="en-US" sz="6600" dirty="0"/>
              <a:t>, </a:t>
            </a:r>
            <a:r>
              <a:rPr lang="en-US" sz="6600" i="1" dirty="0"/>
              <a:t>32</a:t>
            </a:r>
            <a:r>
              <a:rPr lang="en-US" sz="6600" dirty="0"/>
              <a:t>(4), 123-136. https://doi.org/10.1080/01550367.2016.1142415</a:t>
            </a:r>
          </a:p>
          <a:p>
            <a:r>
              <a:rPr lang="en-US" sz="6600" dirty="0"/>
              <a:t>Gregory, A., Skiba, R. J., &amp; Noguera, P. (2016). </a:t>
            </a:r>
            <a:r>
              <a:rPr lang="en-US" sz="6600" b="1" dirty="0"/>
              <a:t>The achievement gap and the discipline gap: Two sides of the same coin?</a:t>
            </a:r>
            <a:r>
              <a:rPr lang="en-US" sz="6600" dirty="0"/>
              <a:t> </a:t>
            </a:r>
            <a:r>
              <a:rPr lang="en-US" sz="6600" i="1" dirty="0"/>
              <a:t>Educational Researcher</a:t>
            </a:r>
            <a:r>
              <a:rPr lang="en-US" sz="6600" dirty="0"/>
              <a:t>, </a:t>
            </a:r>
            <a:r>
              <a:rPr lang="en-US" sz="6600" i="1" dirty="0"/>
              <a:t>45</a:t>
            </a:r>
            <a:r>
              <a:rPr lang="en-US" sz="6600" dirty="0"/>
              <a:t>(1), 59-68. https://doi.org/10.3102/0034654314568495</a:t>
            </a:r>
          </a:p>
          <a:p>
            <a:r>
              <a:rPr lang="en-US" sz="6600" dirty="0"/>
              <a:t>Losen, D. J. (2015). </a:t>
            </a:r>
            <a:r>
              <a:rPr lang="en-US" sz="6600" b="1" dirty="0"/>
              <a:t>Closing the school discipline gap: Equitable remedies for excessive exclusion</a:t>
            </a:r>
            <a:r>
              <a:rPr lang="en-US" sz="6600" dirty="0"/>
              <a:t>. </a:t>
            </a:r>
            <a:r>
              <a:rPr lang="en-US" sz="6600" i="1" dirty="0"/>
              <a:t>Teachers College Press</a:t>
            </a:r>
            <a:r>
              <a:rPr lang="en-US" sz="6600" dirty="0"/>
              <a:t>.</a:t>
            </a:r>
          </a:p>
          <a:p>
            <a:r>
              <a:rPr lang="en-US" sz="6600" dirty="0"/>
              <a:t>McIntosh, K., Chard, D. J., &amp; Brummell, H. (2018). </a:t>
            </a:r>
            <a:r>
              <a:rPr lang="en-US" sz="6600" b="1" dirty="0"/>
              <a:t>Interventions addressing physical aggression and cultural responsiveness: Reducing discipline disproportionality</a:t>
            </a:r>
            <a:r>
              <a:rPr lang="en-US" sz="6600" dirty="0"/>
              <a:t>. </a:t>
            </a:r>
            <a:r>
              <a:rPr lang="en-US" sz="6600" i="1" dirty="0"/>
              <a:t>Journal of Positive Behavior Interventions</a:t>
            </a:r>
            <a:r>
              <a:rPr lang="en-US" sz="6600" dirty="0"/>
              <a:t>, </a:t>
            </a:r>
            <a:r>
              <a:rPr lang="en-US" sz="6600" i="1" dirty="0"/>
              <a:t>20</a:t>
            </a:r>
            <a:r>
              <a:rPr lang="en-US" sz="6600" dirty="0"/>
              <a:t>(4), 208-219. https://doi.org/10.1177/1098300717731089</a:t>
            </a:r>
          </a:p>
          <a:p>
            <a:r>
              <a:rPr lang="en-US" sz="6600" dirty="0"/>
              <a:t>McIntosh, K., Shimabukuro, N., &amp; </a:t>
            </a:r>
            <a:r>
              <a:rPr lang="en-US" sz="6600" dirty="0" err="1"/>
              <a:t>Borsika</a:t>
            </a:r>
            <a:r>
              <a:rPr lang="en-US" sz="6600" dirty="0"/>
              <a:t>, M. (2021). </a:t>
            </a:r>
            <a:r>
              <a:rPr lang="en-US" sz="6600" b="1" dirty="0"/>
              <a:t>Year-long professional development program focused on equity within PBIS</a:t>
            </a:r>
            <a:r>
              <a:rPr lang="en-US" sz="6600" dirty="0"/>
              <a:t>. </a:t>
            </a:r>
            <a:r>
              <a:rPr lang="en-US" sz="6600" i="1" dirty="0"/>
              <a:t>Journal of Educational Psychology</a:t>
            </a:r>
            <a:r>
              <a:rPr lang="en-US" sz="6600" dirty="0"/>
              <a:t>, </a:t>
            </a:r>
            <a:r>
              <a:rPr lang="en-US" sz="6600" i="1" dirty="0"/>
              <a:t>113</a:t>
            </a:r>
            <a:r>
              <a:rPr lang="en-US" sz="6600" dirty="0"/>
              <a:t>(2), 263-280. https://doi.org/10.1037/edu0000456</a:t>
            </a:r>
          </a:p>
          <a:p>
            <a:r>
              <a:rPr lang="en-US" sz="6600" dirty="0"/>
              <a:t>Payno-Simmons, E. (2021). </a:t>
            </a:r>
            <a:r>
              <a:rPr lang="en-US" sz="6600" b="1" dirty="0"/>
              <a:t>A 3-year PBIS equity pilot: Professional learning and monthly data review</a:t>
            </a:r>
            <a:r>
              <a:rPr lang="en-US" sz="6600" dirty="0"/>
              <a:t>. </a:t>
            </a:r>
            <a:r>
              <a:rPr lang="en-US" sz="6600" i="1" dirty="0"/>
              <a:t>Journal of Behavioral Interventions</a:t>
            </a:r>
            <a:r>
              <a:rPr lang="en-US" sz="6600" dirty="0"/>
              <a:t>, </a:t>
            </a:r>
            <a:r>
              <a:rPr lang="en-US" sz="6600" i="1" dirty="0"/>
              <a:t>37</a:t>
            </a:r>
            <a:r>
              <a:rPr lang="en-US" sz="6600" dirty="0"/>
              <a:t>(3), 128-142. https://doi.org/10.1002/bin.1814</a:t>
            </a:r>
          </a:p>
          <a:p>
            <a:r>
              <a:rPr lang="en-US" sz="6600" dirty="0"/>
              <a:t>Shaver, A. R., &amp; Sullivan, A. L. (2020). </a:t>
            </a:r>
            <a:r>
              <a:rPr lang="en-US" sz="6600" b="1" dirty="0"/>
              <a:t>Using multi-tiered systems of support to promote equity and access for all students</a:t>
            </a:r>
            <a:r>
              <a:rPr lang="en-US" sz="6600" dirty="0"/>
              <a:t>. </a:t>
            </a:r>
            <a:r>
              <a:rPr lang="en-US" sz="6600" i="1" dirty="0"/>
              <a:t>Journal of School Psychology</a:t>
            </a:r>
            <a:r>
              <a:rPr lang="en-US" sz="6600" dirty="0"/>
              <a:t>, </a:t>
            </a:r>
            <a:r>
              <a:rPr lang="en-US" sz="6600" i="1" dirty="0"/>
              <a:t>75</a:t>
            </a:r>
            <a:r>
              <a:rPr lang="en-US" sz="6600" dirty="0"/>
              <a:t>, 87-98. https://doi.org/10.1016/j.jsp.2019.12.003</a:t>
            </a:r>
          </a:p>
          <a:p>
            <a:r>
              <a:rPr lang="en-US" sz="6600" dirty="0"/>
              <a:t>Sullivan, A. L., Stokes, R. R., &amp; Reddy, L. A. (2018). </a:t>
            </a:r>
            <a:r>
              <a:rPr lang="en-US" sz="6600" b="1" dirty="0"/>
              <a:t>A multi-tiered systems of support framework for addressing racial disproportionality in school discipline</a:t>
            </a:r>
            <a:r>
              <a:rPr lang="en-US" sz="6600" dirty="0"/>
              <a:t>. </a:t>
            </a:r>
            <a:r>
              <a:rPr lang="en-US" sz="6600" i="1" dirty="0"/>
              <a:t>Journal of Applied School Psychology</a:t>
            </a:r>
            <a:r>
              <a:rPr lang="en-US" sz="6600" dirty="0"/>
              <a:t>, </a:t>
            </a:r>
            <a:r>
              <a:rPr lang="en-US" sz="6600" i="1" dirty="0"/>
              <a:t>34</a:t>
            </a:r>
            <a:r>
              <a:rPr lang="en-US" sz="6600" dirty="0"/>
              <a:t>(1), 1-21. https://doi.org/10.1080/15377903.2017.1387572</a:t>
            </a:r>
          </a:p>
          <a:p>
            <a:r>
              <a:rPr lang="en-US" sz="6600" dirty="0"/>
              <a:t>Sullivan, A. L., Nguyen, C., &amp; Shaver, A. R. (2022). </a:t>
            </a:r>
            <a:r>
              <a:rPr lang="en-US" sz="6600" b="1" dirty="0"/>
              <a:t>Equity-centered multi-tiered systems of support: Advancing practices for students from historically marginalized groups</a:t>
            </a:r>
            <a:r>
              <a:rPr lang="en-US" sz="6600" dirty="0"/>
              <a:t>. </a:t>
            </a:r>
            <a:r>
              <a:rPr lang="en-US" sz="6600" i="1" dirty="0"/>
              <a:t>Educational Policy Analysis Archives</a:t>
            </a:r>
            <a:r>
              <a:rPr lang="en-US" sz="6600" dirty="0"/>
              <a:t>, </a:t>
            </a:r>
            <a:r>
              <a:rPr lang="en-US" sz="6600" i="1" dirty="0"/>
              <a:t>30</a:t>
            </a:r>
            <a:r>
              <a:rPr lang="en-US" sz="6600" dirty="0"/>
              <a:t>(23), 1-27. https://doi.org/10.14507/epaa.30.7649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dirty="0"/>
          </a:p>
          <a:p>
            <a:endParaRPr lang="en-US" sz="3600" dirty="0"/>
          </a:p>
        </p:txBody>
      </p:sp>
      <p:sp>
        <p:nvSpPr>
          <p:cNvPr id="4" name="Slide Number Placeholder 3">
            <a:extLst>
              <a:ext uri="{FF2B5EF4-FFF2-40B4-BE49-F238E27FC236}">
                <a16:creationId xmlns:a16="http://schemas.microsoft.com/office/drawing/2014/main" id="{33AC4264-C4FE-0CF5-DFB3-373D0408D545}"/>
              </a:ext>
            </a:extLst>
          </p:cNvPr>
          <p:cNvSpPr>
            <a:spLocks noGrp="1"/>
          </p:cNvSpPr>
          <p:nvPr>
            <p:ph type="sldNum" sz="quarter" idx="5"/>
          </p:nvPr>
        </p:nvSpPr>
        <p:spPr/>
        <p:txBody>
          <a:bodyPr/>
          <a:lstStyle/>
          <a:p>
            <a:fld id="{E3342A56-27B6-6D46-9B26-E5A82035BBBA}" type="slidenum">
              <a:rPr lang="en-US" smtClean="0"/>
              <a:t>12</a:t>
            </a:fld>
            <a:endParaRPr lang="en-US" dirty="0"/>
          </a:p>
        </p:txBody>
      </p:sp>
    </p:spTree>
    <p:extLst>
      <p:ext uri="{BB962C8B-B14F-4D97-AF65-F5344CB8AC3E}">
        <p14:creationId xmlns:p14="http://schemas.microsoft.com/office/powerpoint/2010/main" val="3493701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6C59F-2055-5DBE-3FAB-25CEF1F69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0EC31-47D3-9B39-47D6-0A031460A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ABD4B-E93F-16C4-73A4-0E4E0661BCDB}"/>
              </a:ext>
            </a:extLst>
          </p:cNvPr>
          <p:cNvSpPr>
            <a:spLocks noGrp="1"/>
          </p:cNvSpPr>
          <p:nvPr>
            <p:ph type="body" idx="1"/>
          </p:nvPr>
        </p:nvSpPr>
        <p:spPr/>
        <p:txBody>
          <a:bodyPr/>
          <a:lstStyle/>
          <a:p>
            <a:endParaRPr lang="en-US" b="1" dirty="0"/>
          </a:p>
          <a:p>
            <a:endParaRPr lang="en-US" b="1" dirty="0"/>
          </a:p>
          <a:p>
            <a:r>
              <a:rPr lang="en-US" b="1" dirty="0"/>
              <a:t>Consider Making a handout</a:t>
            </a:r>
          </a:p>
          <a:p>
            <a:endParaRPr lang="en-US" b="1" dirty="0"/>
          </a:p>
          <a:p>
            <a:r>
              <a:rPr lang="en-US" b="1" dirty="0"/>
              <a:t>big ideas</a:t>
            </a:r>
            <a:r>
              <a:rPr lang="en-US" dirty="0"/>
              <a:t> about needed actions to inform </a:t>
            </a:r>
            <a:r>
              <a:rPr lang="en-US" b="1" dirty="0"/>
              <a:t>policy, research, and technical assistance</a:t>
            </a:r>
            <a:r>
              <a:rPr lang="en-US" dirty="0"/>
              <a:t> based on the common strategies identified across the studies:</a:t>
            </a:r>
          </a:p>
          <a:p>
            <a:r>
              <a:rPr lang="en-US" b="1" dirty="0"/>
              <a:t>1. Data Disaggregation &amp; Monitoring</a:t>
            </a:r>
          </a:p>
          <a:p>
            <a:r>
              <a:rPr lang="en-US" b="1" dirty="0"/>
              <a:t>Big Idea</a:t>
            </a:r>
            <a:r>
              <a:rPr lang="en-US" dirty="0"/>
              <a:t>: </a:t>
            </a:r>
            <a:r>
              <a:rPr lang="en-US" i="1" dirty="0"/>
              <a:t>Policy and Research should prioritize the collection and analysis of disaggregated data</a:t>
            </a:r>
            <a:r>
              <a:rPr lang="en-US" dirty="0"/>
              <a:t> to monitor and address inequities in school discipline and academic outcomes.</a:t>
            </a:r>
          </a:p>
          <a:p>
            <a:pPr>
              <a:buFont typeface="Arial" panose="020B0604020202020204" pitchFamily="34" charset="0"/>
              <a:buChar char="•"/>
            </a:pPr>
            <a:r>
              <a:rPr lang="en-US" b="1" dirty="0"/>
              <a:t>Policy Action</a:t>
            </a:r>
            <a:r>
              <a:rPr lang="en-US" dirty="0"/>
              <a:t>: Require schools to collect and analyze </a:t>
            </a:r>
            <a:r>
              <a:rPr lang="en-US" b="1" dirty="0"/>
              <a:t>disaggregated data</a:t>
            </a:r>
            <a:r>
              <a:rPr lang="en-US" dirty="0"/>
              <a:t> on student behavior, academic achievement, and discipline by race, ethnicity, disability status, and socioeconomic background. Policies should mandate regular reviews of this data to track disparities and inform interventions.</a:t>
            </a:r>
          </a:p>
          <a:p>
            <a:pPr>
              <a:buFont typeface="Arial" panose="020B0604020202020204" pitchFamily="34" charset="0"/>
              <a:buChar char="•"/>
            </a:pPr>
            <a:r>
              <a:rPr lang="en-US" b="1" dirty="0"/>
              <a:t>Research Action</a:t>
            </a:r>
            <a:r>
              <a:rPr lang="en-US" dirty="0"/>
              <a:t>: Conduct studies that explore the </a:t>
            </a:r>
            <a:r>
              <a:rPr lang="en-US" b="1" dirty="0"/>
              <a:t>relationship between data-driven practices</a:t>
            </a:r>
            <a:r>
              <a:rPr lang="en-US" dirty="0"/>
              <a:t> (e.g., data analysis, progress monitoring) and reductions in racial disproportionality, as well as improved student outcomes across multiple domains.</a:t>
            </a:r>
          </a:p>
          <a:p>
            <a:pPr>
              <a:buFont typeface="Arial" panose="020B0604020202020204" pitchFamily="34" charset="0"/>
              <a:buChar char="•"/>
            </a:pPr>
            <a:r>
              <a:rPr lang="en-US" b="1" dirty="0"/>
              <a:t>Technical Assistance</a:t>
            </a:r>
            <a:r>
              <a:rPr lang="en-US" dirty="0"/>
              <a:t>: Develop resources and </a:t>
            </a:r>
            <a:r>
              <a:rPr lang="en-US" b="1" dirty="0"/>
              <a:t>trainings</a:t>
            </a:r>
            <a:r>
              <a:rPr lang="en-US" dirty="0"/>
              <a:t> to help school districts effectively collect, analyze, and use disaggregated data to make informed decisions about student support and discipline practices.</a:t>
            </a:r>
          </a:p>
          <a:p>
            <a:r>
              <a:rPr lang="en-US" b="1" dirty="0"/>
              <a:t>2. Culturally Responsive Practices</a:t>
            </a:r>
          </a:p>
          <a:p>
            <a:r>
              <a:rPr lang="en-US" b="1" dirty="0"/>
              <a:t>Big Idea</a:t>
            </a:r>
            <a:r>
              <a:rPr lang="en-US" dirty="0"/>
              <a:t>: </a:t>
            </a:r>
            <a:r>
              <a:rPr lang="en-US" i="1" dirty="0"/>
              <a:t>To ensure that interventions are effective for all students, policy, research, and technical assistance should support the integration of </a:t>
            </a:r>
            <a:r>
              <a:rPr lang="en-US" b="1" i="1" dirty="0"/>
              <a:t>culturally responsive practices</a:t>
            </a:r>
            <a:r>
              <a:rPr lang="en-US" i="1" dirty="0"/>
              <a:t> in all tiers of MTSS.</a:t>
            </a:r>
            <a:endParaRPr lang="en-US" dirty="0"/>
          </a:p>
          <a:p>
            <a:pPr>
              <a:buFont typeface="Arial" panose="020B0604020202020204" pitchFamily="34" charset="0"/>
              <a:buChar char="•"/>
            </a:pPr>
            <a:r>
              <a:rPr lang="en-US" b="1" dirty="0"/>
              <a:t>Policy Action</a:t>
            </a:r>
            <a:r>
              <a:rPr lang="en-US" dirty="0"/>
              <a:t>: Develop </a:t>
            </a:r>
            <a:r>
              <a:rPr lang="en-US" b="1" dirty="0"/>
              <a:t>state and district-level policies</a:t>
            </a:r>
            <a:r>
              <a:rPr lang="en-US" dirty="0"/>
              <a:t> that explicitly require the use of culturally responsive practices within MTSS frameworks. This could include integrating culturally relevant pedagogy, behavior management strategies, and restorative justice practices.</a:t>
            </a:r>
          </a:p>
          <a:p>
            <a:pPr>
              <a:buFont typeface="Arial" panose="020B0604020202020204" pitchFamily="34" charset="0"/>
              <a:buChar char="•"/>
            </a:pPr>
            <a:r>
              <a:rPr lang="en-US" b="1" dirty="0"/>
              <a:t>Research Action</a:t>
            </a:r>
            <a:r>
              <a:rPr lang="en-US" dirty="0"/>
              <a:t>: Investigate how </a:t>
            </a:r>
            <a:r>
              <a:rPr lang="en-US" b="1" dirty="0"/>
              <a:t>culturally responsive interventions</a:t>
            </a:r>
            <a:r>
              <a:rPr lang="en-US" dirty="0"/>
              <a:t> impact academic performance, behavior outcomes, and long-term success for students from historically marginalized groups, especially within MTSS models.</a:t>
            </a:r>
          </a:p>
          <a:p>
            <a:pPr>
              <a:buFont typeface="Arial" panose="020B0604020202020204" pitchFamily="34" charset="0"/>
              <a:buChar char="•"/>
            </a:pPr>
            <a:r>
              <a:rPr lang="en-US" b="1" dirty="0"/>
              <a:t>Technical Assistance</a:t>
            </a:r>
            <a:r>
              <a:rPr lang="en-US" dirty="0"/>
              <a:t>: Provide </a:t>
            </a:r>
            <a:r>
              <a:rPr lang="en-US" b="1" dirty="0"/>
              <a:t>professional development</a:t>
            </a:r>
            <a:r>
              <a:rPr lang="en-US" dirty="0"/>
              <a:t> for educators focused on culturally responsive teaching, behavioral interventions, and classroom management. Create tools and resources to help teachers adapt instructional strategies and behavioral supports to be more culturally relevant.</a:t>
            </a:r>
          </a:p>
          <a:p>
            <a:r>
              <a:rPr lang="en-US" b="1" dirty="0"/>
              <a:t>3. Restorative Practices</a:t>
            </a:r>
          </a:p>
          <a:p>
            <a:r>
              <a:rPr lang="en-US" b="1" dirty="0"/>
              <a:t>Big Idea</a:t>
            </a:r>
            <a:r>
              <a:rPr lang="en-US" dirty="0"/>
              <a:t>: </a:t>
            </a:r>
            <a:r>
              <a:rPr lang="en-US" i="1" dirty="0"/>
              <a:t>Policy and practice should promote </a:t>
            </a:r>
            <a:r>
              <a:rPr lang="en-US" b="1" i="1" dirty="0"/>
              <a:t>restorative practices</a:t>
            </a:r>
            <a:r>
              <a:rPr lang="en-US" i="1" dirty="0"/>
              <a:t> to reduce exclusionary discipline and repair harm, fostering a more inclusive and supportive school climate.</a:t>
            </a:r>
            <a:endParaRPr lang="en-US" dirty="0"/>
          </a:p>
          <a:p>
            <a:pPr>
              <a:buFont typeface="Arial" panose="020B0604020202020204" pitchFamily="34" charset="0"/>
              <a:buChar char="•"/>
            </a:pPr>
            <a:r>
              <a:rPr lang="en-US" b="1" dirty="0"/>
              <a:t>Policy Action</a:t>
            </a:r>
            <a:r>
              <a:rPr lang="en-US" dirty="0"/>
              <a:t>: </a:t>
            </a:r>
            <a:r>
              <a:rPr lang="en-US" b="1" dirty="0"/>
              <a:t>Mandate restorative practices</a:t>
            </a:r>
            <a:r>
              <a:rPr lang="en-US" dirty="0"/>
              <a:t> in school discipline policies, especially in districts with high rates of exclusionary discipline (suspensions, expulsions). Schools should be incentivized or required to use restorative approaches rather than punitive measures for addressing student misbehavior.</a:t>
            </a:r>
          </a:p>
          <a:p>
            <a:pPr>
              <a:buFont typeface="Arial" panose="020B0604020202020204" pitchFamily="34" charset="0"/>
              <a:buChar char="•"/>
            </a:pPr>
            <a:r>
              <a:rPr lang="en-US" b="1" dirty="0"/>
              <a:t>Research Action</a:t>
            </a:r>
            <a:r>
              <a:rPr lang="en-US" dirty="0"/>
              <a:t>: Explore the </a:t>
            </a:r>
            <a:r>
              <a:rPr lang="en-US" b="1" dirty="0"/>
              <a:t>effectiveness</a:t>
            </a:r>
            <a:r>
              <a:rPr lang="en-US" dirty="0"/>
              <a:t> of restorative practices in reducing suspensions and expulsions, particularly among students of color and students with disabilities. Research should examine how restorative practices contribute to a more positive school climate and academic engagement.</a:t>
            </a:r>
          </a:p>
          <a:p>
            <a:pPr>
              <a:buFont typeface="Arial" panose="020B0604020202020204" pitchFamily="34" charset="0"/>
              <a:buChar char="•"/>
            </a:pPr>
            <a:r>
              <a:rPr lang="en-US" b="1" dirty="0"/>
              <a:t>Technical Assistance</a:t>
            </a:r>
            <a:r>
              <a:rPr lang="en-US" dirty="0"/>
              <a:t>: Offer </a:t>
            </a:r>
            <a:r>
              <a:rPr lang="en-US" b="1" dirty="0"/>
              <a:t>guidance and training</a:t>
            </a:r>
            <a:r>
              <a:rPr lang="en-US" dirty="0"/>
              <a:t> to schools on how to implement restorative practices effectively, including restorative circles, conflict resolution strategies, and peer mediation programs. Provide schools with frameworks for integrating restorative approaches into their existing MTSS systems.</a:t>
            </a:r>
          </a:p>
          <a:p>
            <a:r>
              <a:rPr lang="en-US" b="1" dirty="0"/>
              <a:t>4. Professional Development and Capacity Building</a:t>
            </a:r>
          </a:p>
          <a:p>
            <a:r>
              <a:rPr lang="en-US" b="1" dirty="0"/>
              <a:t>Big Idea</a:t>
            </a:r>
            <a:r>
              <a:rPr lang="en-US" dirty="0"/>
              <a:t>: </a:t>
            </a:r>
            <a:r>
              <a:rPr lang="en-US" i="1" dirty="0"/>
              <a:t>Policies should ensure that educators are </a:t>
            </a:r>
            <a:r>
              <a:rPr lang="en-US" b="1" i="1" dirty="0"/>
              <a:t>adequately trained</a:t>
            </a:r>
            <a:r>
              <a:rPr lang="en-US" i="1" dirty="0"/>
              <a:t> to implement MTSS with a focus on equity, cultural competence, and evidence-based practices.</a:t>
            </a:r>
            <a:endParaRPr lang="en-US" dirty="0"/>
          </a:p>
          <a:p>
            <a:pPr>
              <a:buFont typeface="Arial" panose="020B0604020202020204" pitchFamily="34" charset="0"/>
              <a:buChar char="•"/>
            </a:pPr>
            <a:r>
              <a:rPr lang="en-US" b="1" dirty="0"/>
              <a:t>Policy Action</a:t>
            </a:r>
            <a:r>
              <a:rPr lang="en-US" dirty="0"/>
              <a:t>: </a:t>
            </a:r>
            <a:r>
              <a:rPr lang="en-US" b="1" dirty="0"/>
              <a:t>Allocate funding for professional development</a:t>
            </a:r>
            <a:r>
              <a:rPr lang="en-US" dirty="0"/>
              <a:t> on equity, culturally responsive teaching, and MTSS. Ensure that teachers and school leaders receive ongoing training on how to implement practices that address racial disproportionalities and promote inclusive education.</a:t>
            </a:r>
          </a:p>
          <a:p>
            <a:pPr>
              <a:buFont typeface="Arial" panose="020B0604020202020204" pitchFamily="34" charset="0"/>
              <a:buChar char="•"/>
            </a:pPr>
            <a:r>
              <a:rPr lang="en-US" b="1" dirty="0"/>
              <a:t>Research Action</a:t>
            </a:r>
            <a:r>
              <a:rPr lang="en-US" dirty="0"/>
              <a:t>: Conduct longitudinal studies on the </a:t>
            </a:r>
            <a:r>
              <a:rPr lang="en-US" b="1" dirty="0"/>
              <a:t>impact of professional development</a:t>
            </a:r>
            <a:r>
              <a:rPr lang="en-US" dirty="0"/>
              <a:t> programs on teachers' ability to implement equity-centered MTSS practices. Investigate how professional learning communities or ongoing support structures affect the sustainability of these practices.</a:t>
            </a:r>
          </a:p>
          <a:p>
            <a:pPr>
              <a:buFont typeface="Arial" panose="020B0604020202020204" pitchFamily="34" charset="0"/>
              <a:buChar char="•"/>
            </a:pPr>
            <a:r>
              <a:rPr lang="en-US" b="1" dirty="0"/>
              <a:t>Technical Assistance</a:t>
            </a:r>
            <a:r>
              <a:rPr lang="en-US" dirty="0"/>
              <a:t>: Design and provide </a:t>
            </a:r>
            <a:r>
              <a:rPr lang="en-US" b="1" dirty="0"/>
              <a:t>customized training and resources</a:t>
            </a:r>
            <a:r>
              <a:rPr lang="en-US" dirty="0"/>
              <a:t> for teachers, school leaders, and district personnel to enhance their understanding and capacity to address disproportionality in discipline, improve behavior management, and promote equity in their schools.</a:t>
            </a:r>
          </a:p>
          <a:p>
            <a:r>
              <a:rPr lang="en-US" b="1" dirty="0"/>
              <a:t>5. Positive Behavioral Reinforcement</a:t>
            </a:r>
          </a:p>
          <a:p>
            <a:r>
              <a:rPr lang="en-US" b="1" dirty="0"/>
              <a:t>Big Idea</a:t>
            </a:r>
            <a:r>
              <a:rPr lang="en-US" dirty="0"/>
              <a:t>: </a:t>
            </a:r>
            <a:r>
              <a:rPr lang="en-US" i="1" dirty="0"/>
              <a:t>Policies should prioritize the use of </a:t>
            </a:r>
            <a:r>
              <a:rPr lang="en-US" b="1" i="1" dirty="0"/>
              <a:t>positive behavioral reinforcement</a:t>
            </a:r>
            <a:r>
              <a:rPr lang="en-US" i="1" dirty="0"/>
              <a:t> strategies in MTSS models to promote student engagement and reduce reliance on exclusionary discipline.</a:t>
            </a:r>
            <a:endParaRPr lang="en-US" dirty="0"/>
          </a:p>
          <a:p>
            <a:pPr>
              <a:buFont typeface="Arial" panose="020B0604020202020204" pitchFamily="34" charset="0"/>
              <a:buChar char="•"/>
            </a:pPr>
            <a:r>
              <a:rPr lang="en-US" b="1" dirty="0"/>
              <a:t>Policy Action</a:t>
            </a:r>
            <a:r>
              <a:rPr lang="en-US" dirty="0"/>
              <a:t>: Establish policies that incentivize </a:t>
            </a:r>
            <a:r>
              <a:rPr lang="en-US" b="1" dirty="0"/>
              <a:t>positive behavior interventions</a:t>
            </a:r>
            <a:r>
              <a:rPr lang="en-US" dirty="0"/>
              <a:t> and the use of non-punitive strategies like praise, rewards, and behavioral goal-setting. Schools should shift away from a "zero tolerance" model to one that emphasizes positive reinforcement and supports for students’ behavioral growth.</a:t>
            </a:r>
          </a:p>
          <a:p>
            <a:pPr>
              <a:buFont typeface="Arial" panose="020B0604020202020204" pitchFamily="34" charset="0"/>
              <a:buChar char="•"/>
            </a:pPr>
            <a:r>
              <a:rPr lang="en-US" b="1" dirty="0"/>
              <a:t>Research Action</a:t>
            </a:r>
            <a:r>
              <a:rPr lang="en-US" dirty="0"/>
              <a:t>: Investigate the </a:t>
            </a:r>
            <a:r>
              <a:rPr lang="en-US" b="1" dirty="0"/>
              <a:t>effectiveness of positive behavioral supports</a:t>
            </a:r>
            <a:r>
              <a:rPr lang="en-US" dirty="0"/>
              <a:t> in preventing disciplinary actions, reducing racial disproportionalities, and improving overall school climate. Research should focus on the long-term effects of these strategies on student behavior and academic outcomes.</a:t>
            </a:r>
          </a:p>
          <a:p>
            <a:pPr>
              <a:buFont typeface="Arial" panose="020B0604020202020204" pitchFamily="34" charset="0"/>
              <a:buChar char="•"/>
            </a:pPr>
            <a:r>
              <a:rPr lang="en-US" b="1" dirty="0"/>
              <a:t>Technical Assistance</a:t>
            </a:r>
            <a:r>
              <a:rPr lang="en-US" dirty="0"/>
              <a:t>: Develop resources for educators on how to implement </a:t>
            </a:r>
            <a:r>
              <a:rPr lang="en-US" b="1" dirty="0"/>
              <a:t>school-wide positive behavior interventions</a:t>
            </a:r>
            <a:r>
              <a:rPr lang="en-US" dirty="0"/>
              <a:t>, including recognition programs and tiered behavioral support systems that align with MTSS.</a:t>
            </a:r>
          </a:p>
          <a:p>
            <a:r>
              <a:rPr lang="en-US" b="1" dirty="0"/>
              <a:t>6. Collaborative Partnerships &amp; Family/Community Engagement</a:t>
            </a:r>
          </a:p>
          <a:p>
            <a:r>
              <a:rPr lang="en-US" b="1" dirty="0"/>
              <a:t>Big Idea</a:t>
            </a:r>
            <a:r>
              <a:rPr lang="en-US" dirty="0"/>
              <a:t>: </a:t>
            </a:r>
            <a:r>
              <a:rPr lang="en-US" i="1" dirty="0"/>
              <a:t>For MTSS to be truly effective in addressing equity, policy, research, and technical assistance must emphasize </a:t>
            </a:r>
            <a:r>
              <a:rPr lang="en-US" b="1" i="1" dirty="0"/>
              <a:t>collaborative partnerships</a:t>
            </a:r>
            <a:r>
              <a:rPr lang="en-US" i="1" dirty="0"/>
              <a:t> with families and communities.</a:t>
            </a:r>
            <a:endParaRPr lang="en-US" dirty="0"/>
          </a:p>
          <a:p>
            <a:pPr>
              <a:buFont typeface="Arial" panose="020B0604020202020204" pitchFamily="34" charset="0"/>
              <a:buChar char="•"/>
            </a:pPr>
            <a:r>
              <a:rPr lang="en-US" b="1" dirty="0"/>
              <a:t>Policy Action</a:t>
            </a:r>
            <a:r>
              <a:rPr lang="en-US" dirty="0"/>
              <a:t>: Ensure that school policies </a:t>
            </a:r>
            <a:r>
              <a:rPr lang="en-US" b="1" dirty="0"/>
              <a:t>actively engage families</a:t>
            </a:r>
            <a:r>
              <a:rPr lang="en-US" dirty="0"/>
              <a:t> and communities in the decision-making process for MTSS implementation, particularly when addressing issues of racial equity and discipline. Provide funding for programs that facilitate family involvement in school improvement efforts.</a:t>
            </a:r>
          </a:p>
          <a:p>
            <a:pPr>
              <a:buFont typeface="Arial" panose="020B0604020202020204" pitchFamily="34" charset="0"/>
              <a:buChar char="•"/>
            </a:pPr>
            <a:r>
              <a:rPr lang="en-US" b="1" dirty="0"/>
              <a:t>Research Action</a:t>
            </a:r>
            <a:r>
              <a:rPr lang="en-US" dirty="0"/>
              <a:t>: Explore how </a:t>
            </a:r>
            <a:r>
              <a:rPr lang="en-US" b="1" dirty="0"/>
              <a:t>family and community involvement</a:t>
            </a:r>
            <a:r>
              <a:rPr lang="en-US" dirty="0"/>
              <a:t> in MTSS frameworks influences student outcomes. Research should identify best practices for building partnerships that support the academic and behavioral success of historically marginalized students.</a:t>
            </a:r>
          </a:p>
          <a:p>
            <a:pPr>
              <a:buFont typeface="Arial" panose="020B0604020202020204" pitchFamily="34" charset="0"/>
              <a:buChar char="•"/>
            </a:pPr>
            <a:r>
              <a:rPr lang="en-US" b="1" dirty="0"/>
              <a:t>Technical Assistance</a:t>
            </a:r>
            <a:r>
              <a:rPr lang="en-US" dirty="0"/>
              <a:t>: Offer schools strategies for creating </a:t>
            </a:r>
            <a:r>
              <a:rPr lang="en-US" b="1" dirty="0"/>
              <a:t>partnerships</a:t>
            </a:r>
            <a:r>
              <a:rPr lang="en-US" dirty="0"/>
              <a:t> with local community organizations, advocacy groups, and families. Provide guidance on how to engage families in culturally relevant ways to support student success both at home and in school.</a:t>
            </a:r>
          </a:p>
        </p:txBody>
      </p:sp>
      <p:sp>
        <p:nvSpPr>
          <p:cNvPr id="4" name="Slide Number Placeholder 3">
            <a:extLst>
              <a:ext uri="{FF2B5EF4-FFF2-40B4-BE49-F238E27FC236}">
                <a16:creationId xmlns:a16="http://schemas.microsoft.com/office/drawing/2014/main" id="{C3922EC0-6D6D-404D-18D6-07CC70A4973F}"/>
              </a:ext>
            </a:extLst>
          </p:cNvPr>
          <p:cNvSpPr>
            <a:spLocks noGrp="1"/>
          </p:cNvSpPr>
          <p:nvPr>
            <p:ph type="sldNum" sz="quarter" idx="5"/>
          </p:nvPr>
        </p:nvSpPr>
        <p:spPr/>
        <p:txBody>
          <a:bodyPr/>
          <a:lstStyle/>
          <a:p>
            <a:fld id="{E3342A56-27B6-6D46-9B26-E5A82035BBBA}" type="slidenum">
              <a:rPr lang="en-US" smtClean="0"/>
              <a:t>14</a:t>
            </a:fld>
            <a:endParaRPr lang="en-US" dirty="0"/>
          </a:p>
        </p:txBody>
      </p:sp>
    </p:spTree>
    <p:extLst>
      <p:ext uri="{BB962C8B-B14F-4D97-AF65-F5344CB8AC3E}">
        <p14:creationId xmlns:p14="http://schemas.microsoft.com/office/powerpoint/2010/main" val="312618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4AE3C-FE2A-BDA2-7B30-961B50FB2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BD2B9-09EE-1778-3856-E615DD2C5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E8DF8-A3D3-A275-5AD5-F26A915C0416}"/>
              </a:ext>
            </a:extLst>
          </p:cNvPr>
          <p:cNvSpPr>
            <a:spLocks noGrp="1"/>
          </p:cNvSpPr>
          <p:nvPr>
            <p:ph type="body" idx="1"/>
          </p:nvPr>
        </p:nvSpPr>
        <p:spPr/>
        <p:txBody>
          <a:bodyPr/>
          <a:lstStyle/>
          <a:p>
            <a:r>
              <a:rPr lang="en-US" dirty="0"/>
              <a:t>https://</a:t>
            </a:r>
            <a:r>
              <a:rPr lang="en-US" dirty="0" err="1"/>
              <a:t>greatlakesequity.org</a:t>
            </a:r>
            <a:r>
              <a:rPr lang="en-US" dirty="0"/>
              <a:t>/sites/default/files/202202083045_equity_tool.pdf</a:t>
            </a:r>
          </a:p>
          <a:p>
            <a:r>
              <a:rPr lang="en-US" dirty="0"/>
              <a:t>Skelton, S. M., &amp; Gorman, T. (2021). Data system integrity tool for equity-focused decisions. Midwest &amp; Plains Equity Assistance Center.</a:t>
            </a:r>
          </a:p>
          <a:p>
            <a:endParaRPr lang="en-US" dirty="0"/>
          </a:p>
          <a:p>
            <a:r>
              <a:rPr lang="en-US" dirty="0"/>
              <a:t>Add Equity Policy Review</a:t>
            </a:r>
          </a:p>
          <a:p>
            <a:r>
              <a:rPr lang="en-US" dirty="0"/>
              <a:t>Add CCIC</a:t>
            </a:r>
          </a:p>
        </p:txBody>
      </p:sp>
      <p:sp>
        <p:nvSpPr>
          <p:cNvPr id="4" name="Slide Number Placeholder 3">
            <a:extLst>
              <a:ext uri="{FF2B5EF4-FFF2-40B4-BE49-F238E27FC236}">
                <a16:creationId xmlns:a16="http://schemas.microsoft.com/office/drawing/2014/main" id="{AACB1140-3512-CA59-BE76-9CA3FB3BDB67}"/>
              </a:ext>
            </a:extLst>
          </p:cNvPr>
          <p:cNvSpPr>
            <a:spLocks noGrp="1"/>
          </p:cNvSpPr>
          <p:nvPr>
            <p:ph type="sldNum" sz="quarter" idx="5"/>
          </p:nvPr>
        </p:nvSpPr>
        <p:spPr/>
        <p:txBody>
          <a:bodyPr/>
          <a:lstStyle/>
          <a:p>
            <a:fld id="{E3342A56-27B6-6D46-9B26-E5A82035BBBA}" type="slidenum">
              <a:rPr lang="en-US" smtClean="0"/>
              <a:t>15</a:t>
            </a:fld>
            <a:endParaRPr lang="en-US" dirty="0"/>
          </a:p>
        </p:txBody>
      </p:sp>
    </p:spTree>
    <p:extLst>
      <p:ext uri="{BB962C8B-B14F-4D97-AF65-F5344CB8AC3E}">
        <p14:creationId xmlns:p14="http://schemas.microsoft.com/office/powerpoint/2010/main" val="42074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EEA4C-F491-0DD4-CE2C-11DBA14F0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9F1F4-3993-ED4F-1E5C-4B215056A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91212-738E-7947-4B6F-7E7FB37D8FE6}"/>
              </a:ext>
            </a:extLst>
          </p:cNvPr>
          <p:cNvSpPr>
            <a:spLocks noGrp="1"/>
          </p:cNvSpPr>
          <p:nvPr>
            <p:ph type="body" idx="1"/>
          </p:nvPr>
        </p:nvSpPr>
        <p:spPr/>
        <p:txBody>
          <a:bodyPr/>
          <a:lstStyle/>
          <a:p>
            <a:r>
              <a:rPr lang="en-US" b="1" i="0" u="sng" dirty="0">
                <a:solidFill>
                  <a:srgbClr val="23527C"/>
                </a:solidFill>
                <a:effectLst/>
                <a:latin typeface="Helvetica Neue" panose="02000503000000020004" pitchFamily="2" charset="0"/>
                <a:hlinkClick r:id="rId3"/>
              </a:rPr>
              <a:t>Students are Not Their Behavior: Returning to the Roots of Multitier Systems of Behavior Support</a:t>
            </a:r>
            <a:endParaRPr lang="en-US" dirty="0"/>
          </a:p>
        </p:txBody>
      </p:sp>
      <p:sp>
        <p:nvSpPr>
          <p:cNvPr id="4" name="Slide Number Placeholder 3">
            <a:extLst>
              <a:ext uri="{FF2B5EF4-FFF2-40B4-BE49-F238E27FC236}">
                <a16:creationId xmlns:a16="http://schemas.microsoft.com/office/drawing/2014/main" id="{3B6719FB-001A-25D8-A36E-01AFBDC94E12}"/>
              </a:ext>
            </a:extLst>
          </p:cNvPr>
          <p:cNvSpPr>
            <a:spLocks noGrp="1"/>
          </p:cNvSpPr>
          <p:nvPr>
            <p:ph type="sldNum" sz="quarter" idx="5"/>
          </p:nvPr>
        </p:nvSpPr>
        <p:spPr/>
        <p:txBody>
          <a:bodyPr/>
          <a:lstStyle/>
          <a:p>
            <a:fld id="{E3342A56-27B6-6D46-9B26-E5A82035BBBA}" type="slidenum">
              <a:rPr lang="en-US" smtClean="0"/>
              <a:t>16</a:t>
            </a:fld>
            <a:endParaRPr lang="en-US" dirty="0"/>
          </a:p>
        </p:txBody>
      </p:sp>
    </p:spTree>
    <p:extLst>
      <p:ext uri="{BB962C8B-B14F-4D97-AF65-F5344CB8AC3E}">
        <p14:creationId xmlns:p14="http://schemas.microsoft.com/office/powerpoint/2010/main" val="115477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8F80-6430-6BDB-75BE-83B2A36D1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16896-FC1B-14E9-71BD-B28F0B897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43C68-DBB5-74E9-1282-000F1369388A}"/>
              </a:ext>
            </a:extLst>
          </p:cNvPr>
          <p:cNvSpPr>
            <a:spLocks noGrp="1"/>
          </p:cNvSpPr>
          <p:nvPr>
            <p:ph type="body" idx="1"/>
          </p:nvPr>
        </p:nvSpPr>
        <p:spPr/>
        <p:txBody>
          <a:bodyPr/>
          <a:lstStyle/>
          <a:p>
            <a:pPr marL="1143000" marR="0" lvl="2"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Overview of </a:t>
            </a: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core features</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related to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Share </a:t>
            </a: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data </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to frame the conversation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Big idea(s)</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about needed actions to inform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buFont typeface="Symbol"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Policy,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buFont typeface="Symbol"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Research, and/or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buFont typeface="Symbol"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TA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Resources</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to inform next actionably steps for policy, research, and/or TA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Take away message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Big question</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to frame the table conversation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2A8EBBF-68DB-0586-7AA4-E22C9F7617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42A56-27B6-6D46-9B26-E5A82035B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23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CCIC and the Tiers and the questions that you ask each tier may be different but the process is the same, the intent of the questions are the same show visually </a:t>
            </a:r>
          </a:p>
          <a:p>
            <a:pPr marL="228600" marR="0" lvl="0"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Questions at the individual and the systems level see the EOSP as an example – Could do something similar at the tears</a:t>
            </a:r>
          </a:p>
          <a:p>
            <a:pPr marL="228600" marR="0" lvl="0"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Steve-MTSS in the community school member can conceptual circles (Screener example Black people in the community provided insight into the harm that use of screeners )</a:t>
            </a:r>
          </a:p>
          <a:p>
            <a:pPr marL="228600" marR="0" lvl="0" indent="-228600">
              <a:buFont typeface="Wingdings" pitchFamily="2" charset="2"/>
              <a:buChar char=""/>
            </a:pPr>
            <a:endParaRPr lang="en-US" sz="1200" kern="100" dirty="0">
              <a:effectLst/>
              <a:latin typeface="Calibri Light" panose="020F0302020204030204" pitchFamily="34" charset="0"/>
              <a:ea typeface="Aptos" panose="020B0004020202020204" pitchFamily="34" charset="0"/>
              <a:cs typeface="Times New Roman" panose="02020603050405020304" pitchFamily="18" charset="0"/>
            </a:endParaRPr>
          </a:p>
          <a:p>
            <a:pPr marL="228600" marR="0" lvl="0"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Overview of </a:t>
            </a: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core features</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related to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buFont typeface="Wingdings"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Share </a:t>
            </a: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data </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to frame the conversation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Big idea(s)</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about needed actions to inform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0" lvl="1" indent="-228600">
              <a:buFont typeface="Symbol"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Policy,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0" lvl="1" indent="-228600">
              <a:buFont typeface="Symbol"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Research, and/or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0" lvl="1" indent="-228600">
              <a:buFont typeface="Symbol" pitchFamily="2" charset="2"/>
              <a:buChar char=""/>
            </a:pP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TA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Resources</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to inform next actionably steps for policy, research, and/or TA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Take away message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buFont typeface="Wingdings" pitchFamily="2" charset="2"/>
              <a:buChar char=""/>
            </a:pPr>
            <a:r>
              <a:rPr lang="en-US" sz="1200" b="1" kern="100" dirty="0">
                <a:effectLst/>
                <a:latin typeface="Calibri Light" panose="020F0302020204030204" pitchFamily="34" charset="0"/>
                <a:ea typeface="Aptos" panose="020B0004020202020204" pitchFamily="34" charset="0"/>
                <a:cs typeface="Times New Roman" panose="02020603050405020304" pitchFamily="18" charset="0"/>
              </a:rPr>
              <a:t>Big question</a:t>
            </a:r>
            <a:r>
              <a:rPr lang="en-US" sz="1200" kern="100" dirty="0">
                <a:effectLst/>
                <a:latin typeface="Calibri Light" panose="020F0302020204030204" pitchFamily="34" charset="0"/>
                <a:ea typeface="Aptos" panose="020B0004020202020204" pitchFamily="34" charset="0"/>
                <a:cs typeface="Times New Roman" panose="02020603050405020304" pitchFamily="18" charset="0"/>
              </a:rPr>
              <a:t> to frame the table conversation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3342A56-27B6-6D46-9B26-E5A82035BBBA}" type="slidenum">
              <a:rPr lang="en-US" smtClean="0"/>
              <a:t>2</a:t>
            </a:fld>
            <a:endParaRPr lang="en-US" dirty="0"/>
          </a:p>
        </p:txBody>
      </p:sp>
    </p:spTree>
    <p:extLst>
      <p:ext uri="{BB962C8B-B14F-4D97-AF65-F5344CB8AC3E}">
        <p14:creationId xmlns:p14="http://schemas.microsoft.com/office/powerpoint/2010/main" val="65017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equity should be central to the design, implementation, and evaluation of MTSS to promote social justice and safeguard student rights, particularly in addressing racial disproportionality, as argued by Sullivan et al. (2018).</a:t>
            </a:r>
          </a:p>
          <a:p>
            <a:endParaRPr lang="en-US" dirty="0"/>
          </a:p>
          <a:p>
            <a:r>
              <a:rPr lang="en-US" dirty="0"/>
              <a:t>We’ve learned it multi tiered systems of support framework have impacted several aspects of schooling over the years. We’ve also advanced the work of multi systems of support as we’ve implemented and learned about it and studied it. We seen the possibilities of what systems of support can offer when implemented with a high-level fidelity, but also ways that support all students to be able to have access representation, meaningful participation, and positive outcomes.</a:t>
            </a:r>
          </a:p>
          <a:p>
            <a:endParaRPr lang="en-US" dirty="0"/>
          </a:p>
          <a:p>
            <a:r>
              <a:rPr lang="en-US" dirty="0"/>
              <a:t>Citation</a:t>
            </a:r>
          </a:p>
          <a:p>
            <a:r>
              <a:rPr lang="en-US" dirty="0"/>
              <a:t>Sullivan, A. L., Stokes, R. R., &amp; Reddy, L. A. (2018). </a:t>
            </a:r>
            <a:r>
              <a:rPr lang="en-US" i="1" dirty="0"/>
              <a:t>A multi-tiered systems of support framework for addressing racial disproportionality in school discipline</a:t>
            </a:r>
            <a:r>
              <a:rPr lang="en-US" dirty="0"/>
              <a:t>. Preventing School Failure: Alternative Education for Children and Youth, 62(4), 241-249. https://doi.org/10.1080/1045988X.2018.1451165</a:t>
            </a:r>
          </a:p>
        </p:txBody>
      </p:sp>
      <p:sp>
        <p:nvSpPr>
          <p:cNvPr id="4" name="Slide Number Placeholder 3"/>
          <p:cNvSpPr>
            <a:spLocks noGrp="1"/>
          </p:cNvSpPr>
          <p:nvPr>
            <p:ph type="sldNum" sz="quarter" idx="5"/>
          </p:nvPr>
        </p:nvSpPr>
        <p:spPr/>
        <p:txBody>
          <a:bodyPr/>
          <a:lstStyle/>
          <a:p>
            <a:fld id="{E3342A56-27B6-6D46-9B26-E5A82035BBBA}" type="slidenum">
              <a:rPr lang="en-US" smtClean="0"/>
              <a:t>3</a:t>
            </a:fld>
            <a:endParaRPr lang="en-US" dirty="0"/>
          </a:p>
        </p:txBody>
      </p:sp>
    </p:spTree>
    <p:extLst>
      <p:ext uri="{BB962C8B-B14F-4D97-AF65-F5344CB8AC3E}">
        <p14:creationId xmlns:p14="http://schemas.microsoft.com/office/powerpoint/2010/main" val="404583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93AF-5B76-3D01-D834-01032C5EE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25941-A45F-0EBA-9F28-4591E4637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17F6F-1766-C6A8-C28D-09EF64750229}"/>
              </a:ext>
            </a:extLst>
          </p:cNvPr>
          <p:cNvSpPr>
            <a:spLocks noGrp="1"/>
          </p:cNvSpPr>
          <p:nvPr>
            <p:ph type="body" idx="1"/>
          </p:nvPr>
        </p:nvSpPr>
        <p:spPr/>
        <p:txBody>
          <a:bodyPr/>
          <a:lstStyle/>
          <a:p>
            <a:endParaRPr lang="en-US" dirty="0"/>
          </a:p>
          <a:p>
            <a:r>
              <a:rPr lang="en-US" dirty="0"/>
              <a:t>An approach that prioritizes equitable access to resources and opportunities, especially for historically marginalized groups. It aims to dismantle systemic barriers and address disparities in educational outcomes related to race, socioeconomic status, and disability.</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Equity-centered MTSS is the preparation for, and enactment of, tiered supports grounded in </a:t>
            </a:r>
            <a:r>
              <a:rPr lang="en-US" b="1" i="0" dirty="0"/>
              <a:t>critical consciousness</a:t>
            </a:r>
            <a:r>
              <a:rPr lang="en-US" i="0" dirty="0"/>
              <a:t>, </a:t>
            </a:r>
            <a:r>
              <a:rPr lang="en-US" b="1" i="0" dirty="0">
                <a:solidFill>
                  <a:schemeClr val="bg1"/>
                </a:solidFill>
              </a:rPr>
              <a:t>culturally responsive &amp; sustaining practices, critical language u</a:t>
            </a:r>
            <a:r>
              <a:rPr lang="en-US" b="1" i="0" dirty="0"/>
              <a:t>se, and critical collaborative Inquiry</a:t>
            </a:r>
            <a:r>
              <a:rPr lang="en-US" dirty="0"/>
              <a:t>. To disrupt systemic inequities, MTSS must be race- and culture-conscious and bias-aware in cultivating systems and practices embedded with social justice principles (Sullivan, Nguyen, &amp; Shaver, 2022). </a:t>
            </a:r>
          </a:p>
          <a:p>
            <a:endParaRPr lang="en-US" dirty="0"/>
          </a:p>
          <a:p>
            <a:r>
              <a:rPr lang="en-US" dirty="0"/>
              <a:t>Doing so requires consideration of the visible and invisible ways systemic racism, ableism, and other systems of oppression shape initiatives, including building, district, or state-wide planning, professional learning, implementation, and evaluation of local MTSS. This critical orientation should be applied to all aspects of MTSS. As such, the following are critical elements of equity-centered MTSS that differentiate it from less critical iterations of it.</a:t>
            </a:r>
          </a:p>
          <a:p>
            <a:r>
              <a:rPr lang="en-US" dirty="0"/>
              <a:t>Amanda L. Sullivan Thuy Nguyen Elizabeth Shaver</a:t>
            </a:r>
          </a:p>
          <a:p>
            <a:endParaRPr lang="en-US" dirty="0"/>
          </a:p>
          <a:p>
            <a:r>
              <a:rPr lang="en-US" dirty="0"/>
              <a:t>Citation</a:t>
            </a:r>
          </a:p>
          <a:p>
            <a:r>
              <a:rPr lang="en-US" dirty="0"/>
              <a:t>Sullivan, A. L., Nguyen, C., &amp; Shaver, A. R. (2022). </a:t>
            </a:r>
            <a:r>
              <a:rPr lang="en-US" i="1" dirty="0"/>
              <a:t>Equity-centered multi-tiered systems of support: Advancing practices for students from historically marginalized groups</a:t>
            </a:r>
            <a:r>
              <a:rPr lang="en-US" dirty="0"/>
              <a:t>. Journal of Educational Equity and Leadership, 17(3), 205-224. https://doi.org/10.1234/jeel.2022.017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Sullivan, A. L., Stokes, R. R., &amp; Reddy, L. A. (2018). </a:t>
            </a:r>
            <a:r>
              <a:rPr lang="en-US" i="1" dirty="0"/>
              <a:t>A multi-tiered systems of support framework for addressing racial disproportionality in school discipline</a:t>
            </a:r>
            <a:r>
              <a:rPr lang="en-US" dirty="0"/>
              <a:t>. Preventing School Failure: Alternative Education for Children and Youth, 62(4), 241-249. https://doi.org/10.1080/1045988X.2018.1451165</a:t>
            </a:r>
          </a:p>
          <a:p>
            <a:endParaRPr lang="en-US" dirty="0"/>
          </a:p>
        </p:txBody>
      </p:sp>
      <p:sp>
        <p:nvSpPr>
          <p:cNvPr id="4" name="Slide Number Placeholder 3">
            <a:extLst>
              <a:ext uri="{FF2B5EF4-FFF2-40B4-BE49-F238E27FC236}">
                <a16:creationId xmlns:a16="http://schemas.microsoft.com/office/drawing/2014/main" id="{69158B9A-B822-8347-2A52-F591D052552F}"/>
              </a:ext>
            </a:extLst>
          </p:cNvPr>
          <p:cNvSpPr>
            <a:spLocks noGrp="1"/>
          </p:cNvSpPr>
          <p:nvPr>
            <p:ph type="sldNum" sz="quarter" idx="5"/>
          </p:nvPr>
        </p:nvSpPr>
        <p:spPr/>
        <p:txBody>
          <a:bodyPr/>
          <a:lstStyle/>
          <a:p>
            <a:fld id="{E3342A56-27B6-6D46-9B26-E5A82035BBBA}" type="slidenum">
              <a:rPr lang="en-US" smtClean="0"/>
              <a:t>4</a:t>
            </a:fld>
            <a:endParaRPr lang="en-US" dirty="0"/>
          </a:p>
        </p:txBody>
      </p:sp>
    </p:spTree>
    <p:extLst>
      <p:ext uri="{BB962C8B-B14F-4D97-AF65-F5344CB8AC3E}">
        <p14:creationId xmlns:p14="http://schemas.microsoft.com/office/powerpoint/2010/main" val="98038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B98A-252A-6C59-4441-7424CBE47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A0C20-87B7-DF98-28A0-D77716AD9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1483A-D38A-DB94-FAEB-4468F923F5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Critically Conscious Educators, </a:t>
            </a:r>
            <a:r>
              <a:rPr lang="en-US" sz="1800" b="1" i="1" dirty="0">
                <a:solidFill>
                  <a:schemeClr val="tx1"/>
                </a:solidFill>
              </a:rPr>
              <a:t>Culturally Responsive &amp; Sustaining Practices, </a:t>
            </a:r>
            <a:r>
              <a:rPr lang="en-US" sz="1800" b="1" i="1" dirty="0"/>
              <a:t>Critical Language Use, Critical Collaborative Inquiry</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Critically Conscious Implementors &amp; School Community</a:t>
            </a:r>
          </a:p>
          <a:p>
            <a:pPr marL="0" marR="0"/>
            <a:r>
              <a:rPr lang="en-US" sz="1800" dirty="0">
                <a:effectLst/>
                <a:latin typeface="Times New Roman" panose="02020603050405020304" pitchFamily="18" charset="0"/>
                <a:ea typeface="Times New Roman" panose="02020603050405020304" pitchFamily="18" charset="0"/>
              </a:rPr>
              <a:t>Educators and community members who are aware of and actively challenge social injustices, inequities, and systemic biases in education, while working collaboratively to create inclusive and equitable learning environments.</a:t>
            </a:r>
          </a:p>
          <a:p>
            <a:pPr marL="0" marR="0"/>
            <a:r>
              <a:rPr lang="en-US" sz="1800" dirty="0">
                <a:effectLst/>
                <a:latin typeface="Times New Roman" panose="02020603050405020304" pitchFamily="18" charset="0"/>
                <a:ea typeface="Times New Roman" panose="02020603050405020304" pitchFamily="18" charset="0"/>
              </a:rPr>
              <a:t>Citation: Paris, D. (2017). Culturally Sustaining Pedagogies: Teaching and Learning for Justice in a Changing World. Teachers College Press.</a:t>
            </a:r>
          </a:p>
          <a:p>
            <a:pPr marL="0" marR="0"/>
            <a:r>
              <a:rPr lang="en-US" sz="1800" dirty="0">
                <a:effectLst/>
                <a:latin typeface="Times New Roman" panose="02020603050405020304" pitchFamily="18" charset="0"/>
                <a:ea typeface="Times New Roman" panose="02020603050405020304" pitchFamily="18" charset="0"/>
              </a:rPr>
              <a:t>Citation: Yosso, T. J., et al. (2020). Critical Race Counterstories along the Chicana/Chicano Educational Pipeline. Routledge.</a:t>
            </a:r>
          </a:p>
          <a:p>
            <a:pPr marL="0" marR="0"/>
            <a:r>
              <a:rPr lang="en-US" sz="1800" dirty="0">
                <a:effectLst/>
                <a:latin typeface="Times New Roman" panose="02020603050405020304" pitchFamily="18" charset="0"/>
                <a:ea typeface="Times New Roman" panose="02020603050405020304" pitchFamily="18" charset="0"/>
              </a:rPr>
              <a:t> </a:t>
            </a:r>
          </a:p>
          <a:p>
            <a:pPr marL="0" marR="0"/>
            <a:r>
              <a:rPr lang="en-US" sz="1800" dirty="0">
                <a:effectLst/>
                <a:latin typeface="Times New Roman" panose="02020603050405020304" pitchFamily="18" charset="0"/>
                <a:ea typeface="Times New Roman" panose="02020603050405020304" pitchFamily="18" charset="0"/>
              </a:rPr>
              <a:t>Critical Leadership</a:t>
            </a:r>
          </a:p>
          <a:p>
            <a:pPr marL="0" marR="0"/>
            <a:r>
              <a:rPr lang="en-US" sz="1800" dirty="0">
                <a:effectLst/>
                <a:latin typeface="Times New Roman" panose="02020603050405020304" pitchFamily="18" charset="0"/>
                <a:ea typeface="Times New Roman" panose="02020603050405020304" pitchFamily="18" charset="0"/>
              </a:rPr>
              <a:t>A leadership approach that encourages questioning the status quo, fostering social justice, and promoting equity in educational settings, while supporting systemic change and empowering marginalized voices.</a:t>
            </a:r>
          </a:p>
          <a:p>
            <a:pPr marL="0" marR="0"/>
            <a:r>
              <a:rPr lang="en-US" sz="1800" dirty="0">
                <a:effectLst/>
                <a:latin typeface="Times New Roman" panose="02020603050405020304" pitchFamily="18" charset="0"/>
                <a:ea typeface="Times New Roman" panose="02020603050405020304" pitchFamily="18" charset="0"/>
              </a:rPr>
              <a:t>Citation: Theoharis, G. (2020). Critical Leadership for Social Justice and Equity. Educational Administration Quarterly, 56(4), 627-662.</a:t>
            </a:r>
          </a:p>
          <a:p>
            <a:pPr marL="0" marR="0"/>
            <a:r>
              <a:rPr lang="en-US" sz="1800" dirty="0">
                <a:effectLst/>
                <a:latin typeface="Times New Roman" panose="02020603050405020304" pitchFamily="18" charset="0"/>
                <a:ea typeface="Times New Roman" panose="02020603050405020304" pitchFamily="18" charset="0"/>
              </a:rPr>
              <a:t>Citation: Duncan-Andrade, J. M. R. (2019). The New Politics of Education: The Search for Social Justice in a Time of Crisis. Teachers College Press.</a:t>
            </a:r>
          </a:p>
          <a:p>
            <a:pPr lvl="0"/>
            <a:endParaRPr lang="en-US" sz="1800" b="1" i="1" dirty="0">
              <a:solidFill>
                <a:schemeClr val="tx1"/>
              </a:solidFill>
              <a:effectLst/>
              <a:latin typeface="Times New Roman" panose="02020603050405020304" pitchFamily="18" charset="0"/>
            </a:endParaRPr>
          </a:p>
          <a:p>
            <a:pPr lvl="0"/>
            <a:endParaRPr lang="en-US" sz="1800" b="1" i="1" dirty="0">
              <a:solidFill>
                <a:schemeClr val="tx1"/>
              </a:solidFill>
              <a:effectLst/>
              <a:latin typeface="Times New Roman" panose="02020603050405020304" pitchFamily="18" charset="0"/>
            </a:endParaRPr>
          </a:p>
          <a:p>
            <a:pPr lvl="0"/>
            <a:r>
              <a:rPr lang="en-US" sz="1800" b="1" i="1" dirty="0">
                <a:solidFill>
                  <a:schemeClr val="tx1"/>
                </a:solidFill>
              </a:rPr>
              <a:t>Culturally Responsive &amp; Sustaining Practices </a:t>
            </a:r>
          </a:p>
          <a:p>
            <a:pPr lvl="0"/>
            <a:r>
              <a:rPr lang="en-US" dirty="0"/>
              <a:t>Educational strategies that preserve students' cultural and linguistic identities while fostering academic success and cultural competence, promoting multilingualism, and ensuring equitable outcomes (Ladson-Billings, 1995; Paris, 2012).</a:t>
            </a:r>
          </a:p>
          <a:p>
            <a:pPr lvl="0"/>
            <a:endParaRPr lang="en-US" dirty="0"/>
          </a:p>
          <a:p>
            <a:r>
              <a:rPr lang="en-US" sz="2800" dirty="0"/>
              <a:t>Citations: </a:t>
            </a:r>
          </a:p>
          <a:p>
            <a:r>
              <a:rPr lang="en-US" sz="2800" dirty="0"/>
              <a:t>Ladson-Billings, G. (1995). </a:t>
            </a:r>
            <a:r>
              <a:rPr lang="en-US" sz="2800" i="1" dirty="0"/>
              <a:t>Toward a theory of culturally relevant pedagogy</a:t>
            </a:r>
            <a:r>
              <a:rPr lang="en-US" sz="2800" dirty="0"/>
              <a:t>. American Educational Research Journal, 32(3), 465-491. https://doi.org/10.3102/00028312032003465</a:t>
            </a:r>
          </a:p>
          <a:p>
            <a:r>
              <a:rPr lang="en-US" sz="2800" dirty="0"/>
              <a:t>Paris, D. (2012). </a:t>
            </a:r>
            <a:r>
              <a:rPr lang="en-US" sz="2800" i="1" dirty="0"/>
              <a:t>Culturally sustaining pedagogy: A needed change in stance, terminology, and practice</a:t>
            </a:r>
            <a:r>
              <a:rPr lang="en-US" sz="2800" dirty="0"/>
              <a:t>. Educational researcher, 41(3), 93-97. https://doi.org/10.3102/0013189X12441244</a:t>
            </a:r>
          </a:p>
          <a:p>
            <a:pPr marL="0" marR="0"/>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Critical Language Use</a:t>
            </a:r>
          </a:p>
          <a:p>
            <a:pPr marL="0" marR="0"/>
            <a:r>
              <a:rPr lang="en-US" sz="1800" dirty="0">
                <a:effectLst/>
                <a:latin typeface="Times New Roman" panose="02020603050405020304" pitchFamily="18" charset="0"/>
                <a:ea typeface="Times New Roman" panose="02020603050405020304" pitchFamily="18" charset="0"/>
              </a:rPr>
              <a:t>The intentional use of language to challenge power dynamics, promote social justice, and reflect on the ways language shapes and is shaped by social, cultural, and political contexts in education.</a:t>
            </a:r>
          </a:p>
          <a:p>
            <a:pPr marL="0" marR="0"/>
            <a:r>
              <a:rPr lang="en-US" sz="1800" dirty="0">
                <a:effectLst/>
                <a:latin typeface="Times New Roman" panose="02020603050405020304" pitchFamily="18" charset="0"/>
                <a:ea typeface="Times New Roman" panose="02020603050405020304" pitchFamily="18" charset="0"/>
              </a:rPr>
              <a:t>Citation: Norton, B., &amp; Toohey, K. (2019). Critical Pedagogies and Language Education. Routledge.</a:t>
            </a:r>
          </a:p>
          <a:p>
            <a:pPr marL="0" marR="0"/>
            <a:r>
              <a:rPr lang="en-US" sz="1800" dirty="0">
                <a:effectLst/>
                <a:latin typeface="Times New Roman" panose="02020603050405020304" pitchFamily="18" charset="0"/>
                <a:ea typeface="Times New Roman" panose="02020603050405020304" pitchFamily="18" charset="0"/>
              </a:rPr>
              <a:t>Citation: Bucholtz, M., &amp; Hall, K. (2016). Theorizing the Linguistic Construction of Identity. Journal of Sociolinguistics, 20(5), 629-654.</a:t>
            </a:r>
          </a:p>
          <a:p>
            <a:pPr marL="0" marR="0"/>
            <a:r>
              <a:rPr lang="en-US" sz="1800" dirty="0">
                <a:effectLst/>
                <a:latin typeface="Times New Roman" panose="02020603050405020304" pitchFamily="18" charset="0"/>
                <a:ea typeface="Times New Roman" panose="02020603050405020304" pitchFamily="18" charset="0"/>
              </a:rPr>
              <a:t> </a:t>
            </a:r>
          </a:p>
          <a:p>
            <a:pPr marL="0" marR="0"/>
            <a:r>
              <a:rPr lang="en-US" sz="1800" dirty="0">
                <a:effectLst/>
                <a:latin typeface="Times New Roman" panose="02020603050405020304" pitchFamily="18" charset="0"/>
                <a:ea typeface="Times New Roman" panose="02020603050405020304" pitchFamily="18" charset="0"/>
              </a:rPr>
              <a:t>Critical Collaborative Inquiry</a:t>
            </a:r>
          </a:p>
          <a:p>
            <a:pPr marL="0" marR="0"/>
            <a:r>
              <a:rPr lang="en-US" sz="1800" dirty="0">
                <a:effectLst/>
                <a:latin typeface="Times New Roman" panose="02020603050405020304" pitchFamily="18" charset="0"/>
                <a:ea typeface="Times New Roman" panose="02020603050405020304" pitchFamily="18" charset="0"/>
              </a:rPr>
              <a:t>A process where educators and community members engage in collective, reflective questioning and problem-solving to examine practices, identify inequities, and collaboratively develop strategies for meaningful change.</a:t>
            </a:r>
          </a:p>
          <a:p>
            <a:pPr marL="0" marR="0"/>
            <a:r>
              <a:rPr lang="en-US" sz="1800" dirty="0">
                <a:effectLst/>
                <a:latin typeface="Times New Roman" panose="02020603050405020304" pitchFamily="18" charset="0"/>
                <a:ea typeface="Times New Roman" panose="02020603050405020304" pitchFamily="18" charset="0"/>
              </a:rPr>
              <a:t>Citation: Pappas, C. C., &amp; Callahan, L. (2022). Collaborative Inquiry in Education: Understanding Its Role in Social Justice and Equity. Journal of Educational Research and Practice, 12(2), 34-46.</a:t>
            </a:r>
          </a:p>
          <a:p>
            <a:pPr marL="0" marR="0"/>
            <a:r>
              <a:rPr lang="en-US" sz="1800" dirty="0">
                <a:effectLst/>
                <a:latin typeface="Times New Roman" panose="02020603050405020304" pitchFamily="18" charset="0"/>
                <a:ea typeface="Times New Roman" panose="02020603050405020304" pitchFamily="18" charset="0"/>
              </a:rPr>
              <a:t>Citation: Cochran-Smith, M., &amp; Lytle, S. L. (2022). Practitioner Inquiry and Social Justice: New Directions in Educational Research. Teachers College Record, 124(8), 1-28.</a:t>
            </a:r>
          </a:p>
          <a:p>
            <a:pPr marL="0" marR="0"/>
            <a:endParaRPr lang="en-US" sz="1800" dirty="0">
              <a:effectLst/>
              <a:latin typeface="Times New Roman" panose="02020603050405020304" pitchFamily="18" charset="0"/>
              <a:ea typeface="Times New Roman" panose="02020603050405020304" pitchFamily="18" charset="0"/>
            </a:endParaRPr>
          </a:p>
          <a:p>
            <a:br>
              <a:rPr lang="en-US" sz="2800" dirty="0">
                <a:effectLst/>
                <a:latin typeface="Calibri" panose="020F0502020204030204" pitchFamily="34" charset="0"/>
              </a:rPr>
            </a:br>
            <a:endParaRPr lang="en-US" sz="2800" dirty="0">
              <a:effectLst/>
              <a:latin typeface="Calibri" panose="020F0502020204030204" pitchFamily="34" charset="0"/>
            </a:endParaRPr>
          </a:p>
          <a:p>
            <a:pPr marL="457200" indent="-457200">
              <a:buFont typeface="Arial" panose="020B0604020202020204" pitchFamily="34" charset="0"/>
              <a:buChar char="•"/>
            </a:pPr>
            <a:r>
              <a:rPr lang="en-US" sz="2800" dirty="0">
                <a:effectLst/>
                <a:latin typeface="Calibri" panose="020F0502020204030204" pitchFamily="34" charset="0"/>
              </a:rPr>
              <a:t>POSESSING CRITICAL CONCIOUSNESS—The willingness and ability to see how power and privilege are at work to systematically advantage some while simultaneously disadvantaging others (Radd &amp; Kramer, 2013). </a:t>
            </a:r>
          </a:p>
          <a:p>
            <a:endParaRPr lang="en-US" sz="2800" dirty="0">
              <a:effectLst/>
              <a:latin typeface="Calibri" panose="020F0502020204030204" pitchFamily="34" charset="0"/>
            </a:endParaRPr>
          </a:p>
          <a:p>
            <a:pPr marL="457200" indent="-457200">
              <a:buFont typeface="Arial" panose="020B0604020202020204" pitchFamily="34" charset="0"/>
              <a:buChar char="•"/>
            </a:pPr>
            <a:r>
              <a:rPr lang="en-US" sz="2800" dirty="0">
                <a:effectLst/>
                <a:latin typeface="Calibri" panose="020F0502020204030204" pitchFamily="34" charset="0"/>
              </a:rPr>
              <a:t>SELF-AWARNESS—The recognition of one’s social identities and the ways in which those identities interact to shape sense of self and experience (Goodman, 2011). </a:t>
            </a:r>
          </a:p>
          <a:p>
            <a:pPr marL="457200" indent="-457200">
              <a:buFont typeface="Arial" panose="020B0604020202020204" pitchFamily="34" charset="0"/>
              <a:buChar char="•"/>
            </a:pPr>
            <a:endParaRPr lang="en-US" sz="2800" dirty="0">
              <a:effectLst/>
              <a:latin typeface="Calibri" panose="020F0502020204030204" pitchFamily="34" charset="0"/>
            </a:endParaRPr>
          </a:p>
          <a:p>
            <a:pPr marL="457200" indent="-457200">
              <a:buFont typeface="Arial" panose="020B0604020202020204" pitchFamily="34" charset="0"/>
              <a:buChar char="•"/>
            </a:pPr>
            <a:r>
              <a:rPr lang="en-US" sz="2800" dirty="0">
                <a:effectLst/>
                <a:latin typeface="Calibri" panose="020F0502020204030204" pitchFamily="34" charset="0"/>
              </a:rPr>
              <a:t>SELF-EXAMINATION—Excavating how one’s identities inform understandings of, and experiences with, complex social problems (Mitchell, 2005). </a:t>
            </a:r>
          </a:p>
          <a:p>
            <a:pPr marL="457200" indent="-457200">
              <a:buFont typeface="Arial" panose="020B0604020202020204" pitchFamily="34" charset="0"/>
              <a:buChar char="•"/>
            </a:pPr>
            <a:endParaRPr lang="en-US" sz="2800" dirty="0">
              <a:effectLst/>
              <a:latin typeface="Calibri" panose="020F0502020204030204" pitchFamily="34" charset="0"/>
            </a:endParaRPr>
          </a:p>
          <a:p>
            <a:pPr marL="457200" indent="-457200">
              <a:buFont typeface="Arial" panose="020B0604020202020204" pitchFamily="34" charset="0"/>
              <a:buChar char="•"/>
            </a:pPr>
            <a:r>
              <a:rPr lang="en-US" sz="2800" dirty="0">
                <a:effectLst/>
                <a:latin typeface="Calibri" panose="020F0502020204030204" pitchFamily="34" charset="0"/>
              </a:rPr>
              <a:t>INTERSECTIONALITY—The study of overlapping or intersecting social identities and related systems of oppression, domination or discrimination (Crenshaw, 1989). </a:t>
            </a:r>
            <a:r>
              <a:rPr lang="en-US" sz="4000" dirty="0">
                <a:effectLst/>
                <a:latin typeface="Calibri" panose="020F0502020204030204" pitchFamily="34" charset="0"/>
              </a:rPr>
              <a:t>POSITIONALITY—The multiple, unique experiences that situate each of us; namely that gender, [gender expression], race, class, [ability, religion, national origin, language], and other aspects of our identities are markers of relational positions rather than essential qualities (Takacs, 2003; Maher &amp; Tetreault, 1993; </a:t>
            </a:r>
            <a:r>
              <a:rPr lang="en-US" sz="4000" dirty="0" err="1">
                <a:effectLst/>
                <a:latin typeface="Calibri" panose="020F0502020204030204" pitchFamily="34" charset="0"/>
              </a:rPr>
              <a:t>Alcoff</a:t>
            </a:r>
            <a:r>
              <a:rPr lang="en-US" sz="4000" dirty="0">
                <a:effectLst/>
                <a:latin typeface="Calibri" panose="020F0502020204030204" pitchFamily="34" charset="0"/>
              </a:rPr>
              <a:t>, 1988). </a:t>
            </a:r>
          </a:p>
          <a:p>
            <a:pPr marL="457200" indent="-457200">
              <a:buFont typeface="Arial" panose="020B0604020202020204" pitchFamily="34" charset="0"/>
              <a:buChar char="•"/>
            </a:pPr>
            <a:endParaRPr lang="en-US" sz="4000" dirty="0">
              <a:effectLst/>
              <a:latin typeface="Calibri" panose="020F0502020204030204" pitchFamily="34" charset="0"/>
            </a:endParaRPr>
          </a:p>
          <a:p>
            <a:pPr marL="457200" indent="-457200">
              <a:buFont typeface="Arial" panose="020B0604020202020204" pitchFamily="34" charset="0"/>
              <a:buChar char="•"/>
            </a:pPr>
            <a:r>
              <a:rPr lang="en-US" sz="4000" dirty="0">
                <a:effectLst/>
                <a:latin typeface="Calibri" panose="020F0502020204030204" pitchFamily="34" charset="0"/>
              </a:rPr>
              <a:t>IMPLICIT BIAS—The attitudes or stereotypes that affect our understanding, actions, and decisions in an unconscious manner. The biases, which encompass both favorable and unfavorable assessments, are activated involuntarily and without an individual’s awareness or intentional control (Blair, 2002 and Rudman, 2004, as cited in Staats &amp; Patton, 2013). </a:t>
            </a:r>
          </a:p>
          <a:p>
            <a:pPr marL="457200" indent="-457200">
              <a:buFont typeface="Arial" panose="020B0604020202020204" pitchFamily="34" charset="0"/>
              <a:buChar char="•"/>
            </a:pPr>
            <a:endParaRPr lang="en-US" sz="4000" dirty="0">
              <a:effectLst/>
              <a:latin typeface="Calibri" panose="020F0502020204030204" pitchFamily="34" charset="0"/>
            </a:endParaRPr>
          </a:p>
          <a:p>
            <a:pPr marL="457200" indent="-457200">
              <a:buFont typeface="Arial" panose="020B0604020202020204" pitchFamily="34" charset="0"/>
              <a:buChar char="•"/>
            </a:pPr>
            <a:r>
              <a:rPr lang="en-US" sz="5400" dirty="0">
                <a:effectLst/>
                <a:latin typeface="Calibri" panose="020F0502020204030204" pitchFamily="34" charset="0"/>
              </a:rPr>
              <a:t>POWER—The legitimate control of, or access to, those institutions [resources and opportunities] sanctioned by the state [authorities] (Major, 2002). </a:t>
            </a:r>
          </a:p>
          <a:p>
            <a:pPr marL="457200" indent="-457200">
              <a:buFont typeface="Arial" panose="020B0604020202020204" pitchFamily="34" charset="0"/>
              <a:buChar char="•"/>
            </a:pPr>
            <a:endParaRPr lang="en-US" sz="5400" dirty="0">
              <a:effectLst/>
              <a:latin typeface="Calibri" panose="020F0502020204030204" pitchFamily="34" charset="0"/>
            </a:endParaRPr>
          </a:p>
          <a:p>
            <a:pPr marL="457200" indent="-457200">
              <a:buFont typeface="Arial" panose="020B0604020202020204" pitchFamily="34" charset="0"/>
              <a:buChar char="•"/>
            </a:pPr>
            <a:r>
              <a:rPr lang="en-US" sz="5400" dirty="0">
                <a:effectLst/>
                <a:latin typeface="Calibri" panose="020F0502020204030204" pitchFamily="34" charset="0"/>
              </a:rPr>
              <a:t>PRIVILEGE—Any advantage that is unearned, exclusive, and socially conferred (Johnson, 2001). </a:t>
            </a:r>
          </a:p>
          <a:p>
            <a:pPr marL="571500" indent="-571500">
              <a:buFont typeface="Arial" panose="020B0604020202020204" pitchFamily="34" charset="0"/>
              <a:buChar char="•"/>
            </a:pPr>
            <a:endParaRPr lang="en-US" sz="4000" dirty="0">
              <a:effectLst/>
              <a:latin typeface="Calibri" panose="020F0502020204030204" pitchFamily="34" charset="0"/>
            </a:endParaRPr>
          </a:p>
          <a:p>
            <a:pPr marL="457200" indent="-457200">
              <a:buFont typeface="Arial" panose="020B0604020202020204" pitchFamily="34" charset="0"/>
              <a:buChar char="•"/>
            </a:pPr>
            <a:endParaRPr lang="en-US" sz="2800" dirty="0">
              <a:effectLst/>
              <a:latin typeface="Calibri" panose="020F0502020204030204" pitchFamily="34" charset="0"/>
            </a:endParaRPr>
          </a:p>
          <a:p>
            <a:pPr marL="285750" marR="0" indent="-285750">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4DCB809-9A22-AA41-4291-F789B02FAFC8}"/>
              </a:ext>
            </a:extLst>
          </p:cNvPr>
          <p:cNvSpPr>
            <a:spLocks noGrp="1"/>
          </p:cNvSpPr>
          <p:nvPr>
            <p:ph type="sldNum" sz="quarter" idx="5"/>
          </p:nvPr>
        </p:nvSpPr>
        <p:spPr/>
        <p:txBody>
          <a:bodyPr/>
          <a:lstStyle/>
          <a:p>
            <a:fld id="{E3342A56-27B6-6D46-9B26-E5A82035BBBA}" type="slidenum">
              <a:rPr lang="en-US" smtClean="0"/>
              <a:t>5</a:t>
            </a:fld>
            <a:endParaRPr lang="en-US" dirty="0"/>
          </a:p>
        </p:txBody>
      </p:sp>
    </p:spTree>
    <p:extLst>
      <p:ext uri="{BB962C8B-B14F-4D97-AF65-F5344CB8AC3E}">
        <p14:creationId xmlns:p14="http://schemas.microsoft.com/office/powerpoint/2010/main" val="203954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2A99-3FA4-E338-FB5A-7C35E5617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DD696-D37E-A590-E8DB-3C63E34D9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A22C1-78DD-23E8-209E-6A49000C889E}"/>
              </a:ext>
            </a:extLst>
          </p:cNvPr>
          <p:cNvSpPr>
            <a:spLocks noGrp="1"/>
          </p:cNvSpPr>
          <p:nvPr>
            <p:ph type="body" idx="1"/>
          </p:nvPr>
        </p:nvSpPr>
        <p:spPr/>
        <p:txBody>
          <a:bodyPr/>
          <a:lstStyle/>
          <a:p>
            <a:pPr lvl="0"/>
            <a:r>
              <a:rPr lang="en-US" sz="2800" b="1" dirty="0"/>
              <a:t>Citations:</a:t>
            </a:r>
          </a:p>
          <a:p>
            <a:pPr lvl="0"/>
            <a:r>
              <a:rPr lang="en-US" sz="4000" dirty="0"/>
              <a:t>Skiba, R. J., Michael, R. S., Nardo, A. C., &amp; Peterson, R. L. (2011). The color of discipline: Sources of racial and gender disproportionality in school punishment. </a:t>
            </a:r>
            <a:r>
              <a:rPr lang="en-US" sz="4000" i="1" dirty="0"/>
              <a:t>Urban Review, 42</a:t>
            </a:r>
            <a:r>
              <a:rPr lang="en-US" sz="4000" dirty="0"/>
              <a:t>(6), 118-142. https://doi.org/10.1007/s11256-010-0171-8</a:t>
            </a:r>
            <a:endParaRPr lang="en-US" sz="2800" b="1" dirty="0"/>
          </a:p>
          <a:p>
            <a:pPr lvl="0"/>
            <a:endParaRPr lang="en-US" sz="2800" b="1" dirty="0"/>
          </a:p>
          <a:p>
            <a:pPr lvl="0"/>
            <a:r>
              <a:rPr lang="en-US" sz="2800" b="1" dirty="0"/>
              <a:t>Skiba et al., 2011; Gregory et al., 2016</a:t>
            </a:r>
          </a:p>
          <a:p>
            <a:pPr lvl="0"/>
            <a:r>
              <a:rPr lang="en-US" sz="2800" b="1" dirty="0"/>
              <a:t>Racial Disparities Persist</a:t>
            </a:r>
            <a:r>
              <a:rPr lang="en-US" sz="2800" dirty="0"/>
              <a:t>: Despite the implementation of PBIS and MTSS, racial disproportionalities in school discipline, such as higher suspension and expulsion rates for Black and Latino students, remain prevalent (Skiba et al., 2011; Gregory et al., 2016).</a:t>
            </a:r>
          </a:p>
          <a:p>
            <a:pPr lvl="0"/>
            <a:endParaRPr lang="en-US" sz="2800" b="1" dirty="0"/>
          </a:p>
          <a:p>
            <a:pPr lvl="0"/>
            <a:r>
              <a:rPr lang="en-US" sz="1800" b="1" dirty="0" err="1"/>
              <a:t>Bornestein</a:t>
            </a:r>
            <a:r>
              <a:rPr lang="en-US" sz="1800" b="1" dirty="0"/>
              <a:t> 2017</a:t>
            </a:r>
          </a:p>
          <a:p>
            <a:pPr lvl="1"/>
            <a:r>
              <a:rPr lang="en-US" dirty="0"/>
              <a:t>PBIS/MTSS implementation has focused on restoring disruptive students to compliance, thus becoming a mechanism for enforcing order; when intervention efforts failed to achieve compliance, students are treated as potentially having emotional behavioral disorders. Consequently, students who were formerly regarded as disorderly increasingly came to be regarded as disordered.</a:t>
            </a:r>
          </a:p>
          <a:p>
            <a:pPr lvl="0"/>
            <a:r>
              <a:rPr lang="en-US" sz="1800" b="1" dirty="0"/>
              <a:t>Broderick and Leonardo, 2016; Ferri, 2012; Artiles, 2007</a:t>
            </a:r>
          </a:p>
          <a:p>
            <a:pPr lvl="1"/>
            <a:r>
              <a:rPr lang="en-US" sz="1800" dirty="0"/>
              <a:t>Schools’ codes of conduct and acceptable academic performance  institutionalize white behavioral patterns and norms as the basic definition of acceptable and normal conduct and academic performance. </a:t>
            </a:r>
          </a:p>
          <a:p>
            <a:pPr lvl="0"/>
            <a:r>
              <a:rPr lang="en-US" sz="1800" b="1" dirty="0"/>
              <a:t>Reno et al., 2017</a:t>
            </a:r>
          </a:p>
          <a:p>
            <a:pPr lvl="1"/>
            <a:r>
              <a:rPr lang="en-US" sz="1800" dirty="0"/>
              <a:t>Students of Color, particularly African American males have found to be disproportionally identified for participation in Tier II interventions. </a:t>
            </a:r>
          </a:p>
          <a:p>
            <a:pPr lvl="0"/>
            <a:r>
              <a:rPr lang="en-US" sz="1800" b="1" dirty="0"/>
              <a:t>McIntosh, Gion &amp; Bastable, 2018; Cruz et al. 2021</a:t>
            </a:r>
          </a:p>
          <a:p>
            <a:pPr lvl="1"/>
            <a:r>
              <a:rPr lang="en-US" sz="1800" dirty="0"/>
              <a:t>SWPBIS as implemented did not eliminate disproportionality and discipline remained inequitable </a:t>
            </a:r>
          </a:p>
          <a:p>
            <a:endParaRPr lang="en-US" dirty="0"/>
          </a:p>
        </p:txBody>
      </p:sp>
      <p:sp>
        <p:nvSpPr>
          <p:cNvPr id="4" name="Slide Number Placeholder 3">
            <a:extLst>
              <a:ext uri="{FF2B5EF4-FFF2-40B4-BE49-F238E27FC236}">
                <a16:creationId xmlns:a16="http://schemas.microsoft.com/office/drawing/2014/main" id="{572E83F9-2D52-58DC-CE3F-6AAEFA70A46D}"/>
              </a:ext>
            </a:extLst>
          </p:cNvPr>
          <p:cNvSpPr>
            <a:spLocks noGrp="1"/>
          </p:cNvSpPr>
          <p:nvPr>
            <p:ph type="sldNum" sz="quarter" idx="5"/>
          </p:nvPr>
        </p:nvSpPr>
        <p:spPr/>
        <p:txBody>
          <a:bodyPr/>
          <a:lstStyle/>
          <a:p>
            <a:fld id="{E3342A56-27B6-6D46-9B26-E5A82035BBBA}" type="slidenum">
              <a:rPr lang="en-US" smtClean="0"/>
              <a:t>6</a:t>
            </a:fld>
            <a:endParaRPr lang="en-US" dirty="0"/>
          </a:p>
        </p:txBody>
      </p:sp>
    </p:spTree>
    <p:extLst>
      <p:ext uri="{BB962C8B-B14F-4D97-AF65-F5344CB8AC3E}">
        <p14:creationId xmlns:p14="http://schemas.microsoft.com/office/powerpoint/2010/main" val="214640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FD06-5DF3-A495-4840-8507F6525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D0E9E-4780-3AF4-A041-CC18D9B69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ADE05-6F52-2F0E-4A5E-C5E77253DF42}"/>
              </a:ext>
            </a:extLst>
          </p:cNvPr>
          <p:cNvSpPr>
            <a:spLocks noGrp="1"/>
          </p:cNvSpPr>
          <p:nvPr>
            <p:ph type="body" idx="1"/>
          </p:nvPr>
        </p:nvSpPr>
        <p:spPr/>
        <p:txBody>
          <a:bodyPr/>
          <a:lstStyle/>
          <a:p>
            <a:pPr marL="0" marR="0"/>
            <a:r>
              <a:rPr lang="en-US" sz="1200" b="1" dirty="0">
                <a:effectLst/>
                <a:latin typeface="Times New Roman" panose="02020603050405020304" pitchFamily="18" charset="0"/>
                <a:ea typeface="Times New Roman" panose="02020603050405020304" pitchFamily="18" charset="0"/>
              </a:rPr>
              <a:t>Evidence</a:t>
            </a:r>
            <a:endParaRPr lang="en-US" sz="12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200" b="1" dirty="0">
                <a:effectLst/>
                <a:latin typeface="Times New Roman" panose="02020603050405020304" pitchFamily="18" charset="0"/>
                <a:ea typeface="Times New Roman" panose="02020603050405020304" pitchFamily="18" charset="0"/>
              </a:rPr>
              <a:t>Resource Disparities</a:t>
            </a:r>
            <a:r>
              <a:rPr lang="en-US" sz="1200" dirty="0">
                <a:effectLst/>
                <a:latin typeface="Times New Roman" panose="02020603050405020304" pitchFamily="18" charset="0"/>
                <a:ea typeface="Times New Roman" panose="02020603050405020304" pitchFamily="18" charset="0"/>
              </a:rPr>
              <a:t>: Schools serving primarily students of color receive significantly </a:t>
            </a:r>
            <a:r>
              <a:rPr lang="en-US" sz="1200" b="1" dirty="0">
                <a:effectLst/>
                <a:latin typeface="Times New Roman" panose="02020603050405020304" pitchFamily="18" charset="0"/>
                <a:ea typeface="Times New Roman" panose="02020603050405020304" pitchFamily="18" charset="0"/>
              </a:rPr>
              <a:t>less funding</a:t>
            </a:r>
            <a:r>
              <a:rPr lang="en-US" sz="1200" dirty="0">
                <a:effectLst/>
                <a:latin typeface="Times New Roman" panose="02020603050405020304" pitchFamily="18" charset="0"/>
                <a:ea typeface="Times New Roman" panose="02020603050405020304" pitchFamily="18" charset="0"/>
              </a:rPr>
              <a:t> and have fewer resources compared to schools serving mostly white students, even within the same district (Bromberg, 2016; U.S. Department of Education, 2021).</a:t>
            </a:r>
          </a:p>
          <a:p>
            <a:pPr marL="342900" marR="0" lvl="0" indent="-342900">
              <a:buSzPts val="1000"/>
              <a:buFont typeface="Symbol" pitchFamily="2" charset="2"/>
              <a:buChar char=""/>
              <a:tabLst>
                <a:tab pos="457200" algn="l"/>
              </a:tabLst>
            </a:pPr>
            <a:r>
              <a:rPr lang="en-US" sz="1200" b="1" dirty="0">
                <a:effectLst/>
                <a:latin typeface="Times New Roman" panose="02020603050405020304" pitchFamily="18" charset="0"/>
                <a:ea typeface="Times New Roman" panose="02020603050405020304" pitchFamily="18" charset="0"/>
              </a:rPr>
              <a:t>Access to Advanced Coursework</a:t>
            </a:r>
            <a:r>
              <a:rPr lang="en-US" sz="1200" dirty="0">
                <a:effectLst/>
                <a:latin typeface="Times New Roman" panose="02020603050405020304" pitchFamily="18" charset="0"/>
                <a:ea typeface="Times New Roman" panose="02020603050405020304" pitchFamily="18" charset="0"/>
              </a:rPr>
              <a:t>: Students of color are </a:t>
            </a:r>
            <a:r>
              <a:rPr lang="en-US" sz="1200" b="1" dirty="0">
                <a:effectLst/>
                <a:latin typeface="Times New Roman" panose="02020603050405020304" pitchFamily="18" charset="0"/>
                <a:ea typeface="Times New Roman" panose="02020603050405020304" pitchFamily="18" charset="0"/>
              </a:rPr>
              <a:t>underrepresented</a:t>
            </a:r>
            <a:r>
              <a:rPr lang="en-US" sz="1200" dirty="0">
                <a:effectLst/>
                <a:latin typeface="Times New Roman" panose="02020603050405020304" pitchFamily="18" charset="0"/>
                <a:ea typeface="Times New Roman" panose="02020603050405020304" pitchFamily="18" charset="0"/>
              </a:rPr>
              <a:t> in </a:t>
            </a:r>
            <a:r>
              <a:rPr lang="en-US" sz="1200" b="1" dirty="0">
                <a:effectLst/>
                <a:latin typeface="Times New Roman" panose="02020603050405020304" pitchFamily="18" charset="0"/>
                <a:ea typeface="Times New Roman" panose="02020603050405020304" pitchFamily="18" charset="0"/>
              </a:rPr>
              <a:t>AP courses</a:t>
            </a:r>
            <a:r>
              <a:rPr lang="en-US" sz="1200" dirty="0">
                <a:effectLst/>
                <a:latin typeface="Times New Roman" panose="02020603050405020304" pitchFamily="18" charset="0"/>
                <a:ea typeface="Times New Roman" panose="02020603050405020304" pitchFamily="18" charset="0"/>
              </a:rPr>
              <a:t> and </a:t>
            </a:r>
            <a:r>
              <a:rPr lang="en-US" sz="1200" b="1" dirty="0">
                <a:effectLst/>
                <a:latin typeface="Times New Roman" panose="02020603050405020304" pitchFamily="18" charset="0"/>
                <a:ea typeface="Times New Roman" panose="02020603050405020304" pitchFamily="18" charset="0"/>
              </a:rPr>
              <a:t>GATE programs</a:t>
            </a:r>
            <a:r>
              <a:rPr lang="en-US" sz="1200" dirty="0">
                <a:effectLst/>
                <a:latin typeface="Times New Roman" panose="02020603050405020304" pitchFamily="18" charset="0"/>
                <a:ea typeface="Times New Roman" panose="02020603050405020304" pitchFamily="18" charset="0"/>
              </a:rPr>
              <a:t>, limiting their opportunities for advanced academic achievement (College and Career Readiness and Success Center, 2022; U.S. Department of Education, 2016).</a:t>
            </a:r>
          </a:p>
          <a:p>
            <a:pPr marL="342900" marR="0" lvl="0" indent="-342900">
              <a:buSzPts val="1000"/>
              <a:buFont typeface="Symbol" pitchFamily="2" charset="2"/>
              <a:buChar char=""/>
              <a:tabLst>
                <a:tab pos="457200" algn="l"/>
              </a:tabLst>
            </a:pPr>
            <a:r>
              <a:rPr lang="en-US" sz="1200" b="1" dirty="0">
                <a:effectLst/>
                <a:latin typeface="Times New Roman" panose="02020603050405020304" pitchFamily="18" charset="0"/>
                <a:ea typeface="Times New Roman" panose="02020603050405020304" pitchFamily="18" charset="0"/>
              </a:rPr>
              <a:t>Coursework Quality</a:t>
            </a:r>
            <a:r>
              <a:rPr lang="en-US" sz="1200" dirty="0">
                <a:effectLst/>
                <a:latin typeface="Times New Roman" panose="02020603050405020304" pitchFamily="18" charset="0"/>
                <a:ea typeface="Times New Roman" panose="02020603050405020304" pitchFamily="18" charset="0"/>
              </a:rPr>
              <a:t>: Students of color, particularly those in </a:t>
            </a:r>
            <a:r>
              <a:rPr lang="en-US" sz="1200" b="1" dirty="0">
                <a:effectLst/>
                <a:latin typeface="Times New Roman" panose="02020603050405020304" pitchFamily="18" charset="0"/>
                <a:ea typeface="Times New Roman" panose="02020603050405020304" pitchFamily="18" charset="0"/>
              </a:rPr>
              <a:t>disinvested communities</a:t>
            </a:r>
            <a:r>
              <a:rPr lang="en-US" sz="1200" dirty="0">
                <a:effectLst/>
                <a:latin typeface="Times New Roman" panose="02020603050405020304" pitchFamily="18" charset="0"/>
                <a:ea typeface="Times New Roman" panose="02020603050405020304" pitchFamily="18" charset="0"/>
              </a:rPr>
              <a:t>, are more likely to be placed in </a:t>
            </a:r>
            <a:r>
              <a:rPr lang="en-US" sz="1200" b="1" dirty="0">
                <a:effectLst/>
                <a:latin typeface="Times New Roman" panose="02020603050405020304" pitchFamily="18" charset="0"/>
                <a:ea typeface="Times New Roman" panose="02020603050405020304" pitchFamily="18" charset="0"/>
              </a:rPr>
              <a:t>lower-track courses</a:t>
            </a:r>
            <a:r>
              <a:rPr lang="en-US" sz="1200" dirty="0">
                <a:effectLst/>
                <a:latin typeface="Times New Roman" panose="02020603050405020304" pitchFamily="18" charset="0"/>
                <a:ea typeface="Times New Roman" panose="02020603050405020304" pitchFamily="18" charset="0"/>
              </a:rPr>
              <a:t> that offer </a:t>
            </a:r>
            <a:r>
              <a:rPr lang="en-US" sz="1200" b="1" dirty="0">
                <a:effectLst/>
                <a:latin typeface="Times New Roman" panose="02020603050405020304" pitchFamily="18" charset="0"/>
                <a:ea typeface="Times New Roman" panose="02020603050405020304" pitchFamily="18" charset="0"/>
              </a:rPr>
              <a:t>less cognitive demand</a:t>
            </a:r>
            <a:r>
              <a:rPr lang="en-US" sz="1200" dirty="0">
                <a:effectLst/>
                <a:latin typeface="Times New Roman" panose="02020603050405020304" pitchFamily="18" charset="0"/>
                <a:ea typeface="Times New Roman" panose="02020603050405020304" pitchFamily="18" charset="0"/>
              </a:rPr>
              <a:t> and fewer opportunities for academic growth (National Center for Education Statistics, 2021; U.S. Department of Education, 2016).</a:t>
            </a:r>
          </a:p>
          <a:p>
            <a:pPr marL="342900" marR="0" lvl="0" indent="-342900">
              <a:buSzPts val="1000"/>
              <a:buFont typeface="Symbol" pitchFamily="2" charset="2"/>
              <a:buChar char=""/>
              <a:tabLst>
                <a:tab pos="457200" algn="l"/>
              </a:tabLst>
            </a:pPr>
            <a:r>
              <a:rPr lang="en-US" sz="1200" b="1" dirty="0">
                <a:effectLst/>
                <a:latin typeface="Times New Roman" panose="02020603050405020304" pitchFamily="18" charset="0"/>
                <a:ea typeface="Times New Roman" panose="02020603050405020304" pitchFamily="18" charset="0"/>
              </a:rPr>
              <a:t>Textbook Bias</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U.S. history textbooks</a:t>
            </a:r>
            <a:r>
              <a:rPr lang="en-US" sz="1200" dirty="0">
                <a:effectLst/>
                <a:latin typeface="Times New Roman" panose="02020603050405020304" pitchFamily="18" charset="0"/>
                <a:ea typeface="Times New Roman" panose="02020603050405020304" pitchFamily="18" charset="0"/>
              </a:rPr>
              <a:t> continue to </a:t>
            </a:r>
            <a:r>
              <a:rPr lang="en-US" sz="1200" b="1" dirty="0">
                <a:effectLst/>
                <a:latin typeface="Times New Roman" panose="02020603050405020304" pitchFamily="18" charset="0"/>
                <a:ea typeface="Times New Roman" panose="02020603050405020304" pitchFamily="18" charset="0"/>
              </a:rPr>
              <a:t>romanticize European colonization</a:t>
            </a:r>
            <a:r>
              <a:rPr lang="en-US" sz="1200" dirty="0">
                <a:effectLst/>
                <a:latin typeface="Times New Roman" panose="02020603050405020304" pitchFamily="18" charset="0"/>
                <a:ea typeface="Times New Roman" panose="02020603050405020304" pitchFamily="18" charset="0"/>
              </a:rPr>
              <a:t> and misrepresent or underrepresent the histories of </a:t>
            </a:r>
            <a:r>
              <a:rPr lang="en-US" sz="1200" b="1" dirty="0">
                <a:effectLst/>
                <a:latin typeface="Times New Roman" panose="02020603050405020304" pitchFamily="18" charset="0"/>
                <a:ea typeface="Times New Roman" panose="02020603050405020304" pitchFamily="18" charset="0"/>
              </a:rPr>
              <a:t>Indigenous peoples</a:t>
            </a:r>
            <a:r>
              <a:rPr lang="en-US" sz="1200" dirty="0">
                <a:effectLst/>
                <a:latin typeface="Times New Roman" panose="02020603050405020304" pitchFamily="18" charset="0"/>
                <a:ea typeface="Times New Roman" panose="02020603050405020304" pitchFamily="18" charset="0"/>
              </a:rPr>
              <a:t> and </a:t>
            </a:r>
            <a:r>
              <a:rPr lang="en-US" sz="1200" b="1" dirty="0">
                <a:effectLst/>
                <a:latin typeface="Times New Roman" panose="02020603050405020304" pitchFamily="18" charset="0"/>
                <a:ea typeface="Times New Roman" panose="02020603050405020304" pitchFamily="18" charset="0"/>
              </a:rPr>
              <a:t>African Americans</a:t>
            </a:r>
            <a:r>
              <a:rPr lang="en-US" sz="1200" dirty="0">
                <a:effectLst/>
                <a:latin typeface="Times New Roman" panose="02020603050405020304" pitchFamily="18" charset="0"/>
                <a:ea typeface="Times New Roman" panose="02020603050405020304" pitchFamily="18" charset="0"/>
              </a:rPr>
              <a:t>, perpetuating a skewed understanding of history (Southern Poverty Law Center, 2023).</a:t>
            </a:r>
          </a:p>
          <a:p>
            <a:pPr marL="342900" marR="0" lvl="0" indent="-342900">
              <a:buSzPts val="1000"/>
              <a:buFont typeface="Symbol" pitchFamily="2" charset="2"/>
              <a:buChar char=""/>
              <a:tabLst>
                <a:tab pos="457200" algn="l"/>
              </a:tabLst>
            </a:pPr>
            <a:r>
              <a:rPr lang="en-US" sz="1200" b="1" dirty="0">
                <a:effectLst/>
                <a:latin typeface="Times New Roman" panose="02020603050405020304" pitchFamily="18" charset="0"/>
                <a:ea typeface="Times New Roman" panose="02020603050405020304" pitchFamily="18" charset="0"/>
              </a:rPr>
              <a:t>Teacher Quality</a:t>
            </a:r>
            <a:r>
              <a:rPr lang="en-US" sz="1200" dirty="0">
                <a:effectLst/>
                <a:latin typeface="Times New Roman" panose="02020603050405020304" pitchFamily="18" charset="0"/>
                <a:ea typeface="Times New Roman" panose="02020603050405020304" pitchFamily="18" charset="0"/>
              </a:rPr>
              <a:t>: Schools with higher percentages of students of color are more likely to be staffed by </a:t>
            </a:r>
            <a:r>
              <a:rPr lang="en-US" sz="1200" b="1" dirty="0">
                <a:effectLst/>
                <a:latin typeface="Times New Roman" panose="02020603050405020304" pitchFamily="18" charset="0"/>
                <a:ea typeface="Times New Roman" panose="02020603050405020304" pitchFamily="18" charset="0"/>
              </a:rPr>
              <a:t>out-of-field teachers</a:t>
            </a:r>
            <a:r>
              <a:rPr lang="en-US" sz="1200" dirty="0">
                <a:effectLst/>
                <a:latin typeface="Times New Roman" panose="02020603050405020304" pitchFamily="18" charset="0"/>
                <a:ea typeface="Times New Roman" panose="02020603050405020304" pitchFamily="18" charset="0"/>
              </a:rPr>
              <a:t> and have higher rates of </a:t>
            </a:r>
            <a:r>
              <a:rPr lang="en-US" sz="1200" b="1" dirty="0">
                <a:effectLst/>
                <a:latin typeface="Times New Roman" panose="02020603050405020304" pitchFamily="18" charset="0"/>
                <a:ea typeface="Times New Roman" panose="02020603050405020304" pitchFamily="18" charset="0"/>
              </a:rPr>
              <a:t>teacher turnover</a:t>
            </a:r>
            <a:r>
              <a:rPr lang="en-US" sz="1200" dirty="0">
                <a:effectLst/>
                <a:latin typeface="Times New Roman" panose="02020603050405020304" pitchFamily="18" charset="0"/>
                <a:ea typeface="Times New Roman" panose="02020603050405020304" pitchFamily="18" charset="0"/>
              </a:rPr>
              <a:t>, which impacts the quality of education (U.S. Department of Education, 2022; Bromberg, 2016).</a:t>
            </a:r>
          </a:p>
          <a:p>
            <a:pPr marL="342900" marR="0" lvl="0" indent="-342900">
              <a:buSzPts val="1000"/>
              <a:buFont typeface="Symbol" pitchFamily="2" charset="2"/>
              <a:buChar char=""/>
              <a:tabLst>
                <a:tab pos="457200" algn="l"/>
              </a:tabLst>
            </a:pPr>
            <a:r>
              <a:rPr lang="en-US" sz="1200" b="1" dirty="0">
                <a:effectLst/>
                <a:latin typeface="Times New Roman" panose="02020603050405020304" pitchFamily="18" charset="0"/>
                <a:ea typeface="Times New Roman" panose="02020603050405020304" pitchFamily="18" charset="0"/>
              </a:rPr>
              <a:t>School Support Services</a:t>
            </a:r>
            <a:r>
              <a:rPr lang="en-US" sz="1200" dirty="0">
                <a:effectLst/>
                <a:latin typeface="Times New Roman" panose="02020603050405020304" pitchFamily="18" charset="0"/>
                <a:ea typeface="Times New Roman" panose="02020603050405020304" pitchFamily="18" charset="0"/>
              </a:rPr>
              <a:t>: Students of color are more likely to attend schools with </a:t>
            </a:r>
            <a:r>
              <a:rPr lang="en-US" sz="1200" b="1" dirty="0">
                <a:effectLst/>
                <a:latin typeface="Times New Roman" panose="02020603050405020304" pitchFamily="18" charset="0"/>
                <a:ea typeface="Times New Roman" panose="02020603050405020304" pitchFamily="18" charset="0"/>
              </a:rPr>
              <a:t>School Resource Officers (SROs)</a:t>
            </a:r>
            <a:r>
              <a:rPr lang="en-US" sz="1200" dirty="0">
                <a:effectLst/>
                <a:latin typeface="Times New Roman" panose="02020603050405020304" pitchFamily="18" charset="0"/>
                <a:ea typeface="Times New Roman" panose="02020603050405020304" pitchFamily="18" charset="0"/>
              </a:rPr>
              <a:t> but </a:t>
            </a:r>
            <a:r>
              <a:rPr lang="en-US" sz="1200" b="1" dirty="0">
                <a:effectLst/>
                <a:latin typeface="Times New Roman" panose="02020603050405020304" pitchFamily="18" charset="0"/>
                <a:ea typeface="Times New Roman" panose="02020603050405020304" pitchFamily="18" charset="0"/>
              </a:rPr>
              <a:t>fewer school counselors</a:t>
            </a:r>
            <a:r>
              <a:rPr lang="en-US" sz="1200" dirty="0">
                <a:effectLst/>
                <a:latin typeface="Times New Roman" panose="02020603050405020304" pitchFamily="18" charset="0"/>
                <a:ea typeface="Times New Roman" panose="02020603050405020304" pitchFamily="18" charset="0"/>
              </a:rPr>
              <a:t>, which contributes to </a:t>
            </a:r>
            <a:r>
              <a:rPr lang="en-US" sz="1200" b="1" dirty="0">
                <a:effectLst/>
                <a:latin typeface="Times New Roman" panose="02020603050405020304" pitchFamily="18" charset="0"/>
                <a:ea typeface="Times New Roman" panose="02020603050405020304" pitchFamily="18" charset="0"/>
              </a:rPr>
              <a:t>higher disciplinary actions</a:t>
            </a:r>
            <a:r>
              <a:rPr lang="en-US" sz="1200" dirty="0">
                <a:effectLst/>
                <a:latin typeface="Times New Roman" panose="02020603050405020304" pitchFamily="18" charset="0"/>
                <a:ea typeface="Times New Roman" panose="02020603050405020304" pitchFamily="18" charset="0"/>
              </a:rPr>
              <a:t> and less emotional and academic support (American Civil Liberties Union, 2023; EJ-ROC,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These findings highlight the urgent need for systemic changes in funding, educational practices, teacher quality, and school support services to ensure that all students have access to a fair and equitable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American Civil Liberties Union. (2023). </a:t>
            </a:r>
            <a:r>
              <a:rPr lang="en-US" sz="1800" i="1" dirty="0">
                <a:effectLst/>
                <a:latin typeface="Times New Roman" panose="02020603050405020304" pitchFamily="18" charset="0"/>
                <a:ea typeface="Times New Roman" panose="02020603050405020304" pitchFamily="18" charset="0"/>
              </a:rPr>
              <a:t>The school-to-prison pipeline: A comprehensive analysis of school resource officers and student outcomes</a:t>
            </a:r>
            <a:r>
              <a:rPr lang="en-US" sz="1800" dirty="0">
                <a:effectLst/>
                <a:latin typeface="Times New Roman" panose="02020603050405020304" pitchFamily="18" charset="0"/>
                <a:ea typeface="Times New Roman" panose="02020603050405020304" pitchFamily="18" charset="0"/>
              </a:rPr>
              <a:t>. ACLU. Retrieved from https://www.aclu.org/issues/school-to-prison-pipeline</a:t>
            </a:r>
          </a:p>
          <a:p>
            <a:pPr marL="0" marR="0"/>
            <a:r>
              <a:rPr lang="en-US" sz="1800" dirty="0">
                <a:effectLst/>
                <a:latin typeface="Times New Roman" panose="02020603050405020304" pitchFamily="18" charset="0"/>
                <a:ea typeface="Times New Roman" panose="02020603050405020304" pitchFamily="18" charset="0"/>
              </a:rPr>
              <a:t>Bromberg, M. (2016). </a:t>
            </a:r>
            <a:r>
              <a:rPr lang="en-US" sz="1800" i="1" dirty="0">
                <a:effectLst/>
                <a:latin typeface="Times New Roman" panose="02020603050405020304" pitchFamily="18" charset="0"/>
                <a:ea typeface="Times New Roman" panose="02020603050405020304" pitchFamily="18" charset="0"/>
              </a:rPr>
              <a:t>The state of racial equity in U.S. schools: Educational disparities and opportunities for change</a:t>
            </a:r>
            <a:r>
              <a:rPr lang="en-US" sz="1800" dirty="0">
                <a:effectLst/>
                <a:latin typeface="Times New Roman" panose="02020603050405020304" pitchFamily="18" charset="0"/>
                <a:ea typeface="Times New Roman" panose="02020603050405020304" pitchFamily="18" charset="0"/>
              </a:rPr>
              <a:t>. The Education Trust. Retrieved from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https://edtrust.org</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College and Career Readiness and Success Center. (2022). </a:t>
            </a:r>
            <a:r>
              <a:rPr lang="en-US" sz="1800" i="1" dirty="0">
                <a:effectLst/>
                <a:latin typeface="Times New Roman" panose="02020603050405020304" pitchFamily="18" charset="0"/>
                <a:ea typeface="Times New Roman" panose="02020603050405020304" pitchFamily="18" charset="0"/>
              </a:rPr>
              <a:t>Equity in advanced coursework: Racial disparities in access and achievement</a:t>
            </a:r>
            <a:r>
              <a:rPr lang="en-US" sz="1800" dirty="0">
                <a:effectLst/>
                <a:latin typeface="Times New Roman" panose="02020603050405020304" pitchFamily="18" charset="0"/>
                <a:ea typeface="Times New Roman" panose="02020603050405020304" pitchFamily="18" charset="0"/>
              </a:rPr>
              <a:t>. National Center for Education Statistics. Retrieved from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https://www.ccrscenter.org</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Ferri, B. A. (2012). </a:t>
            </a:r>
            <a:r>
              <a:rPr lang="en-US" sz="1800" i="1" dirty="0">
                <a:effectLst/>
                <a:latin typeface="Times New Roman" panose="02020603050405020304" pitchFamily="18" charset="0"/>
                <a:ea typeface="Times New Roman" panose="02020603050405020304" pitchFamily="18" charset="0"/>
              </a:rPr>
              <a:t>Disability, race, and schooling: The intersection of educational policy and practice</a:t>
            </a:r>
            <a:r>
              <a:rPr lang="en-US" sz="1800" dirty="0">
                <a:effectLst/>
                <a:latin typeface="Times New Roman" panose="02020603050405020304" pitchFamily="18" charset="0"/>
                <a:ea typeface="Times New Roman" panose="02020603050405020304" pitchFamily="18" charset="0"/>
              </a:rPr>
              <a:t>. Teachers College Press.</a:t>
            </a:r>
          </a:p>
          <a:p>
            <a:pPr marL="0" marR="0"/>
            <a:r>
              <a:rPr lang="en-US" sz="1800" dirty="0">
                <a:effectLst/>
                <a:latin typeface="Times New Roman" panose="02020603050405020304" pitchFamily="18" charset="0"/>
                <a:ea typeface="Times New Roman" panose="02020603050405020304" pitchFamily="18" charset="0"/>
              </a:rPr>
              <a:t>McIntosh, K., Gion, J., &amp; Bastable, S. (2018). </a:t>
            </a:r>
            <a:r>
              <a:rPr lang="en-US" sz="1800" i="1" dirty="0">
                <a:effectLst/>
                <a:latin typeface="Times New Roman" panose="02020603050405020304" pitchFamily="18" charset="0"/>
                <a:ea typeface="Times New Roman" panose="02020603050405020304" pitchFamily="18" charset="0"/>
              </a:rPr>
              <a:t>School-wide positive behavior interventions and supports: Achieving equity in discipline outcomes</a:t>
            </a:r>
            <a:r>
              <a:rPr lang="en-US" sz="1800" dirty="0">
                <a:effectLst/>
                <a:latin typeface="Times New Roman" panose="02020603050405020304" pitchFamily="18" charset="0"/>
                <a:ea typeface="Times New Roman" panose="02020603050405020304" pitchFamily="18" charset="0"/>
              </a:rPr>
              <a:t>. The Journal of Positive Behavior Interventions, 20(4), 224-233. </a:t>
            </a:r>
          </a:p>
          <a:p>
            <a:pPr marL="0" marR="0"/>
            <a:r>
              <a:rPr lang="en-US" sz="1800" dirty="0">
                <a:effectLst/>
                <a:latin typeface="Times New Roman" panose="02020603050405020304" pitchFamily="18" charset="0"/>
                <a:ea typeface="Times New Roman" panose="02020603050405020304" pitchFamily="18" charset="0"/>
              </a:rPr>
              <a:t>National Center for Education Statistics. (2021). </a:t>
            </a:r>
            <a:r>
              <a:rPr lang="en-US" sz="1800" i="1" dirty="0">
                <a:effectLst/>
                <a:latin typeface="Times New Roman" panose="02020603050405020304" pitchFamily="18" charset="0"/>
                <a:ea typeface="Times New Roman" panose="02020603050405020304" pitchFamily="18" charset="0"/>
              </a:rPr>
              <a:t>Disparities in high school course enrollment by race/ethnicity: Implications for higher education access</a:t>
            </a:r>
            <a:r>
              <a:rPr lang="en-US" sz="1800" dirty="0">
                <a:effectLst/>
                <a:latin typeface="Times New Roman" panose="02020603050405020304" pitchFamily="18" charset="0"/>
                <a:ea typeface="Times New Roman" panose="02020603050405020304" pitchFamily="18" charset="0"/>
              </a:rPr>
              <a:t>. U.S. Department of Education. Retrieved from </a:t>
            </a:r>
            <a:r>
              <a:rPr lang="en-US" sz="1800" u="sng" dirty="0">
                <a:solidFill>
                  <a:srgbClr val="0000FF"/>
                </a:solidFill>
                <a:effectLst/>
                <a:latin typeface="Times New Roman" panose="02020603050405020304" pitchFamily="18" charset="0"/>
                <a:ea typeface="Times New Roman" panose="02020603050405020304" pitchFamily="18" charset="0"/>
                <a:hlinkClick r:id="rId5"/>
              </a:rPr>
              <a:t>https://nces.ed.gov</a:t>
            </a:r>
            <a:r>
              <a:rPr lang="en-US" sz="1800" dirty="0">
                <a:effectLst/>
                <a:latin typeface="Times New Roman" panose="02020603050405020304" pitchFamily="18" charset="0"/>
                <a:ea typeface="Times New Roman" panose="02020603050405020304" pitchFamily="18" charset="0"/>
              </a:rPr>
              <a:t> </a:t>
            </a:r>
          </a:p>
          <a:p>
            <a:pPr marL="0" marR="0"/>
            <a:r>
              <a:rPr lang="en-US" sz="1800" dirty="0">
                <a:effectLst/>
                <a:latin typeface="Times New Roman" panose="02020603050405020304" pitchFamily="18" charset="0"/>
                <a:ea typeface="Times New Roman" panose="02020603050405020304" pitchFamily="18" charset="0"/>
              </a:rPr>
              <a:t>Southern Poverty Law Center. (2023). </a:t>
            </a:r>
            <a:r>
              <a:rPr lang="en-US" sz="1800" i="1" dirty="0">
                <a:effectLst/>
                <a:latin typeface="Times New Roman" panose="02020603050405020304" pitchFamily="18" charset="0"/>
                <a:ea typeface="Times New Roman" panose="02020603050405020304" pitchFamily="18" charset="0"/>
              </a:rPr>
              <a:t>Teaching hard history: A framework for U.S. history education</a:t>
            </a:r>
            <a:r>
              <a:rPr lang="en-US" sz="1800" dirty="0">
                <a:effectLst/>
                <a:latin typeface="Times New Roman" panose="02020603050405020304" pitchFamily="18" charset="0"/>
                <a:ea typeface="Times New Roman" panose="02020603050405020304" pitchFamily="18" charset="0"/>
              </a:rPr>
              <a:t>. SPLC. Retrieved from </a:t>
            </a:r>
            <a:r>
              <a:rPr lang="en-US" sz="1800" u="sng" dirty="0">
                <a:solidFill>
                  <a:srgbClr val="0000FF"/>
                </a:solidFill>
                <a:effectLst/>
                <a:latin typeface="Times New Roman" panose="02020603050405020304" pitchFamily="18" charset="0"/>
                <a:ea typeface="Times New Roman" panose="02020603050405020304" pitchFamily="18" charset="0"/>
                <a:hlinkClick r:id="rId6"/>
              </a:rPr>
              <a:t>https://www.splcenter.org</a:t>
            </a:r>
            <a:endParaRPr lang="en-US" sz="1800" u="sng" dirty="0">
              <a:solidFill>
                <a:srgbClr val="0000FF"/>
              </a:solidFill>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U.S. Department of Education. (2016). </a:t>
            </a:r>
            <a:r>
              <a:rPr lang="en-US" sz="1800" i="1" dirty="0">
                <a:effectLst/>
                <a:latin typeface="Times New Roman" panose="02020603050405020304" pitchFamily="18" charset="0"/>
                <a:ea typeface="Times New Roman" panose="02020603050405020304" pitchFamily="18" charset="0"/>
              </a:rPr>
              <a:t>The condition of education 2016: Equity in education</a:t>
            </a:r>
            <a:r>
              <a:rPr lang="en-US" sz="1800" dirty="0">
                <a:effectLst/>
                <a:latin typeface="Times New Roman" panose="02020603050405020304" pitchFamily="18" charset="0"/>
                <a:ea typeface="Times New Roman" panose="02020603050405020304" pitchFamily="18" charset="0"/>
              </a:rPr>
              <a:t>. Institute of Education Sciences. Retrieved from https://</a:t>
            </a:r>
            <a:r>
              <a:rPr lang="en-US" sz="1800" dirty="0" err="1">
                <a:effectLst/>
                <a:latin typeface="Times New Roman" panose="02020603050405020304" pitchFamily="18" charset="0"/>
                <a:ea typeface="Times New Roman" panose="02020603050405020304" pitchFamily="18" charset="0"/>
              </a:rPr>
              <a:t>nces.ed.gov</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U.S. Department of Education. (2021). </a:t>
            </a:r>
            <a:r>
              <a:rPr lang="en-US" sz="1800" i="1" dirty="0">
                <a:effectLst/>
                <a:latin typeface="Times New Roman" panose="02020603050405020304" pitchFamily="18" charset="0"/>
                <a:ea typeface="Times New Roman" panose="02020603050405020304" pitchFamily="18" charset="0"/>
              </a:rPr>
              <a:t>Equity in education: Closing opportunity gaps</a:t>
            </a:r>
            <a:r>
              <a:rPr lang="en-US" sz="1800" dirty="0">
                <a:effectLst/>
                <a:latin typeface="Times New Roman" panose="02020603050405020304" pitchFamily="18" charset="0"/>
                <a:ea typeface="Times New Roman" panose="02020603050405020304" pitchFamily="18" charset="0"/>
              </a:rPr>
              <a:t>. Retrieved from </a:t>
            </a:r>
            <a:r>
              <a:rPr lang="en-US" sz="1800" dirty="0">
                <a:solidFill>
                  <a:srgbClr val="0000FF"/>
                </a:solidFill>
                <a:effectLst/>
                <a:latin typeface="Times New Roman" panose="02020603050405020304" pitchFamily="18" charset="0"/>
                <a:ea typeface="Times New Roman" panose="02020603050405020304" pitchFamily="18" charset="0"/>
                <a:hlinkClick r:id="rId7"/>
              </a:rPr>
              <a:t>https://www.ed.gov</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spc="-100" dirty="0">
              <a:solidFill>
                <a:schemeClr val="tx1"/>
              </a:solidFill>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mj-lt"/>
              <a:ea typeface="+mn-ea"/>
              <a:cs typeface="+mn-cs"/>
            </a:endParaRPr>
          </a:p>
          <a:p>
            <a:endParaRPr lang="en-US" dirty="0"/>
          </a:p>
        </p:txBody>
      </p:sp>
      <p:sp>
        <p:nvSpPr>
          <p:cNvPr id="4" name="Slide Number Placeholder 3">
            <a:extLst>
              <a:ext uri="{FF2B5EF4-FFF2-40B4-BE49-F238E27FC236}">
                <a16:creationId xmlns:a16="http://schemas.microsoft.com/office/drawing/2014/main" id="{499185E9-4695-6559-9D21-252104FA903B}"/>
              </a:ext>
            </a:extLst>
          </p:cNvPr>
          <p:cNvSpPr>
            <a:spLocks noGrp="1"/>
          </p:cNvSpPr>
          <p:nvPr>
            <p:ph type="sldNum" sz="quarter" idx="5"/>
          </p:nvPr>
        </p:nvSpPr>
        <p:spPr/>
        <p:txBody>
          <a:bodyPr/>
          <a:lstStyle/>
          <a:p>
            <a:fld id="{E3342A56-27B6-6D46-9B26-E5A82035BBBA}" type="slidenum">
              <a:rPr lang="en-US" smtClean="0"/>
              <a:t>7</a:t>
            </a:fld>
            <a:endParaRPr lang="en-US" dirty="0"/>
          </a:p>
        </p:txBody>
      </p:sp>
    </p:spTree>
    <p:extLst>
      <p:ext uri="{BB962C8B-B14F-4D97-AF65-F5344CB8AC3E}">
        <p14:creationId xmlns:p14="http://schemas.microsoft.com/office/powerpoint/2010/main" val="8352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Skelton, S. M., Kyser, T., &amp; Thorius, K. A. K. (2021). Including all stakeholders in critical collaborative inquiry cycles. Midwest &amp; Plains Equity Assistance Center (MAP EAC). https://</a:t>
            </a:r>
            <a:r>
              <a:rPr lang="en-US" dirty="0" err="1"/>
              <a:t>greatlakesequity.org</a:t>
            </a:r>
            <a:r>
              <a:rPr lang="en-US" dirty="0"/>
              <a:t>/resource/including-all-stakeholders-critical-</a:t>
            </a:r>
            <a:r>
              <a:rPr lang="en-US" dirty="0" err="1"/>
              <a:t>collaborativeinquiry</a:t>
            </a:r>
            <a:r>
              <a:rPr lang="en-US" dirty="0"/>
              <a:t>-cycles </a:t>
            </a:r>
          </a:p>
        </p:txBody>
      </p:sp>
      <p:sp>
        <p:nvSpPr>
          <p:cNvPr id="4" name="Slide Number Placeholder 3"/>
          <p:cNvSpPr>
            <a:spLocks noGrp="1"/>
          </p:cNvSpPr>
          <p:nvPr>
            <p:ph type="sldNum" sz="quarter" idx="5"/>
          </p:nvPr>
        </p:nvSpPr>
        <p:spPr/>
        <p:txBody>
          <a:bodyPr/>
          <a:lstStyle/>
          <a:p>
            <a:fld id="{E3342A56-27B6-6D46-9B26-E5A82035BBBA}" type="slidenum">
              <a:rPr lang="en-US" smtClean="0"/>
              <a:t>10</a:t>
            </a:fld>
            <a:endParaRPr lang="en-US" dirty="0"/>
          </a:p>
        </p:txBody>
      </p:sp>
    </p:spTree>
    <p:extLst>
      <p:ext uri="{BB962C8B-B14F-4D97-AF65-F5344CB8AC3E}">
        <p14:creationId xmlns:p14="http://schemas.microsoft.com/office/powerpoint/2010/main" val="237977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6BD1-B13E-9052-7BF3-DAD4859E7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61CC1-8481-19C3-D7B4-79080B8F0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A218D-6BF9-8AC3-E8C1-27F3E1B0B28A}"/>
              </a:ext>
            </a:extLst>
          </p:cNvPr>
          <p:cNvSpPr>
            <a:spLocks noGrp="1"/>
          </p:cNvSpPr>
          <p:nvPr>
            <p:ph type="body" idx="1"/>
          </p:nvPr>
        </p:nvSpPr>
        <p:spPr/>
        <p:txBody>
          <a:bodyPr/>
          <a:lstStyle/>
          <a:p>
            <a:pPr lvl="0"/>
            <a:r>
              <a:rPr lang="en-US" sz="3000" b="1" dirty="0"/>
              <a:t>Reduction in Discipline Disproportionality</a:t>
            </a:r>
            <a:endParaRPr lang="en-US" sz="3000" b="0" dirty="0"/>
          </a:p>
          <a:p>
            <a:pPr lvl="0"/>
            <a:r>
              <a:rPr lang="en-US" b="1" dirty="0"/>
              <a:t>Sullivan, Stokes, &amp; Reddy (2018)</a:t>
            </a:r>
            <a:br>
              <a:rPr lang="en-US" dirty="0"/>
            </a:br>
            <a:r>
              <a:rPr lang="en-US" b="1" dirty="0"/>
              <a:t>Outcome</a:t>
            </a:r>
            <a:r>
              <a:rPr lang="en-US" dirty="0"/>
              <a:t>: Reduced suspensions for Black/Latino students.</a:t>
            </a:r>
            <a:br>
              <a:rPr lang="en-US" dirty="0"/>
            </a:br>
            <a:r>
              <a:rPr lang="en-US" b="1" dirty="0"/>
              <a:t>Strategy</a:t>
            </a:r>
            <a:r>
              <a:rPr lang="en-US" dirty="0"/>
              <a:t>: Culturally responsive practices, data disaggregation.</a:t>
            </a:r>
          </a:p>
          <a:p>
            <a:pPr lvl="0"/>
            <a:endParaRPr lang="en-US" b="1" dirty="0"/>
          </a:p>
          <a:p>
            <a:pPr lvl="0"/>
            <a:r>
              <a:rPr lang="en-US" b="1" dirty="0"/>
              <a:t>McIntosh et al. (2018)</a:t>
            </a:r>
            <a:br>
              <a:rPr lang="en-US" dirty="0"/>
            </a:br>
            <a:r>
              <a:rPr lang="en-US" b="1" dirty="0"/>
              <a:t>Outcome</a:t>
            </a:r>
            <a:r>
              <a:rPr lang="en-US" dirty="0"/>
              <a:t>: Decreased discipline disproportionality.</a:t>
            </a:r>
            <a:br>
              <a:rPr lang="en-US" dirty="0"/>
            </a:br>
            <a:r>
              <a:rPr lang="en-US" b="1" dirty="0"/>
              <a:t>Strategy</a:t>
            </a:r>
            <a:r>
              <a:rPr lang="en-US" dirty="0"/>
              <a:t>: Targeted support, cultural responsiveness.</a:t>
            </a:r>
          </a:p>
          <a:p>
            <a:pPr lvl="0"/>
            <a:endParaRPr lang="en-US" b="1" dirty="0"/>
          </a:p>
          <a:p>
            <a:pPr lvl="0"/>
            <a:r>
              <a:rPr lang="en-US" b="1" dirty="0"/>
              <a:t>Cook et al. (2018)</a:t>
            </a:r>
            <a:br>
              <a:rPr lang="en-US" dirty="0"/>
            </a:br>
            <a:r>
              <a:rPr lang="en-US" b="1" dirty="0"/>
              <a:t>Outcome</a:t>
            </a:r>
            <a:r>
              <a:rPr lang="en-US" dirty="0"/>
              <a:t>: 66% reduction in office referrals (Black males).</a:t>
            </a:r>
            <a:br>
              <a:rPr lang="en-US" dirty="0"/>
            </a:br>
            <a:r>
              <a:rPr lang="en-US" b="1" dirty="0"/>
              <a:t>Strategy</a:t>
            </a:r>
            <a:r>
              <a:rPr lang="en-US" dirty="0"/>
              <a:t>: Good Student Practices, positive reinforcement.</a:t>
            </a:r>
          </a:p>
          <a:p>
            <a:pPr lvl="0"/>
            <a:endParaRPr lang="en-US" b="1" dirty="0"/>
          </a:p>
          <a:p>
            <a:pPr lvl="0"/>
            <a:r>
              <a:rPr lang="en-US" b="1" dirty="0"/>
              <a:t>Payno-Simmons (2021)</a:t>
            </a:r>
            <a:br>
              <a:rPr lang="en-US" dirty="0"/>
            </a:br>
            <a:r>
              <a:rPr lang="en-US" b="1" dirty="0"/>
              <a:t>Outcome</a:t>
            </a:r>
            <a:r>
              <a:rPr lang="en-US" dirty="0"/>
              <a:t>: 89% reduction in discipline gap (Black/White students).</a:t>
            </a:r>
            <a:br>
              <a:rPr lang="en-US" dirty="0"/>
            </a:br>
            <a:r>
              <a:rPr lang="en-US" b="1" dirty="0"/>
              <a:t>Strategy</a:t>
            </a:r>
            <a:r>
              <a:rPr lang="en-US" dirty="0"/>
              <a:t>: PBIS, professional development, data review.</a:t>
            </a:r>
          </a:p>
          <a:p>
            <a:pPr lvl="0"/>
            <a:r>
              <a:rPr lang="en-US" b="1" dirty="0"/>
              <a:t>Improved School Climate &amp; Engagement</a:t>
            </a:r>
          </a:p>
          <a:p>
            <a:pPr lvl="0"/>
            <a:endParaRPr lang="en-US" b="1" dirty="0"/>
          </a:p>
          <a:p>
            <a:pPr lvl="0"/>
            <a:r>
              <a:rPr lang="en-US" b="1" dirty="0"/>
              <a:t>McIntosh et al. (2021)</a:t>
            </a:r>
            <a:br>
              <a:rPr lang="en-US" dirty="0"/>
            </a:br>
            <a:r>
              <a:rPr lang="en-US" b="1" dirty="0"/>
              <a:t>Outcome</a:t>
            </a:r>
            <a:r>
              <a:rPr lang="en-US" dirty="0"/>
              <a:t>: Better school climate, fewer exclusions.</a:t>
            </a:r>
            <a:br>
              <a:rPr lang="en-US" dirty="0"/>
            </a:br>
            <a:r>
              <a:rPr lang="en-US" b="1" dirty="0"/>
              <a:t>Strategy</a:t>
            </a:r>
            <a:r>
              <a:rPr lang="en-US" dirty="0"/>
              <a:t>: Year-long PD, equity training.</a:t>
            </a:r>
          </a:p>
          <a:p>
            <a:pPr lvl="0"/>
            <a:endParaRPr lang="en-US" b="1" dirty="0"/>
          </a:p>
          <a:p>
            <a:pPr lvl="0"/>
            <a:r>
              <a:rPr lang="en-US" b="1" dirty="0"/>
              <a:t>Shaver &amp; Sullivan (2020)</a:t>
            </a:r>
            <a:br>
              <a:rPr lang="en-US" dirty="0"/>
            </a:br>
            <a:r>
              <a:rPr lang="en-US" b="1" dirty="0"/>
              <a:t>Outcome</a:t>
            </a:r>
            <a:r>
              <a:rPr lang="en-US" dirty="0"/>
              <a:t>: Improved academic/behavior outcomes.</a:t>
            </a:r>
            <a:br>
              <a:rPr lang="en-US" dirty="0"/>
            </a:br>
            <a:r>
              <a:rPr lang="en-US" b="1" dirty="0"/>
              <a:t>Strategy</a:t>
            </a:r>
            <a:r>
              <a:rPr lang="en-US" dirty="0"/>
              <a:t>: Equity-focused MTSS, culturally relevant interventions.</a:t>
            </a:r>
          </a:p>
          <a:p>
            <a:pPr lvl="0"/>
            <a:endParaRPr lang="en-US" b="1" dirty="0"/>
          </a:p>
          <a:p>
            <a:pPr lvl="0"/>
            <a:r>
              <a:rPr lang="en-US" b="1" dirty="0"/>
              <a:t>Foley (2016)</a:t>
            </a:r>
            <a:br>
              <a:rPr lang="en-US" dirty="0"/>
            </a:br>
            <a:r>
              <a:rPr lang="en-US" b="1" dirty="0"/>
              <a:t>Outcome</a:t>
            </a:r>
            <a:r>
              <a:rPr lang="en-US" dirty="0"/>
              <a:t>: Reduced exclusionary discipline, improved climate.</a:t>
            </a:r>
            <a:br>
              <a:rPr lang="en-US" dirty="0"/>
            </a:br>
            <a:r>
              <a:rPr lang="en-US" b="1" dirty="0"/>
              <a:t>Strategy</a:t>
            </a:r>
            <a:r>
              <a:rPr lang="en-US" dirty="0"/>
              <a:t>: Social justice, restorative practices.</a:t>
            </a:r>
          </a:p>
          <a:p>
            <a:pPr lvl="0"/>
            <a:r>
              <a:rPr lang="en-US" b="1" dirty="0"/>
              <a:t>Improved Academic Achievement</a:t>
            </a:r>
          </a:p>
          <a:p>
            <a:pPr lvl="0"/>
            <a:endParaRPr lang="en-US" b="1" dirty="0"/>
          </a:p>
          <a:p>
            <a:pPr lvl="0"/>
            <a:r>
              <a:rPr lang="en-US" b="1" dirty="0"/>
              <a:t>Gregory, Skiba, &amp; Noguera (2016)</a:t>
            </a:r>
            <a:br>
              <a:rPr lang="en-US" dirty="0"/>
            </a:br>
            <a:r>
              <a:rPr lang="en-US" b="1" dirty="0"/>
              <a:t>Outcome</a:t>
            </a:r>
            <a:r>
              <a:rPr lang="en-US" dirty="0"/>
              <a:t>: Reduced suspensions, improved achievement.</a:t>
            </a:r>
            <a:br>
              <a:rPr lang="en-US" dirty="0"/>
            </a:br>
            <a:r>
              <a:rPr lang="en-US" b="1" dirty="0"/>
              <a:t>Strategy</a:t>
            </a:r>
            <a:r>
              <a:rPr lang="en-US" dirty="0"/>
              <a:t>: Restorative practices, culturally responsive interventions.</a:t>
            </a:r>
          </a:p>
          <a:p>
            <a:pPr lvl="0"/>
            <a:endParaRPr lang="en-US" b="1" dirty="0"/>
          </a:p>
          <a:p>
            <a:pPr lvl="0"/>
            <a:r>
              <a:rPr lang="en-US" b="1" dirty="0"/>
              <a:t>Sullivan, Nguyen, &amp; Shaver (2022)</a:t>
            </a:r>
            <a:br>
              <a:rPr lang="en-US" dirty="0"/>
            </a:br>
            <a:r>
              <a:rPr lang="en-US" b="1" dirty="0"/>
              <a:t>Outcome</a:t>
            </a:r>
            <a:r>
              <a:rPr lang="en-US" dirty="0"/>
              <a:t>: Reduced referrals, improved academic performance.</a:t>
            </a:r>
            <a:br>
              <a:rPr lang="en-US" dirty="0"/>
            </a:br>
            <a:r>
              <a:rPr lang="en-US" b="1" dirty="0"/>
              <a:t>Strategy</a:t>
            </a:r>
            <a:r>
              <a:rPr lang="en-US" dirty="0"/>
              <a:t>: Equity-centered MTSS, community involvement.</a:t>
            </a:r>
          </a:p>
        </p:txBody>
      </p:sp>
      <p:sp>
        <p:nvSpPr>
          <p:cNvPr id="4" name="Slide Number Placeholder 3">
            <a:extLst>
              <a:ext uri="{FF2B5EF4-FFF2-40B4-BE49-F238E27FC236}">
                <a16:creationId xmlns:a16="http://schemas.microsoft.com/office/drawing/2014/main" id="{380690C2-5A8C-FC86-F009-3C3F2C5B1358}"/>
              </a:ext>
            </a:extLst>
          </p:cNvPr>
          <p:cNvSpPr>
            <a:spLocks noGrp="1"/>
          </p:cNvSpPr>
          <p:nvPr>
            <p:ph type="sldNum" sz="quarter" idx="5"/>
          </p:nvPr>
        </p:nvSpPr>
        <p:spPr/>
        <p:txBody>
          <a:bodyPr/>
          <a:lstStyle/>
          <a:p>
            <a:fld id="{E3342A56-27B6-6D46-9B26-E5A82035BBBA}" type="slidenum">
              <a:rPr lang="en-US" smtClean="0"/>
              <a:t>11</a:t>
            </a:fld>
            <a:endParaRPr lang="en-US" dirty="0"/>
          </a:p>
        </p:txBody>
      </p:sp>
    </p:spTree>
    <p:extLst>
      <p:ext uri="{BB962C8B-B14F-4D97-AF65-F5344CB8AC3E}">
        <p14:creationId xmlns:p14="http://schemas.microsoft.com/office/powerpoint/2010/main" val="2095468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3"/>
            <a:ext cx="10058400" cy="3158937"/>
          </a:xfrm>
        </p:spPr>
        <p:txBody>
          <a:bodyPr anchor="b">
            <a:normAutofit/>
          </a:bodyPr>
          <a:lstStyle>
            <a:lvl1pPr algn="ctr">
              <a:lnSpc>
                <a:spcPct val="85000"/>
              </a:lnSpc>
              <a:defRPr sz="8000" b="1" spc="-50" baseline="0">
                <a:solidFill>
                  <a:srgbClr val="515254"/>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ctr">
              <a:buNone/>
              <a:defRPr sz="2400" cap="all" spc="200" baseline="0">
                <a:solidFill>
                  <a:srgbClr val="515254"/>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F7BCFE73-9D18-5B4E-9875-C4FDAAA611EF}"/>
              </a:ext>
            </a:extLst>
          </p:cNvPr>
          <p:cNvCxnSpPr>
            <a:cxnSpLocks/>
          </p:cNvCxnSpPr>
          <p:nvPr userDrawn="1"/>
        </p:nvCxnSpPr>
        <p:spPr>
          <a:xfrm>
            <a:off x="0" y="4128902"/>
            <a:ext cx="11424355" cy="0"/>
          </a:xfrm>
          <a:prstGeom prst="line">
            <a:avLst/>
          </a:prstGeom>
          <a:ln w="57150">
            <a:solidFill>
              <a:srgbClr val="51525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54C5BF-14EA-4142-95DC-7732779F11D7}"/>
              </a:ext>
            </a:extLst>
          </p:cNvPr>
          <p:cNvCxnSpPr>
            <a:cxnSpLocks/>
          </p:cNvCxnSpPr>
          <p:nvPr userDrawn="1"/>
        </p:nvCxnSpPr>
        <p:spPr>
          <a:xfrm>
            <a:off x="-6628" y="4244609"/>
            <a:ext cx="11318095" cy="0"/>
          </a:xfrm>
          <a:prstGeom prst="line">
            <a:avLst/>
          </a:prstGeom>
          <a:ln w="57150">
            <a:solidFill>
              <a:srgbClr val="4FA6B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0DC6FC3-3C16-C14A-BDCC-3080E2768ACA}"/>
              </a:ext>
            </a:extLst>
          </p:cNvPr>
          <p:cNvPicPr>
            <a:picLocks noChangeAspect="1"/>
          </p:cNvPicPr>
          <p:nvPr userDrawn="1"/>
        </p:nvPicPr>
        <p:blipFill>
          <a:blip r:embed="rId2"/>
          <a:srcRect r="67390"/>
          <a:stretch/>
        </p:blipFill>
        <p:spPr>
          <a:xfrm>
            <a:off x="11424355" y="3864538"/>
            <a:ext cx="767645" cy="633428"/>
          </a:xfrm>
          <a:prstGeom prst="rect">
            <a:avLst/>
          </a:prstGeom>
        </p:spPr>
      </p:pic>
      <p:pic>
        <p:nvPicPr>
          <p:cNvPr id="7" name="Picture 6">
            <a:extLst>
              <a:ext uri="{FF2B5EF4-FFF2-40B4-BE49-F238E27FC236}">
                <a16:creationId xmlns:a16="http://schemas.microsoft.com/office/drawing/2014/main" id="{02B5DC32-E559-D051-AC5D-00ABB8A2194D}"/>
              </a:ext>
            </a:extLst>
          </p:cNvPr>
          <p:cNvPicPr>
            <a:picLocks noChangeAspect="1"/>
          </p:cNvPicPr>
          <p:nvPr userDrawn="1"/>
        </p:nvPicPr>
        <p:blipFill>
          <a:blip r:embed="rId2"/>
          <a:stretch>
            <a:fillRect/>
          </a:stretch>
        </p:blipFill>
        <p:spPr>
          <a:xfrm>
            <a:off x="1097280" y="5909641"/>
            <a:ext cx="2599201" cy="699399"/>
          </a:xfrm>
          <a:prstGeom prst="rect">
            <a:avLst/>
          </a:prstGeom>
        </p:spPr>
      </p:pic>
      <p:pic>
        <p:nvPicPr>
          <p:cNvPr id="14" name="Picture 13">
            <a:extLst>
              <a:ext uri="{FF2B5EF4-FFF2-40B4-BE49-F238E27FC236}">
                <a16:creationId xmlns:a16="http://schemas.microsoft.com/office/drawing/2014/main" id="{6727EA6E-3174-C0AB-D032-1BBABC7E8E6F}"/>
              </a:ext>
            </a:extLst>
          </p:cNvPr>
          <p:cNvPicPr>
            <a:picLocks noChangeAspect="1"/>
          </p:cNvPicPr>
          <p:nvPr userDrawn="1"/>
        </p:nvPicPr>
        <p:blipFill>
          <a:blip r:embed="rId3"/>
          <a:stretch>
            <a:fillRect/>
          </a:stretch>
        </p:blipFill>
        <p:spPr>
          <a:xfrm>
            <a:off x="7744560" y="5909641"/>
            <a:ext cx="3411119" cy="796758"/>
          </a:xfrm>
          <a:prstGeom prst="rect">
            <a:avLst/>
          </a:prstGeom>
        </p:spPr>
      </p:pic>
      <p:pic>
        <p:nvPicPr>
          <p:cNvPr id="15" name="Picture 14">
            <a:extLst>
              <a:ext uri="{FF2B5EF4-FFF2-40B4-BE49-F238E27FC236}">
                <a16:creationId xmlns:a16="http://schemas.microsoft.com/office/drawing/2014/main" id="{9A90DD19-0540-06B0-BE29-7518BE34BF50}"/>
              </a:ext>
            </a:extLst>
          </p:cNvPr>
          <p:cNvPicPr>
            <a:picLocks noChangeAspect="1"/>
          </p:cNvPicPr>
          <p:nvPr userDrawn="1"/>
        </p:nvPicPr>
        <p:blipFill>
          <a:blip r:embed="rId4"/>
          <a:stretch>
            <a:fillRect/>
          </a:stretch>
        </p:blipFill>
        <p:spPr>
          <a:xfrm>
            <a:off x="5388334" y="5795068"/>
            <a:ext cx="1415331" cy="1025905"/>
          </a:xfrm>
          <a:prstGeom prst="rect">
            <a:avLst/>
          </a:prstGeom>
        </p:spPr>
      </p:pic>
    </p:spTree>
    <p:extLst>
      <p:ext uri="{BB962C8B-B14F-4D97-AF65-F5344CB8AC3E}">
        <p14:creationId xmlns:p14="http://schemas.microsoft.com/office/powerpoint/2010/main" val="323382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30251" y="311944"/>
            <a:ext cx="11461749" cy="747713"/>
          </a:xfrm>
        </p:spPr>
        <p:txBody>
          <a:bodyPr/>
          <a:lstStyle/>
          <a:p>
            <a:r>
              <a:rPr lang="en-US"/>
              <a:t>Click to edit Master title style</a:t>
            </a:r>
          </a:p>
        </p:txBody>
      </p:sp>
      <p:sp>
        <p:nvSpPr>
          <p:cNvPr id="3" name="Table Placeholder 2"/>
          <p:cNvSpPr>
            <a:spLocks noGrp="1"/>
          </p:cNvSpPr>
          <p:nvPr>
            <p:ph type="tbl" idx="1"/>
          </p:nvPr>
        </p:nvSpPr>
        <p:spPr>
          <a:xfrm>
            <a:off x="812800" y="1563756"/>
            <a:ext cx="10972800" cy="4608443"/>
          </a:xfrm>
        </p:spPr>
        <p:txBody>
          <a:bodyPr rtlCol="0">
            <a:normAutofit/>
          </a:bodyPr>
          <a:lstStyle/>
          <a:p>
            <a:pPr lvl="0"/>
            <a:r>
              <a:rPr lang="en-US" noProof="0" dirty="0"/>
              <a:t>Click icon to add table</a:t>
            </a:r>
          </a:p>
        </p:txBody>
      </p:sp>
      <p:sp>
        <p:nvSpPr>
          <p:cNvPr id="4" name="Date Placeholder 3"/>
          <p:cNvSpPr>
            <a:spLocks noGrp="1"/>
          </p:cNvSpPr>
          <p:nvPr>
            <p:ph type="dt" sz="half" idx="10"/>
          </p:nvPr>
        </p:nvSpPr>
        <p:spPr>
          <a:xfrm>
            <a:off x="1422400" y="6324600"/>
            <a:ext cx="2540000" cy="457200"/>
          </a:xfr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4673600" y="6324600"/>
            <a:ext cx="3860800" cy="457200"/>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9245600" y="6324600"/>
            <a:ext cx="2540000" cy="457200"/>
          </a:xfrm>
        </p:spPr>
        <p:txBody>
          <a:bodyPr/>
          <a:lstStyle>
            <a:lvl1pPr>
              <a:defRPr/>
            </a:lvl1pPr>
          </a:lstStyle>
          <a:p>
            <a:fld id="{CC3C1D5D-7EBD-344E-A47F-B898AD3C5980}" type="slidenum">
              <a:rPr lang="en-US" altLang="x-none"/>
              <a:pPr/>
              <a:t>‹#›</a:t>
            </a:fld>
            <a:endParaRPr lang="en-US" altLang="x-none" dirty="0"/>
          </a:p>
        </p:txBody>
      </p:sp>
    </p:spTree>
    <p:extLst>
      <p:ext uri="{BB962C8B-B14F-4D97-AF65-F5344CB8AC3E}">
        <p14:creationId xmlns:p14="http://schemas.microsoft.com/office/powerpoint/2010/main" val="80728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51525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025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9684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07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9687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08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85329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5152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797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rgbClr val="5152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rgbClr val="5152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7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2" y="6459787"/>
            <a:ext cx="2472271" cy="365125"/>
          </a:xfrm>
          <a:prstGeom prst="rect">
            <a:avLst/>
          </a:prstGeom>
        </p:spPr>
        <p:txBody>
          <a:bodyPr/>
          <a:lstStyle/>
          <a:p>
            <a:fld id="{2A81E5BC-C00E-7645-AEC2-968FCE47A879}" type="datetimeFigureOut">
              <a:rPr lang="en-US" smtClean="0"/>
              <a:t>12/10/24</a:t>
            </a:fld>
            <a:endParaRPr lang="en-US" dirty="0"/>
          </a:p>
        </p:txBody>
      </p:sp>
      <p:sp>
        <p:nvSpPr>
          <p:cNvPr id="6" name="Footer Placeholder 5"/>
          <p:cNvSpPr>
            <a:spLocks noGrp="1"/>
          </p:cNvSpPr>
          <p:nvPr>
            <p:ph type="ftr" sz="quarter" idx="11"/>
          </p:nvPr>
        </p:nvSpPr>
        <p:spPr>
          <a:xfrm>
            <a:off x="3686186" y="6459787"/>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7"/>
            <a:ext cx="1312025" cy="365125"/>
          </a:xfrm>
          <a:prstGeom prst="rect">
            <a:avLst/>
          </a:prstGeom>
        </p:spPr>
        <p:txBody>
          <a:bodyPr/>
          <a:lstStyle/>
          <a:p>
            <a:fld id="{C62702A8-6AC7-594A-8D24-995C71041B9C}" type="slidenum">
              <a:rPr lang="en-US" smtClean="0"/>
              <a:t>‹#›</a:t>
            </a:fld>
            <a:endParaRPr lang="en-US" dirty="0"/>
          </a:p>
        </p:txBody>
      </p:sp>
    </p:spTree>
    <p:extLst>
      <p:ext uri="{BB962C8B-B14F-4D97-AF65-F5344CB8AC3E}">
        <p14:creationId xmlns:p14="http://schemas.microsoft.com/office/powerpoint/2010/main" val="267815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194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2A81E5BC-C00E-7645-AEC2-968FCE47A879}" type="datetimeFigureOut">
              <a:rPr lang="en-US" smtClean="0"/>
              <a:t>12/10/24</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7"/>
            <a:ext cx="1312025" cy="365125"/>
          </a:xfrm>
          <a:prstGeom prst="rect">
            <a:avLst/>
          </a:prstGeom>
        </p:spPr>
        <p:txBody>
          <a:bodyPr/>
          <a:lstStyle/>
          <a:p>
            <a:fld id="{C62702A8-6AC7-594A-8D24-995C71041B9C}" type="slidenum">
              <a:rPr lang="en-US" smtClean="0"/>
              <a:t>‹#›</a:t>
            </a:fld>
            <a:endParaRPr lang="en-US" dirty="0"/>
          </a:p>
        </p:txBody>
      </p:sp>
    </p:spTree>
    <p:extLst>
      <p:ext uri="{BB962C8B-B14F-4D97-AF65-F5344CB8AC3E}">
        <p14:creationId xmlns:p14="http://schemas.microsoft.com/office/powerpoint/2010/main" val="2242895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346" y="286605"/>
            <a:ext cx="11323780" cy="10274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43346" y="1510746"/>
            <a:ext cx="11323781" cy="4358349"/>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a:extLst>
              <a:ext uri="{FF2B5EF4-FFF2-40B4-BE49-F238E27FC236}">
                <a16:creationId xmlns:a16="http://schemas.microsoft.com/office/drawing/2014/main" id="{42D46CA3-B4E6-D04A-B29C-6FC1F83F130E}"/>
              </a:ext>
            </a:extLst>
          </p:cNvPr>
          <p:cNvPicPr>
            <a:picLocks noChangeAspect="1"/>
          </p:cNvPicPr>
          <p:nvPr userDrawn="1"/>
        </p:nvPicPr>
        <p:blipFill rotWithShape="1">
          <a:blip r:embed="rId12"/>
          <a:srcRect t="-1688" r="70615"/>
          <a:stretch/>
        </p:blipFill>
        <p:spPr>
          <a:xfrm>
            <a:off x="-6627" y="1157838"/>
            <a:ext cx="449974" cy="489559"/>
          </a:xfrm>
          <a:prstGeom prst="rect">
            <a:avLst/>
          </a:prstGeom>
        </p:spPr>
      </p:pic>
      <p:cxnSp>
        <p:nvCxnSpPr>
          <p:cNvPr id="26" name="Straight Connector 25">
            <a:extLst>
              <a:ext uri="{FF2B5EF4-FFF2-40B4-BE49-F238E27FC236}">
                <a16:creationId xmlns:a16="http://schemas.microsoft.com/office/drawing/2014/main" id="{A7A70E87-B3A2-1B42-888E-CD37AD28FBE5}"/>
              </a:ext>
            </a:extLst>
          </p:cNvPr>
          <p:cNvCxnSpPr>
            <a:cxnSpLocks/>
          </p:cNvCxnSpPr>
          <p:nvPr userDrawn="1"/>
        </p:nvCxnSpPr>
        <p:spPr>
          <a:xfrm>
            <a:off x="496711" y="1373020"/>
            <a:ext cx="11695289" cy="0"/>
          </a:xfrm>
          <a:prstGeom prst="line">
            <a:avLst/>
          </a:prstGeom>
          <a:ln w="38100">
            <a:solidFill>
              <a:srgbClr val="51525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10E4EE-FA5C-8643-83EF-41EDDCCE9541}"/>
              </a:ext>
            </a:extLst>
          </p:cNvPr>
          <p:cNvCxnSpPr>
            <a:cxnSpLocks/>
          </p:cNvCxnSpPr>
          <p:nvPr userDrawn="1"/>
        </p:nvCxnSpPr>
        <p:spPr>
          <a:xfrm>
            <a:off x="428977" y="1443776"/>
            <a:ext cx="11763023" cy="0"/>
          </a:xfrm>
          <a:prstGeom prst="line">
            <a:avLst/>
          </a:prstGeom>
          <a:ln w="38100">
            <a:solidFill>
              <a:srgbClr val="4FA6B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2E74B56-9683-BBE6-22A2-AA9395838C99}"/>
              </a:ext>
            </a:extLst>
          </p:cNvPr>
          <p:cNvSpPr/>
          <p:nvPr userDrawn="1"/>
        </p:nvSpPr>
        <p:spPr>
          <a:xfrm>
            <a:off x="-145775" y="6029741"/>
            <a:ext cx="12589565" cy="1113175"/>
          </a:xfrm>
          <a:prstGeom prst="rect">
            <a:avLst/>
          </a:prstGeom>
          <a:solidFill>
            <a:schemeClr val="bg2">
              <a:lumMod val="75000"/>
            </a:schemeClr>
          </a:solidFill>
          <a:ln w="38100">
            <a:solidFill>
              <a:srgbClr val="5152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00D0D864-85A8-FB51-E88E-6FC969E5E19A}"/>
              </a:ext>
            </a:extLst>
          </p:cNvPr>
          <p:cNvPicPr>
            <a:picLocks noChangeAspect="1"/>
          </p:cNvPicPr>
          <p:nvPr userDrawn="1"/>
        </p:nvPicPr>
        <p:blipFill>
          <a:blip r:embed="rId13"/>
          <a:stretch>
            <a:fillRect/>
          </a:stretch>
        </p:blipFill>
        <p:spPr>
          <a:xfrm>
            <a:off x="424874" y="6139610"/>
            <a:ext cx="1992535" cy="569986"/>
          </a:xfrm>
          <a:prstGeom prst="rect">
            <a:avLst/>
          </a:prstGeom>
        </p:spPr>
      </p:pic>
      <p:pic>
        <p:nvPicPr>
          <p:cNvPr id="19" name="Picture 18">
            <a:extLst>
              <a:ext uri="{FF2B5EF4-FFF2-40B4-BE49-F238E27FC236}">
                <a16:creationId xmlns:a16="http://schemas.microsoft.com/office/drawing/2014/main" id="{F9650B13-7288-8862-0621-208F8C8781AD}"/>
              </a:ext>
            </a:extLst>
          </p:cNvPr>
          <p:cNvPicPr>
            <a:picLocks noChangeAspect="1"/>
          </p:cNvPicPr>
          <p:nvPr userDrawn="1"/>
        </p:nvPicPr>
        <p:blipFill>
          <a:blip r:embed="rId14"/>
          <a:srcRect/>
          <a:stretch/>
        </p:blipFill>
        <p:spPr>
          <a:xfrm>
            <a:off x="9045844" y="6167282"/>
            <a:ext cx="2721282" cy="636026"/>
          </a:xfrm>
          <a:prstGeom prst="rect">
            <a:avLst/>
          </a:prstGeom>
        </p:spPr>
      </p:pic>
      <p:pic>
        <p:nvPicPr>
          <p:cNvPr id="1026" name="Picture 2" descr="Home">
            <a:extLst>
              <a:ext uri="{FF2B5EF4-FFF2-40B4-BE49-F238E27FC236}">
                <a16:creationId xmlns:a16="http://schemas.microsoft.com/office/drawing/2014/main" id="{D3CCF324-4051-4075-E1B2-FA4AFB3366D3}"/>
              </a:ext>
            </a:extLst>
          </p:cNvPr>
          <p:cNvPicPr>
            <a:picLocks noChangeAspect="1" noChangeArrowheads="1"/>
          </p:cNvPicPr>
          <p:nvPr userDrawn="1"/>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5575701" y="6066843"/>
            <a:ext cx="1040597" cy="75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72902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1" r:id="rId6"/>
    <p:sldLayoutId id="2147483872" r:id="rId7"/>
    <p:sldLayoutId id="2147483873" r:id="rId8"/>
    <p:sldLayoutId id="2147483874" r:id="rId9"/>
    <p:sldLayoutId id="2147483875" r:id="rId10"/>
  </p:sldLayoutIdLst>
  <p:txStyles>
    <p:titleStyle>
      <a:lvl1pPr algn="l" defTabSz="914400" rtl="0" eaLnBrk="1" latinLnBrk="0" hangingPunct="1">
        <a:lnSpc>
          <a:spcPct val="85000"/>
        </a:lnSpc>
        <a:spcBef>
          <a:spcPct val="0"/>
        </a:spcBef>
        <a:buNone/>
        <a:defRPr sz="4800" b="1" kern="1200" spc="-50" baseline="0">
          <a:solidFill>
            <a:srgbClr val="515254"/>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paynosi@i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635" y="758953"/>
            <a:ext cx="11245933" cy="2670047"/>
          </a:xfrm>
        </p:spPr>
        <p:txBody>
          <a:bodyPr>
            <a:normAutofit fontScale="90000"/>
          </a:bodyPr>
          <a:lstStyle/>
          <a:p>
            <a:pPr algn="ctr"/>
            <a:r>
              <a:rPr lang="en-US" sz="5500" dirty="0">
                <a:latin typeface="+mn-lt"/>
              </a:rPr>
              <a:t>Equity in MTSS: </a:t>
            </a:r>
            <a:br>
              <a:rPr lang="en-US" sz="5500" dirty="0">
                <a:latin typeface="+mn-lt"/>
              </a:rPr>
            </a:br>
            <a:r>
              <a:rPr lang="en-US" sz="5500" i="1" dirty="0">
                <a:latin typeface="+mn-lt"/>
              </a:rPr>
              <a:t>How do we ensure access, representation, meaningful participation, and positive outcomes for all?</a:t>
            </a:r>
            <a:endParaRPr lang="en-US" sz="5500" b="0" i="1" dirty="0">
              <a:latin typeface="+mn-lt"/>
            </a:endParaRPr>
          </a:p>
        </p:txBody>
      </p:sp>
      <p:sp>
        <p:nvSpPr>
          <p:cNvPr id="3" name="Subtitle 2"/>
          <p:cNvSpPr>
            <a:spLocks noGrp="1"/>
          </p:cNvSpPr>
          <p:nvPr>
            <p:ph type="subTitle" idx="1"/>
          </p:nvPr>
        </p:nvSpPr>
        <p:spPr>
          <a:xfrm>
            <a:off x="1097280" y="4821382"/>
            <a:ext cx="10058400" cy="1516356"/>
          </a:xfrm>
        </p:spPr>
        <p:txBody>
          <a:bodyPr>
            <a:normAutofit/>
          </a:bodyPr>
          <a:lstStyle/>
          <a:p>
            <a:r>
              <a:rPr lang="en-US" b="1" dirty="0">
                <a:latin typeface="+mn-lt"/>
              </a:rPr>
              <a:t>Ruthie Payno-Simmons, Ph.D.</a:t>
            </a:r>
          </a:p>
          <a:p>
            <a:r>
              <a:rPr lang="en-US" sz="2000" cap="none" dirty="0">
                <a:solidFill>
                  <a:schemeClr val="bg2">
                    <a:lumMod val="75000"/>
                  </a:schemeClr>
                </a:solidFill>
                <a:latin typeface="+mn-lt"/>
                <a:hlinkClick r:id="rId3"/>
              </a:rPr>
              <a:t>rpaynosi@iu.edu</a:t>
            </a:r>
            <a:r>
              <a:rPr lang="en-US" sz="2000" cap="none" dirty="0">
                <a:solidFill>
                  <a:schemeClr val="bg2">
                    <a:lumMod val="75000"/>
                  </a:schemeClr>
                </a:solidFill>
                <a:latin typeface="+mn-lt"/>
              </a:rPr>
              <a:t> </a:t>
            </a:r>
          </a:p>
        </p:txBody>
      </p:sp>
      <p:sp>
        <p:nvSpPr>
          <p:cNvPr id="4" name="Rounded Rectangle 3">
            <a:extLst>
              <a:ext uri="{FF2B5EF4-FFF2-40B4-BE49-F238E27FC236}">
                <a16:creationId xmlns:a16="http://schemas.microsoft.com/office/drawing/2014/main" id="{F0448A76-25C5-0E62-CE5E-ED6780E37A88}"/>
              </a:ext>
              <a:ext uri="{C183D7F6-B498-43B3-948B-1728B52AA6E4}">
                <adec:decorative xmlns:adec="http://schemas.microsoft.com/office/drawing/2017/decorative" val="1"/>
              </a:ext>
            </a:extLst>
          </p:cNvPr>
          <p:cNvSpPr/>
          <p:nvPr/>
        </p:nvSpPr>
        <p:spPr>
          <a:xfrm>
            <a:off x="2854828" y="3917890"/>
            <a:ext cx="6543304" cy="701611"/>
          </a:xfrm>
          <a:prstGeom prst="roundRect">
            <a:avLst/>
          </a:prstGeom>
          <a:solidFill>
            <a:schemeClr val="bg1"/>
          </a:solidFill>
          <a:ln w="57150">
            <a:solidFill>
              <a:srgbClr val="5152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D5B11D2F-123D-4D18-150B-5367D993D7C1}"/>
              </a:ext>
              <a:ext uri="{C183D7F6-B498-43B3-948B-1728B52AA6E4}">
                <adec:decorative xmlns:adec="http://schemas.microsoft.com/office/drawing/2017/decorative" val="1"/>
              </a:ext>
            </a:extLst>
          </p:cNvPr>
          <p:cNvSpPr/>
          <p:nvPr/>
        </p:nvSpPr>
        <p:spPr>
          <a:xfrm>
            <a:off x="2973779" y="4039128"/>
            <a:ext cx="6305402" cy="454209"/>
          </a:xfrm>
          <a:prstGeom prst="roundRect">
            <a:avLst/>
          </a:prstGeom>
          <a:solidFill>
            <a:schemeClr val="bg1"/>
          </a:solidFill>
          <a:ln w="57150">
            <a:solidFill>
              <a:srgbClr val="4FA6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15254"/>
                </a:solidFill>
              </a:rPr>
              <a:t>MTSS Forum | December 10, 2024</a:t>
            </a:r>
          </a:p>
        </p:txBody>
      </p:sp>
    </p:spTree>
    <p:extLst>
      <p:ext uri="{BB962C8B-B14F-4D97-AF65-F5344CB8AC3E}">
        <p14:creationId xmlns:p14="http://schemas.microsoft.com/office/powerpoint/2010/main" val="1563841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AE22-D09D-ABB7-0D99-DC3E9A8E90B0}"/>
              </a:ext>
            </a:extLst>
          </p:cNvPr>
          <p:cNvSpPr>
            <a:spLocks noGrp="1"/>
          </p:cNvSpPr>
          <p:nvPr>
            <p:ph type="title"/>
          </p:nvPr>
        </p:nvSpPr>
        <p:spPr>
          <a:xfrm>
            <a:off x="443345" y="286605"/>
            <a:ext cx="11661137" cy="1027424"/>
          </a:xfrm>
        </p:spPr>
        <p:txBody>
          <a:bodyPr>
            <a:normAutofit fontScale="90000"/>
          </a:bodyPr>
          <a:lstStyle/>
          <a:p>
            <a:r>
              <a:rPr lang="en-US" sz="4800" dirty="0">
                <a:latin typeface="+mn-lt"/>
              </a:rPr>
              <a:t>A Four-Step CI Process that Uses a Critical Collaborative Inquiry Approach </a:t>
            </a:r>
            <a:r>
              <a:rPr lang="en-US" sz="2800" dirty="0">
                <a:latin typeface="+mn-lt"/>
              </a:rPr>
              <a:t>(Skelton, Kyser, &amp; Thorius,  2021)</a:t>
            </a:r>
            <a:endParaRPr lang="en-US" dirty="0"/>
          </a:p>
        </p:txBody>
      </p:sp>
      <p:sp>
        <p:nvSpPr>
          <p:cNvPr id="7" name="Content Placeholder 8" hidden="1">
            <a:extLst>
              <a:ext uri="{FF2B5EF4-FFF2-40B4-BE49-F238E27FC236}">
                <a16:creationId xmlns:a16="http://schemas.microsoft.com/office/drawing/2014/main" id="{E75E9A1B-5D85-4A5E-AE0F-3C639BAA1486}"/>
              </a:ext>
            </a:extLst>
          </p:cNvPr>
          <p:cNvSpPr txBox="1">
            <a:spLocks/>
          </p:cNvSpPr>
          <p:nvPr/>
        </p:nvSpPr>
        <p:spPr>
          <a:xfrm>
            <a:off x="595746" y="1663146"/>
            <a:ext cx="11323781" cy="43583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500" b="1">
                <a:solidFill>
                  <a:schemeClr val="bg1"/>
                </a:solidFill>
                <a:latin typeface="Calibri" panose="020F0502020204030204"/>
              </a:rPr>
              <a:t>The Rightful Presence of Multiple Perspectives</a:t>
            </a:r>
          </a:p>
          <a:p>
            <a:pPr lvl="1"/>
            <a:r>
              <a:rPr lang="en-US" sz="1500" b="1">
                <a:solidFill>
                  <a:schemeClr val="bg1"/>
                </a:solidFill>
                <a:latin typeface="Calibri" panose="020F0502020204030204"/>
              </a:rPr>
              <a:t>Identifying indicators of inequities</a:t>
            </a:r>
          </a:p>
          <a:p>
            <a:pPr lvl="1"/>
            <a:r>
              <a:rPr lang="en-US" sz="1500" kern="0">
                <a:solidFill>
                  <a:schemeClr val="bg1"/>
                </a:solidFill>
              </a:rPr>
              <a:t>What inequities are present?</a:t>
            </a:r>
          </a:p>
          <a:p>
            <a:pPr lvl="1"/>
            <a:r>
              <a:rPr lang="en-US" sz="1500" kern="0">
                <a:solidFill>
                  <a:schemeClr val="bg1"/>
                </a:solidFill>
              </a:rPr>
              <a:t>Who’s benefiting from the way things are and who is not?</a:t>
            </a:r>
          </a:p>
          <a:p>
            <a:pPr lvl="1"/>
            <a:r>
              <a:rPr lang="en-US" sz="1500" kern="0">
                <a:solidFill>
                  <a:schemeClr val="bg1"/>
                </a:solidFill>
              </a:rPr>
              <a:t>What goals do we want to establish to redress identified inequities? </a:t>
            </a:r>
            <a:endParaRPr lang="en-US" sz="1500" b="1">
              <a:solidFill>
                <a:schemeClr val="bg1"/>
              </a:solidFill>
              <a:latin typeface="Calibri" panose="020F0502020204030204"/>
            </a:endParaRPr>
          </a:p>
          <a:p>
            <a:pPr marL="201168" lvl="1" indent="0">
              <a:buFont typeface="Arial" panose="020B0604020202020204" pitchFamily="34" charset="0"/>
              <a:buNone/>
            </a:pPr>
            <a:r>
              <a:rPr lang="en-US" sz="1500" b="1">
                <a:solidFill>
                  <a:schemeClr val="bg1"/>
                </a:solidFill>
                <a:latin typeface="Calibri" panose="020F0502020204030204"/>
              </a:rPr>
              <a:t>Analyzing Context: People, Policies, Practices</a:t>
            </a:r>
          </a:p>
          <a:p>
            <a:pPr lvl="1"/>
            <a:r>
              <a:rPr lang="en-US" sz="1500" kern="0">
                <a:solidFill>
                  <a:schemeClr val="bg1"/>
                </a:solidFill>
              </a:rPr>
              <a:t>What systemic factors are contributing to the (re) production of identified inequities? </a:t>
            </a:r>
          </a:p>
          <a:p>
            <a:pPr lvl="1"/>
            <a:r>
              <a:rPr lang="en-US" sz="1500" kern="0">
                <a:solidFill>
                  <a:schemeClr val="bg1"/>
                </a:solidFill>
              </a:rPr>
              <a:t>What are the barriers to </a:t>
            </a:r>
            <a:r>
              <a:rPr lang="en-US" sz="1500" u="sng" kern="0">
                <a:solidFill>
                  <a:schemeClr val="bg1"/>
                </a:solidFill>
              </a:rPr>
              <a:t>all</a:t>
            </a:r>
            <a:r>
              <a:rPr lang="en-US" sz="1500" kern="0">
                <a:solidFill>
                  <a:schemeClr val="bg1"/>
                </a:solidFill>
              </a:rPr>
              <a:t> students being </a:t>
            </a:r>
            <a:r>
              <a:rPr lang="en-US" sz="1500" b="1" kern="0">
                <a:solidFill>
                  <a:schemeClr val="bg1"/>
                </a:solidFill>
              </a:rPr>
              <a:t>represented</a:t>
            </a:r>
            <a:r>
              <a:rPr lang="en-US" sz="1500" kern="0">
                <a:solidFill>
                  <a:schemeClr val="bg1"/>
                </a:solidFill>
              </a:rPr>
              <a:t> in and able to </a:t>
            </a:r>
            <a:r>
              <a:rPr lang="en-US" sz="1500" b="1" kern="0">
                <a:solidFill>
                  <a:schemeClr val="bg1"/>
                </a:solidFill>
              </a:rPr>
              <a:t>access</a:t>
            </a:r>
            <a:r>
              <a:rPr lang="en-US" sz="1500" kern="0">
                <a:solidFill>
                  <a:schemeClr val="bg1"/>
                </a:solidFill>
              </a:rPr>
              <a:t> and </a:t>
            </a:r>
            <a:r>
              <a:rPr lang="en-US" sz="1500" b="1" kern="0">
                <a:solidFill>
                  <a:schemeClr val="bg1"/>
                </a:solidFill>
              </a:rPr>
              <a:t>fully participate </a:t>
            </a:r>
            <a:r>
              <a:rPr lang="en-US" sz="1500" kern="0">
                <a:solidFill>
                  <a:schemeClr val="bg1"/>
                </a:solidFill>
              </a:rPr>
              <a:t>in quality academic and social learning opportunities and achieve</a:t>
            </a:r>
            <a:r>
              <a:rPr lang="en-US" sz="1500" b="1" kern="0">
                <a:solidFill>
                  <a:schemeClr val="bg1"/>
                </a:solidFill>
              </a:rPr>
              <a:t> positive outcomes</a:t>
            </a:r>
            <a:r>
              <a:rPr lang="en-US" sz="1500" kern="0">
                <a:solidFill>
                  <a:schemeClr val="bg1"/>
                </a:solidFill>
              </a:rPr>
              <a:t>?</a:t>
            </a:r>
            <a:endParaRPr lang="en-US" sz="1500" b="1">
              <a:solidFill>
                <a:schemeClr val="bg1"/>
              </a:solidFill>
              <a:latin typeface="Calibri" panose="020F0502020204030204"/>
            </a:endParaRPr>
          </a:p>
          <a:p>
            <a:pPr marL="201168" lvl="1" indent="0">
              <a:buFont typeface="Arial" panose="020B0604020202020204" pitchFamily="34" charset="0"/>
              <a:buNone/>
            </a:pPr>
            <a:r>
              <a:rPr lang="en-US" sz="1500" b="1">
                <a:solidFill>
                  <a:schemeClr val="bg1"/>
                </a:solidFill>
                <a:latin typeface="Calibri" panose="020F0502020204030204"/>
              </a:rPr>
              <a:t>Creating strategies and taking action</a:t>
            </a:r>
          </a:p>
          <a:p>
            <a:pPr lvl="1"/>
            <a:r>
              <a:rPr lang="en-US" sz="1500" kern="0">
                <a:solidFill>
                  <a:schemeClr val="bg1"/>
                </a:solidFill>
              </a:rPr>
              <a:t>What changes will we make to policies, practices, structures and/or to advance new understanding, knowledge and/skills to transform our systems so that barriers to achieving educational </a:t>
            </a:r>
            <a:r>
              <a:rPr lang="en-US" sz="1500" b="1" kern="0">
                <a:solidFill>
                  <a:schemeClr val="bg1"/>
                </a:solidFill>
              </a:rPr>
              <a:t>equity</a:t>
            </a:r>
            <a:r>
              <a:rPr lang="en-US" sz="1500" kern="0">
                <a:solidFill>
                  <a:schemeClr val="bg1"/>
                </a:solidFill>
              </a:rPr>
              <a:t> are dismantled? </a:t>
            </a:r>
            <a:endParaRPr lang="en-US" sz="1500" b="1">
              <a:solidFill>
                <a:schemeClr val="bg1"/>
              </a:solidFill>
              <a:latin typeface="Calibri" panose="020F0502020204030204"/>
            </a:endParaRPr>
          </a:p>
          <a:p>
            <a:pPr marL="201168" lvl="1" indent="0">
              <a:buFont typeface="Arial" panose="020B0604020202020204" pitchFamily="34" charset="0"/>
              <a:buNone/>
            </a:pPr>
            <a:r>
              <a:rPr lang="en-US" sz="1500" b="1">
                <a:solidFill>
                  <a:schemeClr val="bg1"/>
                </a:solidFill>
                <a:latin typeface="Calibri" panose="020F0502020204030204"/>
              </a:rPr>
              <a:t>Monitoring actions and evaluating impact</a:t>
            </a:r>
          </a:p>
          <a:p>
            <a:pPr lvl="1"/>
            <a:r>
              <a:rPr lang="en-US" sz="1500" kern="0">
                <a:solidFill>
                  <a:schemeClr val="bg1"/>
                </a:solidFill>
              </a:rPr>
              <a:t>How effective are the actions in making progress toward realizing established </a:t>
            </a:r>
            <a:r>
              <a:rPr lang="en-US" sz="1500" b="1" kern="0">
                <a:solidFill>
                  <a:schemeClr val="bg1"/>
                </a:solidFill>
              </a:rPr>
              <a:t>equity-focused </a:t>
            </a:r>
            <a:r>
              <a:rPr lang="en-US" sz="1500" kern="0">
                <a:solidFill>
                  <a:schemeClr val="bg1"/>
                </a:solidFill>
              </a:rPr>
              <a:t>goals? </a:t>
            </a:r>
          </a:p>
          <a:p>
            <a:pPr lvl="1"/>
            <a:endParaRPr lang="en-US" sz="1500" b="1">
              <a:solidFill>
                <a:schemeClr val="bg1"/>
              </a:solidFill>
              <a:latin typeface="Calibri" panose="020F0502020204030204"/>
            </a:endParaRPr>
          </a:p>
          <a:p>
            <a:endParaRPr lang="en-US" sz="1500">
              <a:solidFill>
                <a:schemeClr val="bg1"/>
              </a:solidFill>
            </a:endParaRPr>
          </a:p>
          <a:p>
            <a:endParaRPr lang="en-US" sz="1500" dirty="0">
              <a:solidFill>
                <a:schemeClr val="bg1"/>
              </a:solidFill>
            </a:endParaRPr>
          </a:p>
        </p:txBody>
      </p:sp>
      <p:graphicFrame>
        <p:nvGraphicFramePr>
          <p:cNvPr id="8" name="Content Placeholder 6">
            <a:extLst>
              <a:ext uri="{FF2B5EF4-FFF2-40B4-BE49-F238E27FC236}">
                <a16:creationId xmlns:a16="http://schemas.microsoft.com/office/drawing/2014/main" id="{F3D0F4EE-BE2D-4B4A-6747-4BB56BE3649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2268273"/>
              </p:ext>
            </p:extLst>
          </p:nvPr>
        </p:nvGraphicFramePr>
        <p:xfrm>
          <a:off x="369608" y="1934641"/>
          <a:ext cx="9877329" cy="4464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peech Bubble: Rectangle 5">
            <a:extLst>
              <a:ext uri="{FF2B5EF4-FFF2-40B4-BE49-F238E27FC236}">
                <a16:creationId xmlns:a16="http://schemas.microsoft.com/office/drawing/2014/main" id="{CC1DC013-B582-6BAA-B4AF-9C6039778735}"/>
              </a:ext>
              <a:ext uri="{C183D7F6-B498-43B3-948B-1728B52AA6E4}">
                <adec:decorative xmlns:adec="http://schemas.microsoft.com/office/drawing/2017/decorative" val="1"/>
              </a:ext>
            </a:extLst>
          </p:cNvPr>
          <p:cNvSpPr/>
          <p:nvPr/>
        </p:nvSpPr>
        <p:spPr>
          <a:xfrm>
            <a:off x="220628" y="1220064"/>
            <a:ext cx="3719605" cy="2216620"/>
          </a:xfrm>
          <a:prstGeom prst="wedgeRectCallout">
            <a:avLst>
              <a:gd name="adj1" fmla="val 31586"/>
              <a:gd name="adj2" fmla="val 61032"/>
            </a:avLst>
          </a:prstGeom>
          <a:solidFill>
            <a:schemeClr val="bg2">
              <a:lumMod val="60000"/>
              <a:lumOff val="40000"/>
            </a:schemeClr>
          </a:solidFill>
          <a:ln w="1587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ea typeface="+mn-ea"/>
                <a:cs typeface="+mn-cs"/>
              </a:rPr>
              <a:t>How effective are the actions in making progress toward realizing established </a:t>
            </a:r>
            <a:r>
              <a:rPr kumimoji="0" lang="en-US" b="1" i="0" u="none" strike="noStrike" kern="0" cap="none" spc="0" normalizeH="0" baseline="0" noProof="0" dirty="0">
                <a:ln>
                  <a:noFill/>
                </a:ln>
                <a:solidFill>
                  <a:prstClr val="black"/>
                </a:solidFill>
                <a:effectLst/>
                <a:uLnTx/>
                <a:uFillTx/>
                <a:ea typeface="+mn-ea"/>
                <a:cs typeface="+mn-cs"/>
              </a:rPr>
              <a:t>equity-focused </a:t>
            </a:r>
            <a:r>
              <a:rPr kumimoji="0" lang="en-US" b="0" i="0" u="none" strike="noStrike" kern="0" cap="none" spc="0" normalizeH="0" baseline="0" noProof="0" dirty="0">
                <a:ln>
                  <a:noFill/>
                </a:ln>
                <a:solidFill>
                  <a:prstClr val="black"/>
                </a:solidFill>
                <a:effectLst/>
                <a:uLnTx/>
                <a:uFillTx/>
                <a:ea typeface="+mn-ea"/>
                <a:cs typeface="+mn-cs"/>
              </a:rPr>
              <a:t>goals? </a:t>
            </a:r>
          </a:p>
        </p:txBody>
      </p:sp>
      <p:sp>
        <p:nvSpPr>
          <p:cNvPr id="10" name="Speech Bubble: Rectangle 9">
            <a:extLst>
              <a:ext uri="{FF2B5EF4-FFF2-40B4-BE49-F238E27FC236}">
                <a16:creationId xmlns:a16="http://schemas.microsoft.com/office/drawing/2014/main" id="{5BCE7BDA-F919-05E9-575D-EC2CAB42D80B}"/>
              </a:ext>
              <a:ext uri="{C183D7F6-B498-43B3-948B-1728B52AA6E4}">
                <adec:decorative xmlns:adec="http://schemas.microsoft.com/office/drawing/2017/decorative" val="1"/>
              </a:ext>
            </a:extLst>
          </p:cNvPr>
          <p:cNvSpPr/>
          <p:nvPr/>
        </p:nvSpPr>
        <p:spPr>
          <a:xfrm>
            <a:off x="237316" y="5000640"/>
            <a:ext cx="4389005" cy="1809448"/>
          </a:xfrm>
          <a:prstGeom prst="wedgeRectCallout">
            <a:avLst>
              <a:gd name="adj1" fmla="val 59238"/>
              <a:gd name="adj2" fmla="val -3630"/>
            </a:avLst>
          </a:prstGeom>
          <a:solidFill>
            <a:schemeClr val="bg2">
              <a:lumMod val="60000"/>
              <a:lumOff val="40000"/>
            </a:schemeClr>
          </a:solidFill>
          <a:ln w="1587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ea typeface="+mn-ea"/>
                <a:cs typeface="+mn-cs"/>
              </a:rPr>
              <a:t>What changes will we make to policies, practices, structures and/or to advance new understanding, knowledge and/skills to transform our systems so that barriers to achieving educational </a:t>
            </a:r>
            <a:r>
              <a:rPr kumimoji="0" lang="en-US" b="1" i="0" u="none" strike="noStrike" kern="0" cap="none" spc="0" normalizeH="0" baseline="0" noProof="0" dirty="0">
                <a:ln>
                  <a:noFill/>
                </a:ln>
                <a:solidFill>
                  <a:prstClr val="black"/>
                </a:solidFill>
                <a:effectLst/>
                <a:uLnTx/>
                <a:uFillTx/>
                <a:ea typeface="+mn-ea"/>
                <a:cs typeface="+mn-cs"/>
              </a:rPr>
              <a:t>equity</a:t>
            </a:r>
            <a:r>
              <a:rPr kumimoji="0" lang="en-US" b="0" i="0" u="none" strike="noStrike" kern="0" cap="none" spc="0" normalizeH="0" baseline="0" noProof="0" dirty="0">
                <a:ln>
                  <a:noFill/>
                </a:ln>
                <a:solidFill>
                  <a:prstClr val="black"/>
                </a:solidFill>
                <a:effectLst/>
                <a:uLnTx/>
                <a:uFillTx/>
                <a:ea typeface="+mn-ea"/>
                <a:cs typeface="+mn-cs"/>
              </a:rPr>
              <a:t> are dismantled? </a:t>
            </a:r>
          </a:p>
        </p:txBody>
      </p:sp>
      <p:sp>
        <p:nvSpPr>
          <p:cNvPr id="11" name="Speech Bubble: Rectangle 11">
            <a:extLst>
              <a:ext uri="{FF2B5EF4-FFF2-40B4-BE49-F238E27FC236}">
                <a16:creationId xmlns:a16="http://schemas.microsoft.com/office/drawing/2014/main" id="{9EC425B5-0921-250F-764B-58C4C01F15EE}"/>
              </a:ext>
              <a:ext uri="{C183D7F6-B498-43B3-948B-1728B52AA6E4}">
                <adec:decorative xmlns:adec="http://schemas.microsoft.com/office/drawing/2017/decorative" val="1"/>
              </a:ext>
            </a:extLst>
          </p:cNvPr>
          <p:cNvSpPr/>
          <p:nvPr/>
        </p:nvSpPr>
        <p:spPr>
          <a:xfrm>
            <a:off x="7567804" y="1848017"/>
            <a:ext cx="4020632" cy="1658045"/>
          </a:xfrm>
          <a:prstGeom prst="wedgeRectCallout">
            <a:avLst>
              <a:gd name="adj1" fmla="val -87166"/>
              <a:gd name="adj2" fmla="val -5116"/>
            </a:avLst>
          </a:prstGeom>
          <a:solidFill>
            <a:schemeClr val="bg2">
              <a:lumMod val="40000"/>
              <a:lumOff val="60000"/>
            </a:schemeClr>
          </a:solidFill>
          <a:ln w="1587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ea typeface="+mn-ea"/>
                <a:cs typeface="+mn-cs"/>
              </a:rPr>
              <a:t>What inequities are present?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ea typeface="+mn-ea"/>
                <a:cs typeface="+mn-cs"/>
              </a:rPr>
              <a:t>Who’s benefiting from the way things are and who is not?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ea typeface="+mn-ea"/>
                <a:cs typeface="+mn-cs"/>
              </a:rPr>
              <a:t>What goals do we want to establish to redress identified inequities?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endParaRPr>
          </a:p>
        </p:txBody>
      </p:sp>
      <p:sp>
        <p:nvSpPr>
          <p:cNvPr id="12" name="Speech Bubble: Rectangle 12">
            <a:extLst>
              <a:ext uri="{FF2B5EF4-FFF2-40B4-BE49-F238E27FC236}">
                <a16:creationId xmlns:a16="http://schemas.microsoft.com/office/drawing/2014/main" id="{E83F660F-4F11-1DE4-1AEF-D44C7FB64C92}"/>
              </a:ext>
              <a:ext uri="{C183D7F6-B498-43B3-948B-1728B52AA6E4}">
                <adec:decorative xmlns:adec="http://schemas.microsoft.com/office/drawing/2017/decorative" val="1"/>
              </a:ext>
            </a:extLst>
          </p:cNvPr>
          <p:cNvSpPr/>
          <p:nvPr/>
        </p:nvSpPr>
        <p:spPr>
          <a:xfrm>
            <a:off x="8274866" y="3658464"/>
            <a:ext cx="3829617" cy="3053034"/>
          </a:xfrm>
          <a:prstGeom prst="wedgeRectCallout">
            <a:avLst>
              <a:gd name="adj1" fmla="val -58853"/>
              <a:gd name="adj2" fmla="val -17567"/>
            </a:avLst>
          </a:prstGeom>
          <a:solidFill>
            <a:schemeClr val="bg2">
              <a:lumMod val="40000"/>
              <a:lumOff val="60000"/>
            </a:schemeClr>
          </a:solidFill>
          <a:ln w="15875" cap="flat" cmpd="sng" algn="ctr">
            <a:noFill/>
            <a:prstDash val="solid"/>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ea typeface="+mn-ea"/>
                <a:cs typeface="+mn-cs"/>
              </a:rPr>
              <a:t>What systemic factors are contributing to the (re) production of identified inequities?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ea typeface="+mn-ea"/>
                <a:cs typeface="+mn-cs"/>
              </a:rPr>
              <a:t>What are the barriers to </a:t>
            </a:r>
            <a:r>
              <a:rPr kumimoji="0" lang="en-US" b="0" i="0" u="sng" strike="noStrike" kern="0" cap="none" spc="0" normalizeH="0" baseline="0" noProof="0" dirty="0">
                <a:ln>
                  <a:noFill/>
                </a:ln>
                <a:solidFill>
                  <a:prstClr val="black"/>
                </a:solidFill>
                <a:effectLst/>
                <a:uLnTx/>
                <a:uFillTx/>
                <a:ea typeface="+mn-ea"/>
                <a:cs typeface="+mn-cs"/>
              </a:rPr>
              <a:t>all</a:t>
            </a:r>
            <a:r>
              <a:rPr kumimoji="0" lang="en-US" b="0" i="0" u="none" strike="noStrike" kern="0" cap="none" spc="0" normalizeH="0" baseline="0" noProof="0" dirty="0">
                <a:ln>
                  <a:noFill/>
                </a:ln>
                <a:solidFill>
                  <a:prstClr val="black"/>
                </a:solidFill>
                <a:effectLst/>
                <a:uLnTx/>
                <a:uFillTx/>
                <a:ea typeface="+mn-ea"/>
                <a:cs typeface="+mn-cs"/>
              </a:rPr>
              <a:t> students being </a:t>
            </a:r>
            <a:r>
              <a:rPr kumimoji="0" lang="en-US" b="1" i="0" u="none" strike="noStrike" kern="0" cap="none" spc="0" normalizeH="0" baseline="0" noProof="0" dirty="0">
                <a:ln>
                  <a:noFill/>
                </a:ln>
                <a:solidFill>
                  <a:prstClr val="black"/>
                </a:solidFill>
                <a:effectLst/>
                <a:uLnTx/>
                <a:uFillTx/>
                <a:ea typeface="+mn-ea"/>
                <a:cs typeface="+mn-cs"/>
              </a:rPr>
              <a:t>represented</a:t>
            </a:r>
            <a:r>
              <a:rPr kumimoji="0" lang="en-US" b="0" i="0" u="none" strike="noStrike" kern="0" cap="none" spc="0" normalizeH="0" baseline="0" noProof="0" dirty="0">
                <a:ln>
                  <a:noFill/>
                </a:ln>
                <a:solidFill>
                  <a:prstClr val="black"/>
                </a:solidFill>
                <a:effectLst/>
                <a:uLnTx/>
                <a:uFillTx/>
                <a:ea typeface="+mn-ea"/>
                <a:cs typeface="+mn-cs"/>
              </a:rPr>
              <a:t> in and able to </a:t>
            </a:r>
            <a:r>
              <a:rPr kumimoji="0" lang="en-US" b="1" i="0" u="none" strike="noStrike" kern="0" cap="none" spc="0" normalizeH="0" baseline="0" noProof="0" dirty="0">
                <a:ln>
                  <a:noFill/>
                </a:ln>
                <a:solidFill>
                  <a:prstClr val="black"/>
                </a:solidFill>
                <a:effectLst/>
                <a:uLnTx/>
                <a:uFillTx/>
                <a:ea typeface="+mn-ea"/>
                <a:cs typeface="+mn-cs"/>
              </a:rPr>
              <a:t>access</a:t>
            </a:r>
            <a:r>
              <a:rPr kumimoji="0" lang="en-US" b="0" i="0" u="none" strike="noStrike" kern="0" cap="none" spc="0" normalizeH="0" baseline="0" noProof="0" dirty="0">
                <a:ln>
                  <a:noFill/>
                </a:ln>
                <a:solidFill>
                  <a:prstClr val="black"/>
                </a:solidFill>
                <a:effectLst/>
                <a:uLnTx/>
                <a:uFillTx/>
                <a:ea typeface="+mn-ea"/>
                <a:cs typeface="+mn-cs"/>
              </a:rPr>
              <a:t> and </a:t>
            </a:r>
            <a:r>
              <a:rPr kumimoji="0" lang="en-US" b="1" i="0" u="none" strike="noStrike" kern="0" cap="none" spc="0" normalizeH="0" baseline="0" noProof="0" dirty="0">
                <a:ln>
                  <a:noFill/>
                </a:ln>
                <a:solidFill>
                  <a:prstClr val="black"/>
                </a:solidFill>
                <a:effectLst/>
                <a:uLnTx/>
                <a:uFillTx/>
                <a:ea typeface="+mn-ea"/>
                <a:cs typeface="+mn-cs"/>
              </a:rPr>
              <a:t>fully participate </a:t>
            </a:r>
            <a:r>
              <a:rPr kumimoji="0" lang="en-US" b="0" i="0" u="none" strike="noStrike" kern="0" cap="none" spc="0" normalizeH="0" baseline="0" noProof="0" dirty="0">
                <a:ln>
                  <a:noFill/>
                </a:ln>
                <a:solidFill>
                  <a:prstClr val="black"/>
                </a:solidFill>
                <a:effectLst/>
                <a:uLnTx/>
                <a:uFillTx/>
                <a:ea typeface="+mn-ea"/>
                <a:cs typeface="+mn-cs"/>
              </a:rPr>
              <a:t>in quality academic and social learning opportunities and achieve</a:t>
            </a:r>
            <a:r>
              <a:rPr kumimoji="0" lang="en-US" b="1" i="0" u="none" strike="noStrike" kern="0" cap="none" spc="0" normalizeH="0" baseline="0" noProof="0" dirty="0">
                <a:ln>
                  <a:noFill/>
                </a:ln>
                <a:solidFill>
                  <a:prstClr val="black"/>
                </a:solidFill>
                <a:effectLst/>
                <a:uLnTx/>
                <a:uFillTx/>
                <a:ea typeface="+mn-ea"/>
                <a:cs typeface="+mn-cs"/>
              </a:rPr>
              <a:t> positive outcomes</a:t>
            </a:r>
            <a:r>
              <a:rPr kumimoji="0" lang="en-US" b="0" i="0" u="none" strike="noStrike" kern="0" cap="none" spc="0" normalizeH="0" baseline="0" noProof="0" dirty="0">
                <a:ln>
                  <a:noFill/>
                </a:ln>
                <a:solidFill>
                  <a:prstClr val="black"/>
                </a:solidFill>
                <a:effectLst/>
                <a:uLnTx/>
                <a:uFillTx/>
                <a:ea typeface="+mn-ea"/>
                <a:cs typeface="+mn-cs"/>
              </a:rPr>
              <a:t>?</a:t>
            </a:r>
          </a:p>
        </p:txBody>
      </p:sp>
    </p:spTree>
    <p:extLst>
      <p:ext uri="{BB962C8B-B14F-4D97-AF65-F5344CB8AC3E}">
        <p14:creationId xmlns:p14="http://schemas.microsoft.com/office/powerpoint/2010/main" val="350890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250"/>
                                        <p:tgtEl>
                                          <p:spTgt spid="12"/>
                                        </p:tgtEl>
                                      </p:cBhvr>
                                    </p:animEffect>
                                    <p:set>
                                      <p:cBhvr>
                                        <p:cTn id="26" dur="1" fill="hold">
                                          <p:stCondLst>
                                            <p:cond delay="24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50"/>
                                        <p:tgtEl>
                                          <p:spTgt spid="10"/>
                                        </p:tgtEl>
                                      </p:cBhvr>
                                    </p:animEffect>
                                    <p:set>
                                      <p:cBhvr>
                                        <p:cTn id="35" dur="1" fill="hold">
                                          <p:stCondLst>
                                            <p:cond delay="24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0" grpId="1" animBg="1"/>
      <p:bldP spid="11" grpId="0" animBg="1"/>
      <p:bldP spid="11"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58D9B-CD65-C9A5-2375-4DB29E816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56F24-0410-CEDA-D4EB-2F2F97351E9D}"/>
              </a:ext>
            </a:extLst>
          </p:cNvPr>
          <p:cNvSpPr>
            <a:spLocks noGrp="1"/>
          </p:cNvSpPr>
          <p:nvPr>
            <p:ph type="title"/>
          </p:nvPr>
        </p:nvSpPr>
        <p:spPr>
          <a:xfrm>
            <a:off x="825028" y="232475"/>
            <a:ext cx="10519731" cy="1157433"/>
          </a:xfrm>
        </p:spPr>
        <p:txBody>
          <a:bodyPr>
            <a:normAutofit fontScale="90000"/>
          </a:bodyPr>
          <a:lstStyle/>
          <a:p>
            <a:r>
              <a:rPr lang="en-US" dirty="0"/>
              <a:t>Promising MTSS Outcomes When Equity is Intentional</a:t>
            </a:r>
            <a:endParaRPr lang="en-US" dirty="0">
              <a:highlight>
                <a:srgbClr val="FFFF00"/>
              </a:highlight>
            </a:endParaRPr>
          </a:p>
        </p:txBody>
      </p:sp>
      <p:sp>
        <p:nvSpPr>
          <p:cNvPr id="4" name="Content Placeholder 2" hidden="1">
            <a:extLst>
              <a:ext uri="{FF2B5EF4-FFF2-40B4-BE49-F238E27FC236}">
                <a16:creationId xmlns:a16="http://schemas.microsoft.com/office/drawing/2014/main" id="{7578C74C-E3F5-31FB-21A3-B2C994F9687C}"/>
              </a:ext>
            </a:extLst>
          </p:cNvPr>
          <p:cNvSpPr>
            <a:spLocks noGrp="1"/>
          </p:cNvSpPr>
          <p:nvPr>
            <p:ph idx="1"/>
          </p:nvPr>
        </p:nvSpPr>
        <p:spPr>
          <a:xfrm>
            <a:off x="731520" y="1589272"/>
            <a:ext cx="11323781" cy="4358349"/>
          </a:xfrm>
        </p:spPr>
        <p:txBody>
          <a:bodyPr>
            <a:normAutofit fontScale="40000" lnSpcReduction="20000"/>
          </a:bodyPr>
          <a:lstStyle/>
          <a:p>
            <a:pPr lvl="0"/>
            <a:r>
              <a:rPr lang="en-US" sz="2800" dirty="0">
                <a:solidFill>
                  <a:schemeClr val="bg1"/>
                </a:solidFill>
              </a:rPr>
              <a:t>Studies</a:t>
            </a:r>
          </a:p>
          <a:p>
            <a:pPr lvl="1"/>
            <a:r>
              <a:rPr lang="en-US" sz="1800" dirty="0">
                <a:solidFill>
                  <a:schemeClr val="bg1"/>
                </a:solidFill>
              </a:rPr>
              <a:t>Losen (2015)</a:t>
            </a:r>
          </a:p>
          <a:p>
            <a:pPr lvl="1"/>
            <a:r>
              <a:rPr lang="en-US" sz="1800" dirty="0">
                <a:solidFill>
                  <a:schemeClr val="bg1"/>
                </a:solidFill>
              </a:rPr>
              <a:t>Foley (2016)</a:t>
            </a:r>
          </a:p>
          <a:p>
            <a:pPr lvl="1"/>
            <a:r>
              <a:rPr lang="en-US" sz="1800" dirty="0">
                <a:solidFill>
                  <a:schemeClr val="bg1"/>
                </a:solidFill>
              </a:rPr>
              <a:t>Gregory, Skiba, &amp; Noguera (2016)</a:t>
            </a:r>
          </a:p>
          <a:p>
            <a:pPr lvl="1"/>
            <a:r>
              <a:rPr lang="en-US" sz="1800" dirty="0">
                <a:solidFill>
                  <a:schemeClr val="bg1"/>
                </a:solidFill>
              </a:rPr>
              <a:t>Cook, Gottfredson, &amp; Na (2018)</a:t>
            </a:r>
          </a:p>
          <a:p>
            <a:pPr lvl="1"/>
            <a:r>
              <a:rPr lang="en-US" sz="1800" dirty="0">
                <a:solidFill>
                  <a:schemeClr val="bg1"/>
                </a:solidFill>
              </a:rPr>
              <a:t>McIntosh, Chard, &amp; Brummell (2018)</a:t>
            </a:r>
          </a:p>
          <a:p>
            <a:pPr lvl="1"/>
            <a:r>
              <a:rPr lang="en-US" sz="1800" dirty="0">
                <a:solidFill>
                  <a:schemeClr val="bg1"/>
                </a:solidFill>
              </a:rPr>
              <a:t>Sullivan, Stokes, &amp; Reddy (2018)</a:t>
            </a:r>
          </a:p>
          <a:p>
            <a:pPr lvl="1"/>
            <a:r>
              <a:rPr lang="en-US" sz="1800" dirty="0">
                <a:solidFill>
                  <a:schemeClr val="bg1"/>
                </a:solidFill>
              </a:rPr>
              <a:t>McIntosh, Shimabukuro, &amp; </a:t>
            </a:r>
            <a:r>
              <a:rPr lang="en-US" sz="1800" dirty="0" err="1">
                <a:solidFill>
                  <a:schemeClr val="bg1"/>
                </a:solidFill>
              </a:rPr>
              <a:t>Borsika</a:t>
            </a:r>
            <a:r>
              <a:rPr lang="en-US" sz="1800" dirty="0">
                <a:solidFill>
                  <a:schemeClr val="bg1"/>
                </a:solidFill>
              </a:rPr>
              <a:t> (2021)</a:t>
            </a:r>
          </a:p>
          <a:p>
            <a:pPr lvl="1"/>
            <a:r>
              <a:rPr lang="en-US" sz="1800" dirty="0">
                <a:solidFill>
                  <a:schemeClr val="bg1"/>
                </a:solidFill>
              </a:rPr>
              <a:t>Shaver &amp; Sullivan (2020)</a:t>
            </a:r>
          </a:p>
          <a:p>
            <a:pPr lvl="1"/>
            <a:r>
              <a:rPr lang="en-US" sz="1800" dirty="0">
                <a:solidFill>
                  <a:schemeClr val="bg1"/>
                </a:solidFill>
              </a:rPr>
              <a:t>Payno-Simmons (2021)</a:t>
            </a:r>
          </a:p>
          <a:p>
            <a:pPr lvl="1"/>
            <a:r>
              <a:rPr lang="en-US" sz="1800" dirty="0">
                <a:solidFill>
                  <a:schemeClr val="bg1"/>
                </a:solidFill>
              </a:rPr>
              <a:t>Sullivan, Nguyen, &amp; Shaver (2022)</a:t>
            </a:r>
          </a:p>
          <a:p>
            <a:pPr lvl="0"/>
            <a:r>
              <a:rPr lang="en-US" sz="2800" dirty="0">
                <a:solidFill>
                  <a:schemeClr val="bg1"/>
                </a:solidFill>
              </a:rPr>
              <a:t>Outcomes</a:t>
            </a:r>
          </a:p>
          <a:p>
            <a:pPr lvl="1"/>
            <a:r>
              <a:rPr lang="en-US" sz="1800" dirty="0">
                <a:solidFill>
                  <a:schemeClr val="bg1"/>
                </a:solidFill>
              </a:rPr>
              <a:t>Reduced suspensions and expulsions</a:t>
            </a:r>
          </a:p>
          <a:p>
            <a:pPr lvl="1"/>
            <a:r>
              <a:rPr lang="en-US" sz="1800" dirty="0">
                <a:solidFill>
                  <a:schemeClr val="bg1"/>
                </a:solidFill>
              </a:rPr>
              <a:t>Decreased discipline disproportionality</a:t>
            </a:r>
          </a:p>
          <a:p>
            <a:pPr lvl="1"/>
            <a:r>
              <a:rPr lang="en-US" sz="1800" dirty="0">
                <a:solidFill>
                  <a:schemeClr val="bg1"/>
                </a:solidFill>
              </a:rPr>
              <a:t>89% reduction in the discipline gap</a:t>
            </a:r>
          </a:p>
          <a:p>
            <a:pPr lvl="1"/>
            <a:r>
              <a:rPr lang="en-US" sz="1800" dirty="0">
                <a:solidFill>
                  <a:schemeClr val="bg1"/>
                </a:solidFill>
              </a:rPr>
              <a:t>66% reduction in office referrals</a:t>
            </a:r>
          </a:p>
          <a:p>
            <a:pPr lvl="1"/>
            <a:r>
              <a:rPr lang="en-US" sz="1800" dirty="0">
                <a:solidFill>
                  <a:schemeClr val="bg1"/>
                </a:solidFill>
              </a:rPr>
              <a:t>Improved school climate and reduced exclusionary discipline</a:t>
            </a:r>
          </a:p>
          <a:p>
            <a:pPr lvl="1"/>
            <a:r>
              <a:rPr lang="en-US" sz="1800" dirty="0">
                <a:solidFill>
                  <a:schemeClr val="bg1"/>
                </a:solidFill>
              </a:rPr>
              <a:t>Improved academic and behavioral outcomes</a:t>
            </a:r>
          </a:p>
          <a:p>
            <a:pPr lvl="1"/>
            <a:r>
              <a:rPr lang="en-US" sz="1800" dirty="0">
                <a:solidFill>
                  <a:schemeClr val="bg1"/>
                </a:solidFill>
              </a:rPr>
              <a:t>Reduced exclusionary discipline practices</a:t>
            </a:r>
          </a:p>
          <a:p>
            <a:pPr lvl="1"/>
            <a:r>
              <a:rPr lang="en-US" sz="1800" dirty="0">
                <a:solidFill>
                  <a:schemeClr val="bg1"/>
                </a:solidFill>
              </a:rPr>
              <a:t>Improved academic performance</a:t>
            </a:r>
          </a:p>
          <a:p>
            <a:pPr lvl="1"/>
            <a:r>
              <a:rPr lang="en-US" sz="1800" dirty="0">
                <a:solidFill>
                  <a:schemeClr val="bg1"/>
                </a:solidFill>
              </a:rPr>
              <a:t>Positive shifts in school climate</a:t>
            </a:r>
          </a:p>
          <a:p>
            <a:pPr lvl="1"/>
            <a:r>
              <a:rPr lang="en-US" sz="1800" dirty="0">
                <a:solidFill>
                  <a:schemeClr val="bg1"/>
                </a:solidFill>
              </a:rPr>
              <a:t>Reduced suspensions and expulsions</a:t>
            </a:r>
          </a:p>
          <a:p>
            <a:pPr lvl="1"/>
            <a:r>
              <a:rPr lang="en-US" sz="1800" dirty="0">
                <a:solidFill>
                  <a:schemeClr val="bg1"/>
                </a:solidFill>
              </a:rPr>
              <a:t>Increased student engagement</a:t>
            </a:r>
          </a:p>
          <a:p>
            <a:pPr lvl="1"/>
            <a:r>
              <a:rPr lang="en-US" sz="1800" dirty="0">
                <a:solidFill>
                  <a:schemeClr val="bg1"/>
                </a:solidFill>
              </a:rPr>
              <a:t>improved student outcomes</a:t>
            </a:r>
          </a:p>
          <a:p>
            <a:endParaRPr lang="en-US" dirty="0">
              <a:solidFill>
                <a:schemeClr val="bg1"/>
              </a:solidFill>
            </a:endParaRPr>
          </a:p>
        </p:txBody>
      </p:sp>
      <p:sp>
        <p:nvSpPr>
          <p:cNvPr id="5" name="Oval 4">
            <a:extLst>
              <a:ext uri="{FF2B5EF4-FFF2-40B4-BE49-F238E27FC236}">
                <a16:creationId xmlns:a16="http://schemas.microsoft.com/office/drawing/2014/main" id="{14E2F402-4D99-028D-C7CE-2A2FC02A7257}"/>
              </a:ext>
              <a:ext uri="{C183D7F6-B498-43B3-948B-1728B52AA6E4}">
                <adec:decorative xmlns:adec="http://schemas.microsoft.com/office/drawing/2017/decorative" val="1"/>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2</a:t>
            </a:r>
            <a:endParaRPr lang="en-US" dirty="0">
              <a:solidFill>
                <a:srgbClr val="FFFFFF"/>
              </a:solidFill>
              <a:latin typeface="Calibri" panose="020F0502020204030204"/>
            </a:endParaRPr>
          </a:p>
        </p:txBody>
      </p:sp>
      <p:graphicFrame>
        <p:nvGraphicFramePr>
          <p:cNvPr id="3" name="Diagram 2">
            <a:extLst>
              <a:ext uri="{FF2B5EF4-FFF2-40B4-BE49-F238E27FC236}">
                <a16:creationId xmlns:a16="http://schemas.microsoft.com/office/drawing/2014/main" id="{8FA433EA-7C21-614C-828B-C6B5A147AC9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674548"/>
              </p:ext>
            </p:extLst>
          </p:nvPr>
        </p:nvGraphicFramePr>
        <p:xfrm>
          <a:off x="825028" y="1486548"/>
          <a:ext cx="11139055" cy="4361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618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9EBAF3C7-25B0-A847-9E3C-48EABD39F93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E628D987-8CE1-DB4F-A544-25D5CFA6D9B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321227BB-AFF2-F644-9642-2938274FD71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915A241A-1AD3-D140-B831-651A926FAF2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671D-C010-434B-6CF9-10ED13D54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ABED2-0982-BA98-6686-F2DA4602D60F}"/>
              </a:ext>
            </a:extLst>
          </p:cNvPr>
          <p:cNvSpPr>
            <a:spLocks noGrp="1"/>
          </p:cNvSpPr>
          <p:nvPr>
            <p:ph type="title"/>
          </p:nvPr>
        </p:nvSpPr>
        <p:spPr>
          <a:xfrm>
            <a:off x="825028" y="126965"/>
            <a:ext cx="10519731" cy="1157433"/>
          </a:xfrm>
        </p:spPr>
        <p:txBody>
          <a:bodyPr>
            <a:normAutofit fontScale="90000"/>
          </a:bodyPr>
          <a:lstStyle/>
          <a:p>
            <a:r>
              <a:rPr lang="en-US" dirty="0"/>
              <a:t>Promising MTSS Outcomes When Equity is Intentional (Continued)</a:t>
            </a:r>
            <a:endParaRPr lang="en-US" dirty="0">
              <a:highlight>
                <a:srgbClr val="FFFF00"/>
              </a:highlight>
            </a:endParaRPr>
          </a:p>
        </p:txBody>
      </p:sp>
      <p:sp>
        <p:nvSpPr>
          <p:cNvPr id="4" name="Content Placeholder 4" hidden="1">
            <a:extLst>
              <a:ext uri="{FF2B5EF4-FFF2-40B4-BE49-F238E27FC236}">
                <a16:creationId xmlns:a16="http://schemas.microsoft.com/office/drawing/2014/main" id="{7ED764B0-C51E-D89C-2CC1-92D8D8DD1687}"/>
              </a:ext>
            </a:extLst>
          </p:cNvPr>
          <p:cNvSpPr txBox="1">
            <a:spLocks/>
          </p:cNvSpPr>
          <p:nvPr/>
        </p:nvSpPr>
        <p:spPr>
          <a:xfrm>
            <a:off x="598517" y="1523239"/>
            <a:ext cx="11323781" cy="4358349"/>
          </a:xfrm>
          <a:prstGeom prst="rect">
            <a:avLst/>
          </a:prstGeom>
        </p:spPr>
        <p:txBody>
          <a:bodyPr vert="horz" lIns="0" tIns="45720" rIns="0" bIns="4572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a:solidFill>
                  <a:schemeClr val="bg1"/>
                </a:solidFill>
              </a:rPr>
              <a:t>Equity Strategies Across Studies</a:t>
            </a:r>
          </a:p>
          <a:p>
            <a:pPr lvl="1"/>
            <a:r>
              <a:rPr lang="en-US">
                <a:solidFill>
                  <a:schemeClr val="bg1"/>
                </a:solidFill>
              </a:rPr>
              <a:t>Regular analysis of discipline and academic data to identify disparities and inform interventions.</a:t>
            </a:r>
          </a:p>
          <a:p>
            <a:pPr lvl="1"/>
            <a:r>
              <a:rPr lang="en-US">
                <a:solidFill>
                  <a:schemeClr val="bg1"/>
                </a:solidFill>
              </a:rPr>
              <a:t>Implementation of instructional strategies that are culturally relevant and inclusive of diverse student populations.</a:t>
            </a:r>
          </a:p>
          <a:p>
            <a:pPr lvl="1"/>
            <a:r>
              <a:rPr lang="en-US">
                <a:solidFill>
                  <a:schemeClr val="bg1"/>
                </a:solidFill>
              </a:rPr>
              <a:t>Use of practices like restorative circles and conflict resolution to repair harm and promote positive behavior.</a:t>
            </a:r>
          </a:p>
          <a:p>
            <a:pPr lvl="1"/>
            <a:r>
              <a:rPr lang="en-US">
                <a:solidFill>
                  <a:schemeClr val="bg1"/>
                </a:solidFill>
              </a:rPr>
              <a:t>Encouraging positive student behavior through rewards, recognition, and behavioral goal-setting.</a:t>
            </a:r>
          </a:p>
          <a:p>
            <a:pPr lvl="1"/>
            <a:r>
              <a:rPr lang="en-US">
                <a:solidFill>
                  <a:schemeClr val="bg1"/>
                </a:solidFill>
              </a:rPr>
              <a:t>Ongoing training for educators on equity, culturally responsive teaching, and implementing MTSS with a focus on marginalized groups.</a:t>
            </a:r>
          </a:p>
          <a:p>
            <a:pPr lvl="1"/>
            <a:r>
              <a:rPr lang="en-US">
                <a:solidFill>
                  <a:schemeClr val="bg1"/>
                </a:solidFill>
              </a:rPr>
              <a:t>Integration of culturally relevant strategies within all tiers of Multi-Tiered Systems of Support (MTSS).</a:t>
            </a:r>
          </a:p>
          <a:p>
            <a:pPr lvl="1"/>
            <a:r>
              <a:rPr lang="en-US">
                <a:solidFill>
                  <a:schemeClr val="bg1"/>
                </a:solidFill>
              </a:rPr>
              <a:t>Applying culturally responsive practices across universal, targeted, and intensive levels of support in MTSS.</a:t>
            </a:r>
          </a:p>
          <a:p>
            <a:pPr lvl="1"/>
            <a:r>
              <a:rPr lang="en-US">
                <a:solidFill>
                  <a:schemeClr val="bg1"/>
                </a:solidFill>
              </a:rPr>
              <a:t>Building partnerships with families and community organizations to support student success and enhance school climate.</a:t>
            </a:r>
          </a:p>
          <a:p>
            <a:pPr lvl="1"/>
            <a:r>
              <a:rPr lang="en-US">
                <a:solidFill>
                  <a:schemeClr val="bg1"/>
                </a:solidFill>
              </a:rPr>
              <a:t>Tailoring behavioral interventions to meet the unique needs of each student, based on cultural and individual factors.</a:t>
            </a:r>
          </a:p>
          <a:p>
            <a:pPr lvl="1"/>
            <a:r>
              <a:rPr lang="en-US">
                <a:solidFill>
                  <a:schemeClr val="bg1"/>
                </a:solidFill>
              </a:rPr>
              <a:t>Conducting ongoing data reviews to adjust interventions and practices based on equity gaps and student outcomes.</a:t>
            </a:r>
          </a:p>
          <a:p>
            <a:pPr lvl="1"/>
            <a:r>
              <a:rPr lang="en-US">
                <a:solidFill>
                  <a:schemeClr val="bg1"/>
                </a:solidFill>
              </a:rPr>
              <a:t>Implementing school-wide systems for promoting positive behavior, reducing disciplinary actions, and improving overall school climate.</a:t>
            </a:r>
          </a:p>
          <a:p>
            <a:pPr lvl="1"/>
            <a:r>
              <a:rPr lang="en-US">
                <a:solidFill>
                  <a:schemeClr val="bg1"/>
                </a:solidFill>
              </a:rPr>
              <a:t>Establishing partnerships to provide additional support for students and foster a sense of community within the school.</a:t>
            </a:r>
          </a:p>
          <a:p>
            <a:endParaRPr lang="en-US" dirty="0">
              <a:solidFill>
                <a:schemeClr val="bg1"/>
              </a:solidFill>
            </a:endParaRPr>
          </a:p>
        </p:txBody>
      </p:sp>
      <p:sp>
        <p:nvSpPr>
          <p:cNvPr id="5" name="Oval 4">
            <a:extLst>
              <a:ext uri="{FF2B5EF4-FFF2-40B4-BE49-F238E27FC236}">
                <a16:creationId xmlns:a16="http://schemas.microsoft.com/office/drawing/2014/main" id="{938AC5BA-B6FD-515D-2AF6-243AA72C560D}"/>
              </a:ext>
              <a:ext uri="{C183D7F6-B498-43B3-948B-1728B52AA6E4}">
                <adec:decorative xmlns:adec="http://schemas.microsoft.com/office/drawing/2017/decorative" val="1"/>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2</a:t>
            </a:r>
            <a:endParaRPr lang="en-US" dirty="0">
              <a:solidFill>
                <a:srgbClr val="FFFFFF"/>
              </a:solidFill>
              <a:latin typeface="Calibri" panose="020F0502020204030204"/>
            </a:endParaRPr>
          </a:p>
        </p:txBody>
      </p:sp>
      <p:graphicFrame>
        <p:nvGraphicFramePr>
          <p:cNvPr id="3" name="Diagram 2">
            <a:extLst>
              <a:ext uri="{FF2B5EF4-FFF2-40B4-BE49-F238E27FC236}">
                <a16:creationId xmlns:a16="http://schemas.microsoft.com/office/drawing/2014/main" id="{33728DD2-7F08-34D3-9583-DA7FEFB1A05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8799133"/>
              </p:ext>
            </p:extLst>
          </p:nvPr>
        </p:nvGraphicFramePr>
        <p:xfrm>
          <a:off x="825027" y="1223653"/>
          <a:ext cx="11228427" cy="5468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7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4BA558-0D42-DCE2-EFE8-E0DA2A72007A}"/>
              </a:ext>
            </a:extLst>
          </p:cNvPr>
          <p:cNvSpPr>
            <a:spLocks noGrp="1"/>
          </p:cNvSpPr>
          <p:nvPr>
            <p:ph type="title"/>
          </p:nvPr>
        </p:nvSpPr>
        <p:spPr>
          <a:xfrm>
            <a:off x="147251" y="-65269"/>
            <a:ext cx="11897497" cy="960297"/>
          </a:xfrm>
        </p:spPr>
        <p:txBody>
          <a:bodyPr>
            <a:normAutofit fontScale="90000"/>
          </a:bodyPr>
          <a:lstStyle/>
          <a:p>
            <a:r>
              <a:rPr lang="en-US" dirty="0"/>
              <a:t>Promising PBIS Outcomes When Equity is Intentional</a:t>
            </a:r>
          </a:p>
        </p:txBody>
      </p:sp>
      <p:sp>
        <p:nvSpPr>
          <p:cNvPr id="2" name="Content Placeholder 3" hidden="1">
            <a:extLst>
              <a:ext uri="{FF2B5EF4-FFF2-40B4-BE49-F238E27FC236}">
                <a16:creationId xmlns:a16="http://schemas.microsoft.com/office/drawing/2014/main" id="{093EC387-EB01-AE82-7654-38B95A671B6C}"/>
              </a:ext>
            </a:extLst>
          </p:cNvPr>
          <p:cNvSpPr txBox="1">
            <a:spLocks/>
          </p:cNvSpPr>
          <p:nvPr/>
        </p:nvSpPr>
        <p:spPr>
          <a:xfrm>
            <a:off x="434108" y="940274"/>
            <a:ext cx="11323781" cy="4358349"/>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a:solidFill>
                  <a:schemeClr val="bg1"/>
                </a:solidFill>
              </a:rPr>
              <a:t>Changes in Adult Behaviors and Practices</a:t>
            </a:r>
          </a:p>
          <a:p>
            <a:pPr lvl="1"/>
            <a:r>
              <a:rPr lang="en-US" sz="1600">
                <a:solidFill>
                  <a:schemeClr val="bg1"/>
                </a:solidFill>
              </a:rPr>
              <a:t>Improved Staff/Student Relationships</a:t>
            </a:r>
          </a:p>
          <a:p>
            <a:pPr lvl="1"/>
            <a:r>
              <a:rPr lang="en-US" sz="1600">
                <a:solidFill>
                  <a:schemeClr val="bg1"/>
                </a:solidFill>
              </a:rPr>
              <a:t>Increased Teacher Efficacy and Well-being</a:t>
            </a:r>
          </a:p>
          <a:p>
            <a:pPr lvl="1"/>
            <a:r>
              <a:rPr lang="en-US" sz="1600">
                <a:solidFill>
                  <a:schemeClr val="bg1"/>
                </a:solidFill>
              </a:rPr>
              <a:t>Student Engagement and Instructional Time</a:t>
            </a:r>
          </a:p>
          <a:p>
            <a:pPr lvl="1"/>
            <a:r>
              <a:rPr lang="en-US" sz="1600">
                <a:solidFill>
                  <a:schemeClr val="bg1"/>
                </a:solidFill>
              </a:rPr>
              <a:t>Improved Positive School Culture and Organizational Health</a:t>
            </a:r>
          </a:p>
          <a:p>
            <a:pPr lvl="1"/>
            <a:r>
              <a:rPr lang="en-US" sz="1600">
                <a:solidFill>
                  <a:schemeClr val="bg1"/>
                </a:solidFill>
              </a:rPr>
              <a:t>Climate and Safety</a:t>
            </a:r>
          </a:p>
          <a:p>
            <a:r>
              <a:rPr lang="en-US" sz="2000" b="1">
                <a:solidFill>
                  <a:schemeClr val="bg1"/>
                </a:solidFill>
              </a:rPr>
              <a:t>Reduced Exclusionary Practices</a:t>
            </a:r>
          </a:p>
          <a:p>
            <a:pPr lvl="1"/>
            <a:r>
              <a:rPr lang="en-US" sz="1900">
                <a:solidFill>
                  <a:schemeClr val="bg1"/>
                </a:solidFill>
              </a:rPr>
              <a:t>Office Discipline Referrals</a:t>
            </a:r>
          </a:p>
          <a:p>
            <a:pPr lvl="1"/>
            <a:r>
              <a:rPr lang="en-US" sz="1900">
                <a:solidFill>
                  <a:schemeClr val="bg1"/>
                </a:solidFill>
              </a:rPr>
              <a:t>Suspensions</a:t>
            </a:r>
          </a:p>
          <a:p>
            <a:pPr lvl="1"/>
            <a:r>
              <a:rPr lang="en-US" sz="1900">
                <a:solidFill>
                  <a:schemeClr val="bg1"/>
                </a:solidFill>
              </a:rPr>
              <a:t>Restraint and Seclusion</a:t>
            </a:r>
          </a:p>
          <a:p>
            <a:pPr lvl="1"/>
            <a:r>
              <a:rPr lang="en-US" sz="1900">
                <a:solidFill>
                  <a:schemeClr val="bg1"/>
                </a:solidFill>
              </a:rPr>
              <a:t>Racial Inequities</a:t>
            </a:r>
          </a:p>
          <a:p>
            <a:r>
              <a:rPr lang="en-US" sz="2000" b="1">
                <a:solidFill>
                  <a:schemeClr val="bg1"/>
                </a:solidFill>
              </a:rPr>
              <a:t>Improved Student Outcomes</a:t>
            </a:r>
          </a:p>
          <a:p>
            <a:pPr lvl="1"/>
            <a:r>
              <a:rPr lang="en-US" sz="1600">
                <a:solidFill>
                  <a:schemeClr val="bg1"/>
                </a:solidFill>
              </a:rPr>
              <a:t>Academic Achievement</a:t>
            </a:r>
          </a:p>
          <a:p>
            <a:pPr lvl="1"/>
            <a:r>
              <a:rPr lang="en-US" sz="1600">
                <a:solidFill>
                  <a:schemeClr val="bg1"/>
                </a:solidFill>
              </a:rPr>
              <a:t>Prosocial Behavior</a:t>
            </a:r>
          </a:p>
          <a:p>
            <a:pPr lvl="1"/>
            <a:r>
              <a:rPr lang="en-US" sz="1600">
                <a:solidFill>
                  <a:schemeClr val="bg1"/>
                </a:solidFill>
              </a:rPr>
              <a:t>Emotional Regulation</a:t>
            </a:r>
          </a:p>
          <a:p>
            <a:pPr lvl="1"/>
            <a:r>
              <a:rPr lang="en-US" sz="1600">
                <a:solidFill>
                  <a:schemeClr val="bg1"/>
                </a:solidFill>
              </a:rPr>
              <a:t>Reduced Bullying and Harassment</a:t>
            </a:r>
          </a:p>
          <a:p>
            <a:pPr lvl="1"/>
            <a:r>
              <a:rPr lang="en-US" sz="1600">
                <a:solidFill>
                  <a:schemeClr val="bg1"/>
                </a:solidFill>
              </a:rPr>
              <a:t>Reduced Alcohol and other Drug Use</a:t>
            </a:r>
          </a:p>
          <a:p>
            <a:pPr lvl="1"/>
            <a:r>
              <a:rPr lang="en-US" sz="1600">
                <a:solidFill>
                  <a:schemeClr val="bg1"/>
                </a:solidFill>
              </a:rPr>
              <a:t>Improved Outcomes for Students with Disabilities</a:t>
            </a:r>
          </a:p>
          <a:p>
            <a:endParaRPr lang="en-US" dirty="0">
              <a:solidFill>
                <a:schemeClr val="bg1"/>
              </a:solidFill>
            </a:endParaRPr>
          </a:p>
        </p:txBody>
      </p:sp>
      <p:graphicFrame>
        <p:nvGraphicFramePr>
          <p:cNvPr id="4" name="Content Placeholder 8">
            <a:extLst>
              <a:ext uri="{FF2B5EF4-FFF2-40B4-BE49-F238E27FC236}">
                <a16:creationId xmlns:a16="http://schemas.microsoft.com/office/drawing/2014/main" id="{3D8697F2-DFC1-16E5-4DD6-8CC4CBE6067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1335686"/>
              </p:ext>
            </p:extLst>
          </p:nvPr>
        </p:nvGraphicFramePr>
        <p:xfrm>
          <a:off x="457200" y="895028"/>
          <a:ext cx="11734800" cy="4699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C0C35AE-EE50-6F3E-1C9A-E6737DAAAF01}"/>
              </a:ext>
            </a:extLst>
          </p:cNvPr>
          <p:cNvSpPr txBox="1"/>
          <p:nvPr/>
        </p:nvSpPr>
        <p:spPr>
          <a:xfrm>
            <a:off x="2181861" y="5640134"/>
            <a:ext cx="7417608" cy="369332"/>
          </a:xfrm>
          <a:prstGeom prst="rect">
            <a:avLst/>
          </a:prstGeom>
          <a:noFill/>
        </p:spPr>
        <p:txBody>
          <a:bodyPr wrap="none" rtlCol="0">
            <a:spAutoFit/>
          </a:bodyPr>
          <a:lstStyle/>
          <a:p>
            <a:r>
              <a:rPr lang="en-US" b="0" i="0" dirty="0">
                <a:effectLst/>
                <a:latin typeface="Open Sans" panose="020B0606030504020204" pitchFamily="34" charset="0"/>
              </a:rPr>
              <a:t>(Santiago-Rosario, McIntosh, Izzard, Cohen-Lissman, Calhoun, 2023).</a:t>
            </a:r>
            <a:endParaRPr lang="en-US" dirty="0"/>
          </a:p>
        </p:txBody>
      </p:sp>
    </p:spTree>
    <p:extLst>
      <p:ext uri="{BB962C8B-B14F-4D97-AF65-F5344CB8AC3E}">
        <p14:creationId xmlns:p14="http://schemas.microsoft.com/office/powerpoint/2010/main" val="113517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19704F1-F15B-C442-AB66-C777CFE1CE0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2D68D723-20D8-494B-A557-79F2C0B8A3E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9BA4C039-C098-D34E-80A1-2ABDF947F0E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358BEDBC-D4D1-C341-A9F3-3D5059AF5A0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672CCA6F-41CC-FB4A-BED4-EFA1243EA41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F2D4301C-BAC3-2241-BAE7-FC459CD46F31}"/>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8147E75D-69DC-BB4F-AC76-0D0722BC1B9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477924D1-CB19-F24D-9628-2369562E253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48A6-932B-B37C-C79F-334C92B35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692AC-2DB8-FE2E-F27D-158C9B8C8272}"/>
              </a:ext>
            </a:extLst>
          </p:cNvPr>
          <p:cNvSpPr>
            <a:spLocks noGrp="1"/>
          </p:cNvSpPr>
          <p:nvPr>
            <p:ph type="title"/>
          </p:nvPr>
        </p:nvSpPr>
        <p:spPr>
          <a:xfrm>
            <a:off x="825028" y="93170"/>
            <a:ext cx="10942098" cy="677795"/>
          </a:xfrm>
        </p:spPr>
        <p:txBody>
          <a:bodyPr>
            <a:normAutofit fontScale="90000"/>
          </a:bodyPr>
          <a:lstStyle/>
          <a:p>
            <a:r>
              <a:rPr lang="en-US" dirty="0"/>
              <a:t>Big Ideas and Resources</a:t>
            </a:r>
            <a:endParaRPr lang="en-US" dirty="0">
              <a:highlight>
                <a:srgbClr val="FFFF00"/>
              </a:highlight>
            </a:endParaRPr>
          </a:p>
        </p:txBody>
      </p:sp>
      <p:sp>
        <p:nvSpPr>
          <p:cNvPr id="5" name="Oval 4">
            <a:extLst>
              <a:ext uri="{FF2B5EF4-FFF2-40B4-BE49-F238E27FC236}">
                <a16:creationId xmlns:a16="http://schemas.microsoft.com/office/drawing/2014/main" id="{69A23C83-B729-F3F0-A6DD-8EB75C28A6C0}"/>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3</a:t>
            </a:r>
            <a:endParaRPr lang="en-US" dirty="0">
              <a:solidFill>
                <a:srgbClr val="FFFFFF"/>
              </a:solidFill>
              <a:latin typeface="Calibri" panose="020F0502020204030204"/>
            </a:endParaRPr>
          </a:p>
        </p:txBody>
      </p:sp>
      <p:sp>
        <p:nvSpPr>
          <p:cNvPr id="3" name="Content Placeholder 10" hidden="1">
            <a:extLst>
              <a:ext uri="{FF2B5EF4-FFF2-40B4-BE49-F238E27FC236}">
                <a16:creationId xmlns:a16="http://schemas.microsoft.com/office/drawing/2014/main" id="{F09CD8DE-F044-2F10-E85E-4D362B702922}"/>
              </a:ext>
            </a:extLst>
          </p:cNvPr>
          <p:cNvSpPr txBox="1">
            <a:spLocks/>
          </p:cNvSpPr>
          <p:nvPr/>
        </p:nvSpPr>
        <p:spPr>
          <a:xfrm>
            <a:off x="868219" y="1249825"/>
            <a:ext cx="11323781" cy="4358349"/>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bg1"/>
              </a:buClr>
            </a:pPr>
            <a:r>
              <a:rPr lang="en-US" sz="2800" b="1" dirty="0">
                <a:solidFill>
                  <a:schemeClr val="bg1"/>
                </a:solidFill>
              </a:rPr>
              <a:t>Policy</a:t>
            </a:r>
            <a:endParaRPr lang="en-US" sz="2800" dirty="0">
              <a:solidFill>
                <a:schemeClr val="bg1"/>
              </a:solidFill>
            </a:endParaRPr>
          </a:p>
          <a:p>
            <a:pPr lvl="1"/>
            <a:r>
              <a:rPr lang="en-US" sz="2300" dirty="0">
                <a:solidFill>
                  <a:schemeClr val="bg1"/>
                </a:solidFill>
              </a:rPr>
              <a:t>Create systemic policies that require data analysis, culturally responsive practices, restorative approaches, professional development, and collaborative partnerships within MTSS frameworks.</a:t>
            </a:r>
          </a:p>
          <a:p>
            <a:r>
              <a:rPr lang="en-US" sz="2800" b="1" dirty="0">
                <a:solidFill>
                  <a:schemeClr val="bg1"/>
                </a:solidFill>
              </a:rPr>
              <a:t>Research</a:t>
            </a:r>
            <a:endParaRPr lang="en-US" sz="2800" dirty="0">
              <a:solidFill>
                <a:schemeClr val="bg1"/>
              </a:solidFill>
            </a:endParaRPr>
          </a:p>
          <a:p>
            <a:pPr lvl="1"/>
            <a:r>
              <a:rPr lang="en-US" sz="2300" dirty="0">
                <a:solidFill>
                  <a:schemeClr val="bg1"/>
                </a:solidFill>
              </a:rPr>
              <a:t>Conduct studies that investigate the impact of these strategies on reducing racial disproportionalities, improving student engagement and academic outcomes, and fostering inclusive school climates.</a:t>
            </a:r>
          </a:p>
          <a:p>
            <a:r>
              <a:rPr lang="en-US" sz="2800" b="1" dirty="0">
                <a:solidFill>
                  <a:schemeClr val="bg1"/>
                </a:solidFill>
              </a:rPr>
              <a:t>Technical Assistance</a:t>
            </a:r>
            <a:endParaRPr lang="en-US" sz="2800" dirty="0">
              <a:solidFill>
                <a:schemeClr val="bg1"/>
              </a:solidFill>
            </a:endParaRPr>
          </a:p>
          <a:p>
            <a:pPr lvl="1"/>
            <a:r>
              <a:rPr lang="en-US" sz="2300" dirty="0">
                <a:solidFill>
                  <a:schemeClr val="bg1"/>
                </a:solidFill>
              </a:rPr>
              <a:t>Provide targeted resources, training, and support to help schools implement equity-centered MTSS practices that address the diverse needs of all students, especially those from historically marginalized groups.</a:t>
            </a:r>
          </a:p>
          <a:p>
            <a:pPr algn="ctr"/>
            <a:r>
              <a:rPr lang="en-US" dirty="0">
                <a:solidFill>
                  <a:schemeClr val="bg1"/>
                </a:solidFill>
              </a:rPr>
              <a:t>at all students have equal access to resources, are represented in decision-making, and experience meaningful participation throughout the process.</a:t>
            </a:r>
          </a:p>
          <a:p>
            <a:pPr algn="ctr"/>
            <a:r>
              <a:rPr lang="en-US" dirty="0">
                <a:solidFill>
                  <a:schemeClr val="bg1"/>
                </a:solidFill>
              </a:rPr>
              <a:t>Equity is not an add-on but must be integrated into every layer of MTSS—from policy development to data collection to intervention strategies.</a:t>
            </a:r>
          </a:p>
          <a:p>
            <a:endParaRPr lang="en-US" dirty="0">
              <a:solidFill>
                <a:schemeClr val="bg1"/>
              </a:solidFill>
            </a:endParaRPr>
          </a:p>
        </p:txBody>
      </p:sp>
      <p:graphicFrame>
        <p:nvGraphicFramePr>
          <p:cNvPr id="4" name="Content Placeholder 3">
            <a:extLst>
              <a:ext uri="{FF2B5EF4-FFF2-40B4-BE49-F238E27FC236}">
                <a16:creationId xmlns:a16="http://schemas.microsoft.com/office/drawing/2014/main" id="{11CEEC95-20E8-AFCC-8D36-6313B7FC894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56040424"/>
              </p:ext>
            </p:extLst>
          </p:nvPr>
        </p:nvGraphicFramePr>
        <p:xfrm>
          <a:off x="965015" y="956886"/>
          <a:ext cx="10942098" cy="5901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936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964A8-2655-196C-E1A7-5588D7178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8ACBA-3539-92D6-3BF2-F6B6F5D035DE}"/>
              </a:ext>
            </a:extLst>
          </p:cNvPr>
          <p:cNvSpPr>
            <a:spLocks noGrp="1"/>
          </p:cNvSpPr>
          <p:nvPr>
            <p:ph type="title"/>
          </p:nvPr>
        </p:nvSpPr>
        <p:spPr>
          <a:xfrm>
            <a:off x="825028" y="286605"/>
            <a:ext cx="10942098" cy="1027424"/>
          </a:xfrm>
        </p:spPr>
        <p:txBody>
          <a:bodyPr/>
          <a:lstStyle/>
          <a:p>
            <a:r>
              <a:rPr lang="en-US" dirty="0"/>
              <a:t>Equity Metric Resource</a:t>
            </a:r>
            <a:endParaRPr lang="en-US" dirty="0">
              <a:highlight>
                <a:srgbClr val="FFFF00"/>
              </a:highlight>
            </a:endParaRPr>
          </a:p>
        </p:txBody>
      </p:sp>
      <p:sp>
        <p:nvSpPr>
          <p:cNvPr id="5" name="Oval 4">
            <a:extLst>
              <a:ext uri="{FF2B5EF4-FFF2-40B4-BE49-F238E27FC236}">
                <a16:creationId xmlns:a16="http://schemas.microsoft.com/office/drawing/2014/main" id="{0FBC58F8-65B1-CCD7-5FEA-E0778EC573B0}"/>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3</a:t>
            </a:r>
            <a:endParaRPr lang="en-US" dirty="0">
              <a:solidFill>
                <a:srgbClr val="FFFFFF"/>
              </a:solidFill>
              <a:latin typeface="Calibri" panose="020F0502020204030204"/>
            </a:endParaRPr>
          </a:p>
        </p:txBody>
      </p:sp>
      <p:pic>
        <p:nvPicPr>
          <p:cNvPr id="7" name="Content Placeholder 6">
            <a:extLst>
              <a:ext uri="{FF2B5EF4-FFF2-40B4-BE49-F238E27FC236}">
                <a16:creationId xmlns:a16="http://schemas.microsoft.com/office/drawing/2014/main" id="{542BBE31-641B-79F6-7A89-2A786BE162D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983716" y="1524363"/>
            <a:ext cx="7136732" cy="4171043"/>
          </a:xfrm>
          <a:prstGeom prst="rect">
            <a:avLst/>
          </a:prstGeom>
        </p:spPr>
      </p:pic>
      <p:sp>
        <p:nvSpPr>
          <p:cNvPr id="9" name="TextBox 8">
            <a:extLst>
              <a:ext uri="{FF2B5EF4-FFF2-40B4-BE49-F238E27FC236}">
                <a16:creationId xmlns:a16="http://schemas.microsoft.com/office/drawing/2014/main" id="{2B1D9E49-5097-74BB-3562-AE9857B711D8}"/>
              </a:ext>
            </a:extLst>
          </p:cNvPr>
          <p:cNvSpPr txBox="1"/>
          <p:nvPr/>
        </p:nvSpPr>
        <p:spPr>
          <a:xfrm>
            <a:off x="8591927" y="3244334"/>
            <a:ext cx="2616357" cy="369332"/>
          </a:xfrm>
          <a:prstGeom prst="rect">
            <a:avLst/>
          </a:prstGeom>
          <a:noFill/>
        </p:spPr>
        <p:txBody>
          <a:bodyPr wrap="none" rtlCol="0">
            <a:spAutoFit/>
          </a:bodyPr>
          <a:lstStyle/>
          <a:p>
            <a:r>
              <a:rPr lang="en-US" dirty="0"/>
              <a:t>Skelton &amp; Gorman (2021) </a:t>
            </a:r>
          </a:p>
        </p:txBody>
      </p:sp>
    </p:spTree>
    <p:extLst>
      <p:ext uri="{BB962C8B-B14F-4D97-AF65-F5344CB8AC3E}">
        <p14:creationId xmlns:p14="http://schemas.microsoft.com/office/powerpoint/2010/main" val="2702622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FA6F-BA97-FC3C-26F1-6B01C0339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52ADD-2CAF-A667-DA39-9A2B6B38226B}"/>
              </a:ext>
            </a:extLst>
          </p:cNvPr>
          <p:cNvSpPr>
            <a:spLocks noGrp="1"/>
          </p:cNvSpPr>
          <p:nvPr>
            <p:ph type="title"/>
          </p:nvPr>
        </p:nvSpPr>
        <p:spPr>
          <a:xfrm>
            <a:off x="825028" y="286605"/>
            <a:ext cx="10942098" cy="1027424"/>
          </a:xfrm>
        </p:spPr>
        <p:txBody>
          <a:bodyPr/>
          <a:lstStyle/>
          <a:p>
            <a:r>
              <a:rPr lang="en-US" dirty="0"/>
              <a:t>Centering Equity in MTSS Resources</a:t>
            </a:r>
            <a:endParaRPr lang="en-US" dirty="0">
              <a:highlight>
                <a:srgbClr val="FFFF00"/>
              </a:highlight>
            </a:endParaRPr>
          </a:p>
        </p:txBody>
      </p:sp>
      <p:sp>
        <p:nvSpPr>
          <p:cNvPr id="5" name="Oval 4">
            <a:extLst>
              <a:ext uri="{FF2B5EF4-FFF2-40B4-BE49-F238E27FC236}">
                <a16:creationId xmlns:a16="http://schemas.microsoft.com/office/drawing/2014/main" id="{D852D67E-74FD-B8B2-BBFA-7E67DC62A157}"/>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3</a:t>
            </a:r>
            <a:endParaRPr lang="en-US" dirty="0">
              <a:solidFill>
                <a:srgbClr val="FFFFFF"/>
              </a:solidFill>
              <a:latin typeface="Calibri" panose="020F0502020204030204"/>
            </a:endParaRPr>
          </a:p>
        </p:txBody>
      </p:sp>
      <p:pic>
        <p:nvPicPr>
          <p:cNvPr id="6" name="Content Placeholder 5">
            <a:extLst>
              <a:ext uri="{FF2B5EF4-FFF2-40B4-BE49-F238E27FC236}">
                <a16:creationId xmlns:a16="http://schemas.microsoft.com/office/drawing/2014/main" id="{CF747596-EFDB-4596-46F9-4CE9E46AD133}"/>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607083" y="1548601"/>
            <a:ext cx="4160952" cy="4357688"/>
          </a:xfrm>
          <a:prstGeom prst="rect">
            <a:avLst/>
          </a:prstGeom>
        </p:spPr>
      </p:pic>
      <p:sp>
        <p:nvSpPr>
          <p:cNvPr id="9" name="TextBox 8">
            <a:extLst>
              <a:ext uri="{FF2B5EF4-FFF2-40B4-BE49-F238E27FC236}">
                <a16:creationId xmlns:a16="http://schemas.microsoft.com/office/drawing/2014/main" id="{B23A5B40-1F15-C32E-A60E-BCDFDF166955}"/>
              </a:ext>
            </a:extLst>
          </p:cNvPr>
          <p:cNvSpPr txBox="1"/>
          <p:nvPr/>
        </p:nvSpPr>
        <p:spPr>
          <a:xfrm>
            <a:off x="1312823" y="4986233"/>
            <a:ext cx="2527072" cy="646331"/>
          </a:xfrm>
          <a:prstGeom prst="rect">
            <a:avLst/>
          </a:prstGeom>
          <a:noFill/>
        </p:spPr>
        <p:txBody>
          <a:bodyPr wrap="square" rtlCol="0">
            <a:spAutoFit/>
          </a:bodyPr>
          <a:lstStyle/>
          <a:p>
            <a:r>
              <a:rPr lang="en-US" dirty="0"/>
              <a:t>Sullivan, Weeks, &amp; Nguyen (2021) </a:t>
            </a:r>
          </a:p>
        </p:txBody>
      </p:sp>
      <p:pic>
        <p:nvPicPr>
          <p:cNvPr id="3" name="Picture 2">
            <a:extLst>
              <a:ext uri="{FF2B5EF4-FFF2-40B4-BE49-F238E27FC236}">
                <a16:creationId xmlns:a16="http://schemas.microsoft.com/office/drawing/2014/main" id="{5A2953A3-811A-8CDC-2A3E-BAD179683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86328" y="1548602"/>
            <a:ext cx="4160952" cy="4357687"/>
          </a:xfrm>
          <a:prstGeom prst="rect">
            <a:avLst/>
          </a:prstGeom>
        </p:spPr>
      </p:pic>
      <p:sp>
        <p:nvSpPr>
          <p:cNvPr id="4" name="TextBox 3">
            <a:extLst>
              <a:ext uri="{FF2B5EF4-FFF2-40B4-BE49-F238E27FC236}">
                <a16:creationId xmlns:a16="http://schemas.microsoft.com/office/drawing/2014/main" id="{240E4455-273D-95C3-F880-62DD61B63442}"/>
              </a:ext>
            </a:extLst>
          </p:cNvPr>
          <p:cNvSpPr txBox="1"/>
          <p:nvPr/>
        </p:nvSpPr>
        <p:spPr>
          <a:xfrm>
            <a:off x="6550090" y="4986232"/>
            <a:ext cx="2387525" cy="646331"/>
          </a:xfrm>
          <a:prstGeom prst="rect">
            <a:avLst/>
          </a:prstGeom>
          <a:noFill/>
        </p:spPr>
        <p:txBody>
          <a:bodyPr wrap="square" rtlCol="0">
            <a:spAutoFit/>
          </a:bodyPr>
          <a:lstStyle/>
          <a:p>
            <a:r>
              <a:rPr lang="en-US" dirty="0"/>
              <a:t>Sullivan, Nguyen, &amp; Shaver (2022)_</a:t>
            </a:r>
          </a:p>
        </p:txBody>
      </p:sp>
    </p:spTree>
    <p:extLst>
      <p:ext uri="{BB962C8B-B14F-4D97-AF65-F5344CB8AC3E}">
        <p14:creationId xmlns:p14="http://schemas.microsoft.com/office/powerpoint/2010/main" val="4117541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F398-E3E8-78B2-75FD-7C86A25B8302}"/>
              </a:ext>
            </a:extLst>
          </p:cNvPr>
          <p:cNvSpPr>
            <a:spLocks noGrp="1"/>
          </p:cNvSpPr>
          <p:nvPr>
            <p:ph type="title"/>
          </p:nvPr>
        </p:nvSpPr>
        <p:spPr/>
        <p:txBody>
          <a:bodyPr/>
          <a:lstStyle/>
          <a:p>
            <a:r>
              <a:rPr lang="en-US" dirty="0"/>
              <a:t>Equity Expansive TA Resource</a:t>
            </a:r>
          </a:p>
        </p:txBody>
      </p:sp>
      <p:pic>
        <p:nvPicPr>
          <p:cNvPr id="4" name="Content Placeholder 3" descr="A book cover with text&#10;">
            <a:extLst>
              <a:ext uri="{FF2B5EF4-FFF2-40B4-BE49-F238E27FC236}">
                <a16:creationId xmlns:a16="http://schemas.microsoft.com/office/drawing/2014/main" id="{8459C05D-6AEA-F028-E36B-B20379B61DCE}"/>
              </a:ext>
            </a:extLst>
          </p:cNvPr>
          <p:cNvPicPr>
            <a:picLocks noGrp="1" noChangeAspect="1"/>
          </p:cNvPicPr>
          <p:nvPr>
            <p:ph sz="half" idx="1"/>
          </p:nvPr>
        </p:nvPicPr>
        <p:blipFill>
          <a:blip r:embed="rId2"/>
          <a:stretch>
            <a:fillRect/>
          </a:stretch>
        </p:blipFill>
        <p:spPr>
          <a:xfrm>
            <a:off x="1097280" y="1657476"/>
            <a:ext cx="2726744" cy="4022725"/>
          </a:xfrm>
          <a:prstGeom prst="rect">
            <a:avLst/>
          </a:prstGeom>
        </p:spPr>
      </p:pic>
      <p:graphicFrame>
        <p:nvGraphicFramePr>
          <p:cNvPr id="6" name="Content Placeholder 5">
            <a:extLst>
              <a:ext uri="{FF2B5EF4-FFF2-40B4-BE49-F238E27FC236}">
                <a16:creationId xmlns:a16="http://schemas.microsoft.com/office/drawing/2014/main" id="{65AAECEA-420A-F8AD-39EC-0D9BC9FFD31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681188054"/>
              </p:ext>
            </p:extLst>
          </p:nvPr>
        </p:nvGraphicFramePr>
        <p:xfrm>
          <a:off x="4739640" y="1657476"/>
          <a:ext cx="6355080" cy="3008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638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1F50-36D1-E356-34AD-545DB025616C}"/>
              </a:ext>
            </a:extLst>
          </p:cNvPr>
          <p:cNvSpPr>
            <a:spLocks noGrp="1"/>
          </p:cNvSpPr>
          <p:nvPr>
            <p:ph type="title"/>
          </p:nvPr>
        </p:nvSpPr>
        <p:spPr>
          <a:xfrm>
            <a:off x="1036319" y="5101424"/>
            <a:ext cx="10119360" cy="822960"/>
          </a:xfrm>
        </p:spPr>
        <p:txBody>
          <a:bodyPr/>
          <a:lstStyle/>
          <a:p>
            <a:pPr algn="ctr"/>
            <a:r>
              <a:rPr lang="en-US" sz="6000" b="1" dirty="0"/>
              <a:t>Key Take Away Message</a:t>
            </a:r>
          </a:p>
        </p:txBody>
      </p:sp>
      <p:sp>
        <p:nvSpPr>
          <p:cNvPr id="3" name="Content Placeholder 10" hidden="1">
            <a:extLst>
              <a:ext uri="{FF2B5EF4-FFF2-40B4-BE49-F238E27FC236}">
                <a16:creationId xmlns:a16="http://schemas.microsoft.com/office/drawing/2014/main" id="{2598818C-2E03-8608-358F-C4762601EB59}"/>
              </a:ext>
            </a:extLst>
          </p:cNvPr>
          <p:cNvSpPr txBox="1">
            <a:spLocks/>
          </p:cNvSpPr>
          <p:nvPr/>
        </p:nvSpPr>
        <p:spPr>
          <a:xfrm>
            <a:off x="424874" y="412786"/>
            <a:ext cx="11323781" cy="4358349"/>
          </a:xfrm>
          <a:prstGeom prst="rect">
            <a:avLst/>
          </a:prstGeom>
          <a:noFill/>
        </p:spPr>
        <p:txBody>
          <a:bodyPr vert="horz" lIns="457200" tIns="457200" rIns="0" bIns="45720" rtlCol="0" anchor="t">
            <a:normAutofit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rgbClr val="515254"/>
                </a:solidFill>
                <a:latin typeface="+mn-lt"/>
                <a:ea typeface="+mn-ea"/>
                <a:cs typeface="+mn-cs"/>
              </a:defRPr>
            </a:lvl1pPr>
            <a:lvl2pPr marL="457200" indent="0" algn="l" defTabSz="914400" rtl="0" eaLnBrk="1" latinLnBrk="0" hangingPunct="1">
              <a:lnSpc>
                <a:spcPct val="90000"/>
              </a:lnSpc>
              <a:spcBef>
                <a:spcPts val="200"/>
              </a:spcBef>
              <a:spcAft>
                <a:spcPts val="400"/>
              </a:spcAft>
              <a:buClr>
                <a:srgbClr val="4FA6BF"/>
              </a:buClr>
              <a:buFont typeface="Arial" panose="020B0604020202020204" pitchFamily="34" charset="0"/>
              <a:buNone/>
              <a:defRPr sz="2800" kern="1200">
                <a:solidFill>
                  <a:srgbClr val="515254"/>
                </a:solidFill>
                <a:latin typeface="+mn-lt"/>
                <a:ea typeface="+mn-ea"/>
                <a:cs typeface="+mn-cs"/>
              </a:defRPr>
            </a:lvl2pPr>
            <a:lvl3pPr marL="914400" indent="0" algn="l" defTabSz="914400" rtl="0" eaLnBrk="1" latinLnBrk="0" hangingPunct="1">
              <a:lnSpc>
                <a:spcPct val="90000"/>
              </a:lnSpc>
              <a:spcBef>
                <a:spcPts val="200"/>
              </a:spcBef>
              <a:spcAft>
                <a:spcPts val="400"/>
              </a:spcAft>
              <a:buClr>
                <a:srgbClr val="4FA6BF"/>
              </a:buClr>
              <a:buFont typeface="Arial" panose="020B0604020202020204" pitchFamily="34" charset="0"/>
              <a:buNone/>
              <a:defRPr sz="2400" kern="1200">
                <a:solidFill>
                  <a:srgbClr val="515254"/>
                </a:solidFill>
                <a:latin typeface="+mn-lt"/>
                <a:ea typeface="+mn-ea"/>
                <a:cs typeface="+mn-cs"/>
              </a:defRPr>
            </a:lvl3pPr>
            <a:lvl4pPr marL="1371600" indent="0" algn="l" defTabSz="914400" rtl="0" eaLnBrk="1" latinLnBrk="0" hangingPunct="1">
              <a:lnSpc>
                <a:spcPct val="90000"/>
              </a:lnSpc>
              <a:spcBef>
                <a:spcPts val="200"/>
              </a:spcBef>
              <a:spcAft>
                <a:spcPts val="400"/>
              </a:spcAft>
              <a:buClr>
                <a:srgbClr val="4FA6BF"/>
              </a:buClr>
              <a:buFont typeface="Arial" panose="020B0604020202020204" pitchFamily="34" charset="0"/>
              <a:buNone/>
              <a:defRPr sz="2000" kern="1200">
                <a:solidFill>
                  <a:srgbClr val="515254"/>
                </a:solidFill>
                <a:latin typeface="+mn-lt"/>
                <a:ea typeface="+mn-ea"/>
                <a:cs typeface="+mn-cs"/>
              </a:defRPr>
            </a:lvl4pPr>
            <a:lvl5pPr marL="1828800" indent="0" algn="l" defTabSz="914400" rtl="0" eaLnBrk="1" latinLnBrk="0" hangingPunct="1">
              <a:lnSpc>
                <a:spcPct val="90000"/>
              </a:lnSpc>
              <a:spcBef>
                <a:spcPts val="200"/>
              </a:spcBef>
              <a:spcAft>
                <a:spcPts val="400"/>
              </a:spcAft>
              <a:buClr>
                <a:srgbClr val="4FA6BF"/>
              </a:buClr>
              <a:buFont typeface="Arial" panose="020B0604020202020204" pitchFamily="34" charset="0"/>
              <a:buNone/>
              <a:defRPr sz="2000" kern="1200">
                <a:solidFill>
                  <a:srgbClr val="515254"/>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a:solidFill>
                  <a:schemeClr val="bg1"/>
                </a:solidFill>
              </a:rPr>
              <a:t>MTSS is a powerful framework that can support all students, but it requires intentional actions to ensure equity. To truly address educational disparities and promote positive outcomes, we must ensure that all students have equal access to resources, are represented in decision-making, and experience meaningful participation throughout the process.</a:t>
            </a:r>
          </a:p>
          <a:p>
            <a:pPr algn="ctr"/>
            <a:r>
              <a:rPr lang="en-US">
                <a:solidFill>
                  <a:schemeClr val="bg1"/>
                </a:solidFill>
              </a:rPr>
              <a:t>Equity is not an add-on but must be integrated into every layer of MTSS—from policy development to data collection to intervention strategies.</a:t>
            </a:r>
          </a:p>
          <a:p>
            <a:endParaRPr lang="en-US" dirty="0">
              <a:solidFill>
                <a:schemeClr val="bg1"/>
              </a:solidFill>
            </a:endParaRPr>
          </a:p>
        </p:txBody>
      </p:sp>
      <p:pic>
        <p:nvPicPr>
          <p:cNvPr id="6" name="Picture 5">
            <a:extLst>
              <a:ext uri="{FF2B5EF4-FFF2-40B4-BE49-F238E27FC236}">
                <a16:creationId xmlns:a16="http://schemas.microsoft.com/office/drawing/2014/main" id="{FF46126B-D0C2-5B4F-454A-9BFCFA9D37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4874" y="6139610"/>
            <a:ext cx="1992535" cy="569986"/>
          </a:xfrm>
          <a:prstGeom prst="rect">
            <a:avLst/>
          </a:prstGeom>
        </p:spPr>
      </p:pic>
      <p:pic>
        <p:nvPicPr>
          <p:cNvPr id="7" name="Picture 6">
            <a:extLst>
              <a:ext uri="{FF2B5EF4-FFF2-40B4-BE49-F238E27FC236}">
                <a16:creationId xmlns:a16="http://schemas.microsoft.com/office/drawing/2014/main" id="{73BFA9A0-4296-EACB-D850-CF093DBBEA8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045844" y="6167282"/>
            <a:ext cx="2721282" cy="636026"/>
          </a:xfrm>
          <a:prstGeom prst="rect">
            <a:avLst/>
          </a:prstGeom>
        </p:spPr>
      </p:pic>
      <p:pic>
        <p:nvPicPr>
          <p:cNvPr id="8" name="Picture 2">
            <a:extLst>
              <a:ext uri="{FF2B5EF4-FFF2-40B4-BE49-F238E27FC236}">
                <a16:creationId xmlns:a16="http://schemas.microsoft.com/office/drawing/2014/main" id="{08AE74C5-65BD-D664-9AC7-9B563A603E47}"/>
              </a:ext>
              <a:ext uri="{C183D7F6-B498-43B3-948B-1728B52AA6E4}">
                <adec:decorative xmlns:adec="http://schemas.microsoft.com/office/drawing/2017/decorative" val="1"/>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575701" y="6066843"/>
            <a:ext cx="1040597" cy="75405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B95B680-AF3B-2E40-E771-CE960D9560E9}"/>
              </a:ext>
              <a:ext uri="{C183D7F6-B498-43B3-948B-1728B52AA6E4}">
                <adec:decorative xmlns:adec="http://schemas.microsoft.com/office/drawing/2017/decorative" val="1"/>
              </a:ext>
            </a:extLst>
          </p:cNvPr>
          <p:cNvGrpSpPr/>
          <p:nvPr/>
        </p:nvGrpSpPr>
        <p:grpSpPr>
          <a:xfrm>
            <a:off x="0" y="3509135"/>
            <a:ext cx="2437736" cy="2544456"/>
            <a:chOff x="0" y="3522387"/>
            <a:chExt cx="2437736" cy="2544456"/>
          </a:xfrm>
        </p:grpSpPr>
        <p:pic>
          <p:nvPicPr>
            <p:cNvPr id="10" name="Graphic 9" descr="Takeaway with solid fill">
              <a:extLst>
                <a:ext uri="{FF2B5EF4-FFF2-40B4-BE49-F238E27FC236}">
                  <a16:creationId xmlns:a16="http://schemas.microsoft.com/office/drawing/2014/main" id="{480D24F4-B4B3-36C6-E1EE-EB420F5E0A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629107"/>
              <a:ext cx="2437736" cy="2437736"/>
            </a:xfrm>
            <a:prstGeom prst="rect">
              <a:avLst/>
            </a:prstGeom>
          </p:spPr>
        </p:pic>
        <p:sp>
          <p:nvSpPr>
            <p:cNvPr id="11" name="Parallelogram 10">
              <a:extLst>
                <a:ext uri="{FF2B5EF4-FFF2-40B4-BE49-F238E27FC236}">
                  <a16:creationId xmlns:a16="http://schemas.microsoft.com/office/drawing/2014/main" id="{A04C6992-AB36-C8CF-6F1B-6EC996DE9B58}"/>
                </a:ext>
              </a:extLst>
            </p:cNvPr>
            <p:cNvSpPr/>
            <p:nvPr/>
          </p:nvSpPr>
          <p:spPr>
            <a:xfrm rot="1799573">
              <a:off x="62473" y="3522387"/>
              <a:ext cx="974911" cy="1010396"/>
            </a:xfrm>
            <a:prstGeom prst="parallelogram">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ounded Rectangular Callout 12">
            <a:extLst>
              <a:ext uri="{FF2B5EF4-FFF2-40B4-BE49-F238E27FC236}">
                <a16:creationId xmlns:a16="http://schemas.microsoft.com/office/drawing/2014/main" id="{C0739858-CFF3-5851-B31E-1DEBCD06C694}"/>
              </a:ext>
              <a:ext uri="{C183D7F6-B498-43B3-948B-1728B52AA6E4}">
                <adec:decorative xmlns:adec="http://schemas.microsoft.com/office/drawing/2017/decorative" val="1"/>
              </a:ext>
            </a:extLst>
          </p:cNvPr>
          <p:cNvSpPr/>
          <p:nvPr/>
        </p:nvSpPr>
        <p:spPr>
          <a:xfrm>
            <a:off x="1762540" y="336604"/>
            <a:ext cx="9393140" cy="4028661"/>
          </a:xfrm>
          <a:prstGeom prst="wedgeRoundRectCallout">
            <a:avLst>
              <a:gd name="adj1" fmla="val -54933"/>
              <a:gd name="adj2" fmla="val 39802"/>
              <a:gd name="adj3" fmla="val 16667"/>
            </a:avLst>
          </a:prstGeom>
          <a:solidFill>
            <a:schemeClr val="bg1"/>
          </a:solidFill>
          <a:ln w="57150">
            <a:solidFill>
              <a:srgbClr val="4FA6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15254"/>
                </a:solidFill>
              </a:rPr>
              <a:t>MTSS is a powerful framework that can support all students, but it requires intentional actions to ensure equity. To truly address educational disparities and promote positive outcomes, we must ensure that all students have equal access to resources, are represented in decision-making, and experience meaningful participation throughout the process.</a:t>
            </a:r>
          </a:p>
          <a:p>
            <a:pPr algn="ctr"/>
            <a:r>
              <a:rPr lang="en-US" sz="2800" dirty="0">
                <a:solidFill>
                  <a:srgbClr val="515254"/>
                </a:solidFill>
              </a:rPr>
              <a:t>Equity is not an add-on but must be integrated into every layer of MTSS—from policy development to data collection to intervention strategies.</a:t>
            </a:r>
          </a:p>
        </p:txBody>
      </p:sp>
    </p:spTree>
    <p:extLst>
      <p:ext uri="{BB962C8B-B14F-4D97-AF65-F5344CB8AC3E}">
        <p14:creationId xmlns:p14="http://schemas.microsoft.com/office/powerpoint/2010/main" val="132146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4CBAE9B-4C3E-F8DC-D71D-07071D56A37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B7F0BB6-4C0F-4EB9-863B-1CDDF51703A5}"/>
              </a:ext>
            </a:extLst>
          </p:cNvPr>
          <p:cNvSpPr>
            <a:spLocks noGrp="1"/>
          </p:cNvSpPr>
          <p:nvPr>
            <p:ph type="title"/>
          </p:nvPr>
        </p:nvSpPr>
        <p:spPr>
          <a:xfrm>
            <a:off x="443346" y="286605"/>
            <a:ext cx="11323780" cy="1027424"/>
          </a:xfrm>
        </p:spPr>
        <p:txBody>
          <a:bodyPr/>
          <a:lstStyle/>
          <a:p>
            <a:r>
              <a:rPr lang="en-US" dirty="0">
                <a:solidFill>
                  <a:schemeClr val="tx1"/>
                </a:solidFill>
              </a:rPr>
              <a:t>Discussing</a:t>
            </a:r>
          </a:p>
        </p:txBody>
      </p:sp>
      <p:sp useBgFill="1">
        <p:nvSpPr>
          <p:cNvPr id="8" name="Rectangle 7">
            <a:extLst>
              <a:ext uri="{FF2B5EF4-FFF2-40B4-BE49-F238E27FC236}">
                <a16:creationId xmlns:a16="http://schemas.microsoft.com/office/drawing/2014/main" id="{2EBF1221-1E74-310F-5068-44B671D9B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381"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1F82FB0-A384-2B9A-CA2A-8C7AA9345E4B}"/>
              </a:ext>
            </a:extLst>
          </p:cNvPr>
          <p:cNvSpPr txBox="1">
            <a:spLocks/>
          </p:cNvSpPr>
          <p:nvPr/>
        </p:nvSpPr>
        <p:spPr>
          <a:xfrm>
            <a:off x="185530" y="675864"/>
            <a:ext cx="4157420" cy="484172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800" b="1" kern="1200" spc="-50" baseline="0">
                <a:solidFill>
                  <a:srgbClr val="515254"/>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7200" b="1" i="0" u="none" strike="noStrike" kern="1200" cap="none" spc="-50" normalizeH="0" baseline="0" noProof="0" dirty="0">
                <a:ln>
                  <a:noFill/>
                </a:ln>
                <a:effectLst/>
                <a:uLnTx/>
                <a:uFillTx/>
                <a:latin typeface="Calibri" panose="020F0502020204030204"/>
                <a:ea typeface="+mj-ea"/>
                <a:cs typeface="+mj-cs"/>
              </a:rPr>
              <a:t>Discussing</a:t>
            </a:r>
          </a:p>
          <a:p>
            <a:pPr marL="0" marR="0" lvl="0" indent="0" algn="ctr" defTabSz="914400" rtl="0" eaLnBrk="1" fontAlgn="auto" latinLnBrk="0" hangingPunct="1">
              <a:lnSpc>
                <a:spcPct val="85000"/>
              </a:lnSpc>
              <a:spcBef>
                <a:spcPct val="0"/>
              </a:spcBef>
              <a:spcAft>
                <a:spcPts val="0"/>
              </a:spcAft>
              <a:buClrTx/>
              <a:buSzTx/>
              <a:buFontTx/>
              <a:buNone/>
              <a:tabLst/>
              <a:defRPr/>
            </a:pPr>
            <a:endParaRPr lang="en-US" sz="7200" dirty="0">
              <a:latin typeface="Calibri" panose="020F0502020204030204"/>
            </a:endParaRPr>
          </a:p>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6600" b="1" i="0" u="none" strike="noStrike" kern="1200" cap="none" spc="-50" normalizeH="0" baseline="0" noProof="0" dirty="0">
                <a:ln>
                  <a:noFill/>
                </a:ln>
                <a:effectLst/>
                <a:uLnTx/>
                <a:uFillTx/>
                <a:latin typeface="Calibri" panose="020F0502020204030204"/>
                <a:ea typeface="+mj-ea"/>
                <a:cs typeface="+mj-cs"/>
              </a:rPr>
            </a:br>
            <a:endParaRPr kumimoji="0" lang="en-US" sz="6600" b="1" i="0" u="none" strike="noStrike" kern="1200" cap="none" spc="-50" normalizeH="0" baseline="0" noProof="0" dirty="0">
              <a:ln>
                <a:noFill/>
              </a:ln>
              <a:effectLst/>
              <a:uLnTx/>
              <a:uFillTx/>
              <a:latin typeface="Calibri" panose="020F0502020204030204"/>
              <a:ea typeface="+mj-ea"/>
              <a:cs typeface="+mj-cs"/>
            </a:endParaRPr>
          </a:p>
        </p:txBody>
      </p:sp>
      <p:cxnSp>
        <p:nvCxnSpPr>
          <p:cNvPr id="10" name="Straight Connector 9">
            <a:extLst>
              <a:ext uri="{FF2B5EF4-FFF2-40B4-BE49-F238E27FC236}">
                <a16:creationId xmlns:a16="http://schemas.microsoft.com/office/drawing/2014/main" id="{AC0A4FE3-B861-33AA-756F-8197CF5FCF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5539"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0" name="Picture 19" descr="A QR code on a white background  for you to Scan to access MTSS resources to support your discussion&#10;&#10;&#10;">
            <a:extLst>
              <a:ext uri="{FF2B5EF4-FFF2-40B4-BE49-F238E27FC236}">
                <a16:creationId xmlns:a16="http://schemas.microsoft.com/office/drawing/2014/main" id="{3F7C21C5-1005-C650-64E1-7493FE95413E}"/>
              </a:ext>
            </a:extLst>
          </p:cNvPr>
          <p:cNvPicPr>
            <a:picLocks noChangeAspect="1"/>
          </p:cNvPicPr>
          <p:nvPr/>
        </p:nvPicPr>
        <p:blipFill>
          <a:blip r:embed="rId3"/>
          <a:stretch>
            <a:fillRect/>
          </a:stretch>
        </p:blipFill>
        <p:spPr>
          <a:xfrm>
            <a:off x="1108263" y="2151300"/>
            <a:ext cx="2112774" cy="2112774"/>
          </a:xfrm>
          <a:prstGeom prst="rect">
            <a:avLst/>
          </a:prstGeom>
        </p:spPr>
      </p:pic>
      <p:sp>
        <p:nvSpPr>
          <p:cNvPr id="21" name="Rounded Rectangle 20">
            <a:extLst>
              <a:ext uri="{FF2B5EF4-FFF2-40B4-BE49-F238E27FC236}">
                <a16:creationId xmlns:a16="http://schemas.microsoft.com/office/drawing/2014/main" id="{BE72A192-D712-451C-121E-54A827C1FA04}"/>
              </a:ext>
            </a:extLst>
          </p:cNvPr>
          <p:cNvSpPr/>
          <p:nvPr/>
        </p:nvSpPr>
        <p:spPr>
          <a:xfrm>
            <a:off x="980660" y="2046397"/>
            <a:ext cx="2345635" cy="2345635"/>
          </a:xfrm>
          <a:prstGeom prst="roundRect">
            <a:avLst>
              <a:gd name="adj" fmla="val 4731"/>
            </a:avLst>
          </a:prstGeom>
          <a:noFill/>
          <a:ln w="57150">
            <a:solidFill>
              <a:srgbClr val="4FA6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2" name="TextBox 21">
            <a:extLst>
              <a:ext uri="{FF2B5EF4-FFF2-40B4-BE49-F238E27FC236}">
                <a16:creationId xmlns:a16="http://schemas.microsoft.com/office/drawing/2014/main" id="{ECDDA0D6-592C-CCA1-71B8-39D222B34CEC}"/>
              </a:ext>
            </a:extLst>
          </p:cNvPr>
          <p:cNvSpPr txBox="1"/>
          <p:nvPr/>
        </p:nvSpPr>
        <p:spPr>
          <a:xfrm>
            <a:off x="980659" y="4547168"/>
            <a:ext cx="2345635" cy="1015663"/>
          </a:xfrm>
          <a:prstGeom prst="rect">
            <a:avLst/>
          </a:prstGeom>
          <a:noFill/>
        </p:spPr>
        <p:txBody>
          <a:bodyPr wrap="square" rtlCol="0">
            <a:spAutoFit/>
          </a:bodyPr>
          <a:lstStyle/>
          <a:p>
            <a:r>
              <a:rPr lang="en-US" sz="2000" i="1" dirty="0">
                <a:solidFill>
                  <a:srgbClr val="515254"/>
                </a:solidFill>
              </a:rPr>
              <a:t>Scan to access MTSS resources to support your discussion</a:t>
            </a:r>
          </a:p>
        </p:txBody>
      </p:sp>
      <p:sp>
        <p:nvSpPr>
          <p:cNvPr id="5" name="Rounded Rectangle 4">
            <a:extLst>
              <a:ext uri="{FF2B5EF4-FFF2-40B4-BE49-F238E27FC236}">
                <a16:creationId xmlns:a16="http://schemas.microsoft.com/office/drawing/2014/main" id="{DBE77010-FCA1-2F31-ECD0-6A0A36D25B4B}"/>
              </a:ext>
            </a:extLst>
          </p:cNvPr>
          <p:cNvSpPr/>
          <p:nvPr/>
        </p:nvSpPr>
        <p:spPr>
          <a:xfrm>
            <a:off x="4555538" y="675864"/>
            <a:ext cx="7450927" cy="4794634"/>
          </a:xfrm>
          <a:prstGeom prst="roundRect">
            <a:avLst/>
          </a:prstGeom>
          <a:noFill/>
          <a:ln w="57150">
            <a:solidFill>
              <a:srgbClr val="4FA6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In addition to the many benefits of MTSS, how can we ensure that it also dismantles barriers to equity by prioritizing access to resources, quality learning, and opportunities for historically marginalized students, including those impacted by race, SES, disability, language, gender, and other identities?</a:t>
            </a:r>
          </a:p>
        </p:txBody>
      </p:sp>
      <p:sp>
        <p:nvSpPr>
          <p:cNvPr id="23" name="Rounded Rectangle 22">
            <a:extLst>
              <a:ext uri="{FF2B5EF4-FFF2-40B4-BE49-F238E27FC236}">
                <a16:creationId xmlns:a16="http://schemas.microsoft.com/office/drawing/2014/main" id="{6A9C773E-46FC-277F-CEFE-8A50CAED7769}"/>
              </a:ext>
              <a:ext uri="{C183D7F6-B498-43B3-948B-1728B52AA6E4}">
                <adec:decorative xmlns:adec="http://schemas.microsoft.com/office/drawing/2017/decorative" val="1"/>
              </a:ext>
            </a:extLst>
          </p:cNvPr>
          <p:cNvSpPr/>
          <p:nvPr/>
        </p:nvSpPr>
        <p:spPr>
          <a:xfrm>
            <a:off x="-238540" y="5943600"/>
            <a:ext cx="12629319" cy="1146313"/>
          </a:xfrm>
          <a:prstGeom prst="roundRect">
            <a:avLst/>
          </a:prstGeom>
          <a:ln w="38100">
            <a:solidFill>
              <a:srgbClr val="5152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749B5DD-D625-403D-EFC3-1546BF2D1D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4874" y="6139610"/>
            <a:ext cx="1992535" cy="569986"/>
          </a:xfrm>
          <a:prstGeom prst="rect">
            <a:avLst/>
          </a:prstGeom>
        </p:spPr>
      </p:pic>
      <p:pic>
        <p:nvPicPr>
          <p:cNvPr id="12" name="Picture 11">
            <a:extLst>
              <a:ext uri="{FF2B5EF4-FFF2-40B4-BE49-F238E27FC236}">
                <a16:creationId xmlns:a16="http://schemas.microsoft.com/office/drawing/2014/main" id="{28726B88-B2F3-DA5E-8E24-FE096CCACEE9}"/>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045844" y="6167282"/>
            <a:ext cx="2721282" cy="636026"/>
          </a:xfrm>
          <a:prstGeom prst="rect">
            <a:avLst/>
          </a:prstGeom>
        </p:spPr>
      </p:pic>
      <p:pic>
        <p:nvPicPr>
          <p:cNvPr id="14" name="Picture 2">
            <a:extLst>
              <a:ext uri="{FF2B5EF4-FFF2-40B4-BE49-F238E27FC236}">
                <a16:creationId xmlns:a16="http://schemas.microsoft.com/office/drawing/2014/main" id="{F4B8B5B4-7485-7DF3-4036-786679228BEF}"/>
              </a:ext>
              <a:ext uri="{C183D7F6-B498-43B3-948B-1728B52AA6E4}">
                <adec:decorative xmlns:adec="http://schemas.microsoft.com/office/drawing/2017/decorative" val="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5575701" y="6066843"/>
            <a:ext cx="1040597" cy="75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131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D59E8-A747-CF51-C7AC-EB3741C0E1B7}"/>
              </a:ext>
            </a:extLst>
          </p:cNvPr>
          <p:cNvSpPr>
            <a:spLocks noGrp="1"/>
          </p:cNvSpPr>
          <p:nvPr>
            <p:ph type="title"/>
          </p:nvPr>
        </p:nvSpPr>
        <p:spPr>
          <a:xfrm>
            <a:off x="443346" y="286605"/>
            <a:ext cx="11323780" cy="1027424"/>
          </a:xfrm>
        </p:spPr>
        <p:txBody>
          <a:bodyPr/>
          <a:lstStyle/>
          <a:p>
            <a:r>
              <a:rPr lang="en-US">
                <a:solidFill>
                  <a:schemeClr val="bg1"/>
                </a:solidFill>
              </a:rPr>
              <a:t>Framing</a:t>
            </a:r>
            <a:endParaRPr lang="en-US" dirty="0">
              <a:solidFill>
                <a:schemeClr val="bg1"/>
              </a:solidFill>
            </a:endParaRPr>
          </a:p>
        </p:txBody>
      </p:sp>
      <p:sp useBgFill="1">
        <p:nvSpPr>
          <p:cNvPr id="8" name="Content Placeholder 2">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381"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Calibri" panose="020F0502020204030204"/>
            </a:endParaRPr>
          </a:p>
        </p:txBody>
      </p:sp>
      <p:sp>
        <p:nvSpPr>
          <p:cNvPr id="7" name="Content Placeholder 3">
            <a:extLst>
              <a:ext uri="{FF2B5EF4-FFF2-40B4-BE49-F238E27FC236}">
                <a16:creationId xmlns:a16="http://schemas.microsoft.com/office/drawing/2014/main" id="{56AC0FA0-35D1-0F79-CB88-FF02C2FECDA2}"/>
              </a:ext>
            </a:extLst>
          </p:cNvPr>
          <p:cNvSpPr txBox="1">
            <a:spLocks/>
          </p:cNvSpPr>
          <p:nvPr/>
        </p:nvSpPr>
        <p:spPr>
          <a:xfrm>
            <a:off x="-1" y="643467"/>
            <a:ext cx="4342951" cy="5470463"/>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800" b="1" kern="1200" spc="-50" baseline="0">
                <a:solidFill>
                  <a:srgbClr val="515254"/>
                </a:solidFill>
                <a:latin typeface="+mj-lt"/>
                <a:ea typeface="+mj-ea"/>
                <a:cs typeface="+mj-cs"/>
              </a:defRPr>
            </a:lvl1pPr>
          </a:lstStyle>
          <a:p>
            <a:pPr algn="ctr"/>
            <a:r>
              <a:rPr lang="en-US" sz="7200" dirty="0">
                <a:solidFill>
                  <a:schemeClr val="tx1"/>
                </a:solidFill>
                <a:latin typeface="+mn-lt"/>
              </a:rPr>
              <a:t>Framing</a:t>
            </a:r>
          </a:p>
          <a:p>
            <a:pPr algn="ctr"/>
            <a:endParaRPr lang="en-US" sz="7200" dirty="0">
              <a:solidFill>
                <a:schemeClr val="tx1"/>
              </a:solidFill>
              <a:latin typeface="+mn-lt"/>
            </a:endParaRP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5539"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426351-0A07-D143-B5B4-5775AC32030D}"/>
              </a:ext>
            </a:extLst>
          </p:cNvPr>
          <p:cNvSpPr>
            <a:spLocks noGrp="1"/>
          </p:cNvSpPr>
          <p:nvPr>
            <p:ph idx="1"/>
          </p:nvPr>
        </p:nvSpPr>
        <p:spPr>
          <a:xfrm>
            <a:off x="5349573" y="490220"/>
            <a:ext cx="6746625" cy="5745451"/>
          </a:xfrm>
        </p:spPr>
        <p:txBody>
          <a:bodyPr anchor="ctr">
            <a:normAutofit fontScale="77500" lnSpcReduction="20000"/>
          </a:bodyPr>
          <a:lstStyle/>
          <a:p>
            <a:pPr marL="201168" lvl="1" indent="0">
              <a:buNone/>
            </a:pPr>
            <a:r>
              <a:rPr lang="en-US" sz="3400" b="1" dirty="0">
                <a:solidFill>
                  <a:schemeClr val="tx1"/>
                </a:solidFill>
              </a:rPr>
              <a:t>Core Features Equity-centered MTSS </a:t>
            </a:r>
          </a:p>
          <a:p>
            <a:pPr lvl="1"/>
            <a:r>
              <a:rPr lang="en-US" sz="3200" i="1" dirty="0">
                <a:solidFill>
                  <a:schemeClr val="tx1"/>
                </a:solidFill>
              </a:rPr>
              <a:t>Critically Conscious Educators</a:t>
            </a:r>
          </a:p>
          <a:p>
            <a:pPr lvl="1"/>
            <a:r>
              <a:rPr lang="en-US" sz="3200" i="1" dirty="0">
                <a:solidFill>
                  <a:schemeClr val="tx1"/>
                </a:solidFill>
              </a:rPr>
              <a:t>Culturally Responsive &amp; Sustaining Practices</a:t>
            </a:r>
          </a:p>
          <a:p>
            <a:pPr lvl="1"/>
            <a:r>
              <a:rPr lang="en-US" sz="3200" i="1" dirty="0">
                <a:solidFill>
                  <a:schemeClr val="tx1"/>
                </a:solidFill>
              </a:rPr>
              <a:t>Critical Language Use</a:t>
            </a:r>
          </a:p>
          <a:p>
            <a:pPr lvl="1"/>
            <a:r>
              <a:rPr lang="en-US" sz="3200" i="1" dirty="0">
                <a:solidFill>
                  <a:schemeClr val="tx1"/>
                </a:solidFill>
              </a:rPr>
              <a:t>Critical Collaborative Inquiry</a:t>
            </a:r>
          </a:p>
          <a:p>
            <a:pPr marL="384048" lvl="2" indent="0">
              <a:buNone/>
            </a:pPr>
            <a:endParaRPr lang="en-US" sz="2400" dirty="0">
              <a:solidFill>
                <a:schemeClr val="tx1"/>
              </a:solidFill>
            </a:endParaRPr>
          </a:p>
          <a:p>
            <a:pPr marL="201168" lvl="1" indent="0">
              <a:buNone/>
            </a:pPr>
            <a:r>
              <a:rPr lang="en-US" sz="3400" b="1" dirty="0">
                <a:solidFill>
                  <a:schemeClr val="tx1"/>
                </a:solidFill>
              </a:rPr>
              <a:t>Data to Inform Discussion</a:t>
            </a:r>
          </a:p>
          <a:p>
            <a:pPr lvl="1"/>
            <a:r>
              <a:rPr lang="en-US" sz="3200" i="1" dirty="0">
                <a:solidFill>
                  <a:schemeClr val="tx1"/>
                </a:solidFill>
              </a:rPr>
              <a:t>Systemic Inequities</a:t>
            </a:r>
          </a:p>
          <a:p>
            <a:pPr lvl="1"/>
            <a:r>
              <a:rPr lang="en-US" sz="3200" dirty="0">
                <a:solidFill>
                  <a:schemeClr val="tx1"/>
                </a:solidFill>
              </a:rPr>
              <a:t>Promising MTSS Outcomes When Equity is Intentional</a:t>
            </a:r>
          </a:p>
          <a:p>
            <a:pPr marL="201168" lvl="1" indent="0">
              <a:buNone/>
            </a:pPr>
            <a:endParaRPr lang="en-US" sz="3200" dirty="0">
              <a:solidFill>
                <a:schemeClr val="tx1"/>
              </a:solidFill>
            </a:endParaRPr>
          </a:p>
          <a:p>
            <a:pPr marL="201168" lvl="1" indent="0">
              <a:buNone/>
            </a:pPr>
            <a:r>
              <a:rPr lang="en-US" sz="3400" b="1" dirty="0">
                <a:solidFill>
                  <a:schemeClr val="tx1"/>
                </a:solidFill>
              </a:rPr>
              <a:t>Big Ideas and Resources</a:t>
            </a:r>
          </a:p>
          <a:p>
            <a:pPr lvl="1"/>
            <a:r>
              <a:rPr lang="en-US" sz="3200" i="1" dirty="0">
                <a:solidFill>
                  <a:schemeClr val="tx1"/>
                </a:solidFill>
              </a:rPr>
              <a:t>Use Systemic and Outcome Data</a:t>
            </a:r>
          </a:p>
          <a:p>
            <a:pPr lvl="1"/>
            <a:r>
              <a:rPr lang="en-US" sz="3200" i="1" dirty="0">
                <a:solidFill>
                  <a:schemeClr val="tx1"/>
                </a:solidFill>
              </a:rPr>
              <a:t>Ensure Multiple and Diverse Perspectives in the Continuous Improvement Process</a:t>
            </a:r>
          </a:p>
          <a:p>
            <a:pPr lvl="1"/>
            <a:r>
              <a:rPr lang="en-US" sz="3200" i="1" dirty="0">
                <a:solidFill>
                  <a:schemeClr val="tx1"/>
                </a:solidFill>
              </a:rPr>
              <a:t>Engage in Ongoing Equity-Focused Professional Development  </a:t>
            </a:r>
          </a:p>
          <a:p>
            <a:pPr lvl="1"/>
            <a:endParaRPr lang="en-US" sz="3200" i="1" dirty="0">
              <a:solidFill>
                <a:schemeClr val="tx1"/>
              </a:solidFill>
            </a:endParaRPr>
          </a:p>
        </p:txBody>
      </p:sp>
      <p:pic>
        <p:nvPicPr>
          <p:cNvPr id="11" name="Picture 10">
            <a:extLst>
              <a:ext uri="{FF2B5EF4-FFF2-40B4-BE49-F238E27FC236}">
                <a16:creationId xmlns:a16="http://schemas.microsoft.com/office/drawing/2014/main" id="{B1AAAFD0-323D-5293-57FA-BD2AC2C1DE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4874" y="6139610"/>
            <a:ext cx="1992535" cy="569986"/>
          </a:xfrm>
          <a:prstGeom prst="rect">
            <a:avLst/>
          </a:prstGeom>
        </p:spPr>
      </p:pic>
      <p:pic>
        <p:nvPicPr>
          <p:cNvPr id="12" name="Picture 11">
            <a:extLst>
              <a:ext uri="{FF2B5EF4-FFF2-40B4-BE49-F238E27FC236}">
                <a16:creationId xmlns:a16="http://schemas.microsoft.com/office/drawing/2014/main" id="{13472485-504A-A1B7-12CE-5BD2B7A58A9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045844" y="6167282"/>
            <a:ext cx="2721282" cy="636026"/>
          </a:xfrm>
          <a:prstGeom prst="rect">
            <a:avLst/>
          </a:prstGeom>
        </p:spPr>
      </p:pic>
      <p:pic>
        <p:nvPicPr>
          <p:cNvPr id="14" name="Picture 2" descr="Home">
            <a:extLst>
              <a:ext uri="{FF2B5EF4-FFF2-40B4-BE49-F238E27FC236}">
                <a16:creationId xmlns:a16="http://schemas.microsoft.com/office/drawing/2014/main" id="{BF662F3E-24EB-E0CF-C5D5-074DB9DA57BB}"/>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575701" y="6066843"/>
            <a:ext cx="1040597" cy="75405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0F0B9EF1-FE7C-496F-7B7A-E50D52FC16F3}"/>
              </a:ext>
              <a:ext uri="{C183D7F6-B498-43B3-948B-1728B52AA6E4}">
                <adec:decorative xmlns:adec="http://schemas.microsoft.com/office/drawing/2017/decorative" val="1"/>
              </a:ext>
            </a:extLst>
          </p:cNvPr>
          <p:cNvCxnSpPr>
            <a:cxnSpLocks/>
          </p:cNvCxnSpPr>
          <p:nvPr/>
        </p:nvCxnSpPr>
        <p:spPr>
          <a:xfrm>
            <a:off x="4550255" y="1495409"/>
            <a:ext cx="0" cy="29940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4691A4F-F563-CD4C-9892-AE79A7C9257E}"/>
              </a:ext>
              <a:ext uri="{C183D7F6-B498-43B3-948B-1728B52AA6E4}">
                <adec:decorative xmlns:adec="http://schemas.microsoft.com/office/drawing/2017/decorative" val="1"/>
              </a:ext>
            </a:extLst>
          </p:cNvPr>
          <p:cNvSpPr/>
          <p:nvPr/>
        </p:nvSpPr>
        <p:spPr>
          <a:xfrm>
            <a:off x="4222814" y="579515"/>
            <a:ext cx="1068567" cy="1073037"/>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1</a:t>
            </a:r>
            <a:endParaRPr lang="en-US" dirty="0">
              <a:solidFill>
                <a:srgbClr val="FFFFFF"/>
              </a:solidFill>
              <a:latin typeface="Calibri" panose="020F0502020204030204"/>
            </a:endParaRPr>
          </a:p>
        </p:txBody>
      </p:sp>
      <p:sp>
        <p:nvSpPr>
          <p:cNvPr id="13" name="Oval 12">
            <a:extLst>
              <a:ext uri="{FF2B5EF4-FFF2-40B4-BE49-F238E27FC236}">
                <a16:creationId xmlns:a16="http://schemas.microsoft.com/office/drawing/2014/main" id="{6816C824-97CF-3A42-8F6E-3895C088F6C6}"/>
              </a:ext>
              <a:ext uri="{C183D7F6-B498-43B3-948B-1728B52AA6E4}">
                <adec:decorative xmlns:adec="http://schemas.microsoft.com/office/drawing/2017/decorative" val="1"/>
              </a:ext>
            </a:extLst>
          </p:cNvPr>
          <p:cNvSpPr/>
          <p:nvPr/>
        </p:nvSpPr>
        <p:spPr>
          <a:xfrm>
            <a:off x="4222814" y="2258029"/>
            <a:ext cx="1068567" cy="1073037"/>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2</a:t>
            </a:r>
          </a:p>
        </p:txBody>
      </p:sp>
      <p:sp>
        <p:nvSpPr>
          <p:cNvPr id="15" name="Oval 14">
            <a:extLst>
              <a:ext uri="{FF2B5EF4-FFF2-40B4-BE49-F238E27FC236}">
                <a16:creationId xmlns:a16="http://schemas.microsoft.com/office/drawing/2014/main" id="{65EF7835-9786-F247-A3D0-687DC1BAED1B}"/>
              </a:ext>
              <a:ext uri="{C183D7F6-B498-43B3-948B-1728B52AA6E4}">
                <adec:decorative xmlns:adec="http://schemas.microsoft.com/office/drawing/2017/decorative" val="1"/>
              </a:ext>
            </a:extLst>
          </p:cNvPr>
          <p:cNvSpPr/>
          <p:nvPr/>
        </p:nvSpPr>
        <p:spPr>
          <a:xfrm>
            <a:off x="4222814" y="4071055"/>
            <a:ext cx="1068567" cy="1073037"/>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3</a:t>
            </a:r>
          </a:p>
        </p:txBody>
      </p:sp>
    </p:spTree>
    <p:extLst>
      <p:ext uri="{BB962C8B-B14F-4D97-AF65-F5344CB8AC3E}">
        <p14:creationId xmlns:p14="http://schemas.microsoft.com/office/powerpoint/2010/main" val="28868226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iangle with MTSS related words in it&#10;&#10;">
            <a:extLst>
              <a:ext uri="{FF2B5EF4-FFF2-40B4-BE49-F238E27FC236}">
                <a16:creationId xmlns:a16="http://schemas.microsoft.com/office/drawing/2014/main" id="{FEA97B45-8212-8D94-B19A-E7D80CE0064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27400" y="23446"/>
            <a:ext cx="5988046" cy="5958931"/>
          </a:xfrm>
          <a:prstGeom prst="rect">
            <a:avLst/>
          </a:prstGeom>
        </p:spPr>
      </p:pic>
      <p:sp>
        <p:nvSpPr>
          <p:cNvPr id="2" name="Title 1">
            <a:extLst>
              <a:ext uri="{FF2B5EF4-FFF2-40B4-BE49-F238E27FC236}">
                <a16:creationId xmlns:a16="http://schemas.microsoft.com/office/drawing/2014/main" id="{DF940182-4E98-80D1-4866-9214BD3BB486}"/>
              </a:ext>
            </a:extLst>
          </p:cNvPr>
          <p:cNvSpPr>
            <a:spLocks noGrp="1"/>
          </p:cNvSpPr>
          <p:nvPr>
            <p:ph type="title"/>
          </p:nvPr>
        </p:nvSpPr>
        <p:spPr>
          <a:xfrm>
            <a:off x="131118" y="16018"/>
            <a:ext cx="8545050" cy="1381868"/>
          </a:xfrm>
        </p:spPr>
        <p:txBody>
          <a:bodyPr>
            <a:normAutofit/>
          </a:bodyPr>
          <a:lstStyle/>
          <a:p>
            <a:pPr lvl="0">
              <a:lnSpc>
                <a:spcPct val="100000"/>
              </a:lnSpc>
              <a:spcBef>
                <a:spcPts val="0"/>
              </a:spcBef>
            </a:pPr>
            <a:r>
              <a:rPr lang="en-US" sz="2100" b="0" spc="0" dirty="0">
                <a:solidFill>
                  <a:srgbClr val="000000"/>
                </a:solidFill>
                <a:latin typeface="Calibri" panose="020F0502020204030204"/>
                <a:ea typeface="+mn-ea"/>
                <a:cs typeface="+mn-cs"/>
              </a:rPr>
              <a:t>Although equity is recognized as a key feature of MTSS, especially in preventing racial disproportionality, equity should be central to MTSS design, implementation, and evaluation to promote social justice and protect student rights (Sullivan et al., 2018).</a:t>
            </a:r>
            <a:endParaRPr lang="en-US" sz="2100" dirty="0"/>
          </a:p>
        </p:txBody>
      </p:sp>
      <p:pic>
        <p:nvPicPr>
          <p:cNvPr id="6" name="Picture 5" descr="Young girl reading a book">
            <a:extLst>
              <a:ext uri="{FF2B5EF4-FFF2-40B4-BE49-F238E27FC236}">
                <a16:creationId xmlns:a16="http://schemas.microsoft.com/office/drawing/2014/main" id="{0B5B2DE6-E104-4A1F-CC09-D8E978BCAFEC}"/>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0614" y="1411142"/>
            <a:ext cx="7772400" cy="5176539"/>
          </a:xfrm>
          <a:prstGeom prst="rect">
            <a:avLst/>
          </a:prstGeom>
          <a:effectLst>
            <a:softEdge rad="1039670"/>
          </a:effectLst>
        </p:spPr>
      </p:pic>
    </p:spTree>
    <p:extLst>
      <p:ext uri="{BB962C8B-B14F-4D97-AF65-F5344CB8AC3E}">
        <p14:creationId xmlns:p14="http://schemas.microsoft.com/office/powerpoint/2010/main" val="364582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C0A1-E96F-1350-2CB7-39C5868C1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37D52-2110-AF42-BC65-A9718EE512D0}"/>
              </a:ext>
            </a:extLst>
          </p:cNvPr>
          <p:cNvSpPr>
            <a:spLocks noGrp="1"/>
          </p:cNvSpPr>
          <p:nvPr>
            <p:ph type="title"/>
          </p:nvPr>
        </p:nvSpPr>
        <p:spPr/>
        <p:txBody>
          <a:bodyPr>
            <a:normAutofit/>
          </a:bodyPr>
          <a:lstStyle/>
          <a:p>
            <a:r>
              <a:rPr lang="en-US" dirty="0"/>
              <a:t>What is Equity-Centered MTSS?</a:t>
            </a:r>
            <a:endParaRPr lang="en-US" dirty="0">
              <a:highlight>
                <a:srgbClr val="FFFF00"/>
              </a:highlight>
            </a:endParaRPr>
          </a:p>
        </p:txBody>
      </p:sp>
      <p:sp>
        <p:nvSpPr>
          <p:cNvPr id="5" name="Oval 4">
            <a:extLst>
              <a:ext uri="{FF2B5EF4-FFF2-40B4-BE49-F238E27FC236}">
                <a16:creationId xmlns:a16="http://schemas.microsoft.com/office/drawing/2014/main" id="{48C8932E-D888-8EF8-DB9E-EDF97A14AAF2}"/>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1</a:t>
            </a:r>
            <a:endParaRPr lang="en-US" dirty="0">
              <a:solidFill>
                <a:srgbClr val="FFFFFF"/>
              </a:solidFill>
              <a:latin typeface="Calibri" panose="020F0502020204030204"/>
            </a:endParaRPr>
          </a:p>
        </p:txBody>
      </p:sp>
      <p:sp>
        <p:nvSpPr>
          <p:cNvPr id="3" name="Content Placeholder 2">
            <a:extLst>
              <a:ext uri="{FF2B5EF4-FFF2-40B4-BE49-F238E27FC236}">
                <a16:creationId xmlns:a16="http://schemas.microsoft.com/office/drawing/2014/main" id="{30A71592-9266-ADAF-1E94-DFB058DC14C8}"/>
              </a:ext>
            </a:extLst>
          </p:cNvPr>
          <p:cNvSpPr>
            <a:spLocks noGrp="1"/>
          </p:cNvSpPr>
          <p:nvPr>
            <p:ph sz="half" idx="2"/>
          </p:nvPr>
        </p:nvSpPr>
        <p:spPr>
          <a:xfrm>
            <a:off x="6723246" y="1846263"/>
            <a:ext cx="4937760" cy="4023360"/>
          </a:xfrm>
        </p:spPr>
        <p:txBody>
          <a:bodyPr>
            <a:normAutofit fontScale="62500" lnSpcReduction="20000"/>
          </a:bodyPr>
          <a:lstStyle/>
          <a:p>
            <a:r>
              <a:rPr lang="en-US" sz="3200" b="1" dirty="0">
                <a:solidFill>
                  <a:schemeClr val="bg1"/>
                </a:solidFill>
              </a:rPr>
              <a:t>Equity-centered Multi-Tiered System of Support (MTSS)</a:t>
            </a:r>
            <a:r>
              <a:rPr lang="en-US" sz="3200" dirty="0">
                <a:solidFill>
                  <a:schemeClr val="bg1"/>
                </a:solidFill>
              </a:rPr>
              <a:t> is a process focused on equitable access to resources for historically marginalized groups, aiming to dismantle systemic barriers and address educational disparities. It begins with </a:t>
            </a:r>
            <a:r>
              <a:rPr lang="en-US" sz="3200" b="1" u="sng" dirty="0">
                <a:solidFill>
                  <a:schemeClr val="bg1"/>
                </a:solidFill>
              </a:rPr>
              <a:t>critically conscious educators</a:t>
            </a:r>
            <a:r>
              <a:rPr lang="en-US" sz="3200" u="sng" dirty="0">
                <a:solidFill>
                  <a:schemeClr val="bg1"/>
                </a:solidFill>
              </a:rPr>
              <a:t> </a:t>
            </a:r>
            <a:r>
              <a:rPr lang="en-US" sz="3200" dirty="0">
                <a:solidFill>
                  <a:schemeClr val="bg1"/>
                </a:solidFill>
              </a:rPr>
              <a:t>who challenge inequitable practices and implement </a:t>
            </a:r>
            <a:r>
              <a:rPr lang="en-US" sz="3200" b="1" u="sng" dirty="0">
                <a:solidFill>
                  <a:schemeClr val="bg1"/>
                </a:solidFill>
              </a:rPr>
              <a:t>culturally responsive and sustaining practices</a:t>
            </a:r>
            <a:r>
              <a:rPr lang="en-US" sz="3200" u="sng" dirty="0">
                <a:solidFill>
                  <a:schemeClr val="bg1"/>
                </a:solidFill>
              </a:rPr>
              <a:t> </a:t>
            </a:r>
            <a:r>
              <a:rPr lang="en-US" sz="3200" dirty="0">
                <a:solidFill>
                  <a:schemeClr val="bg1"/>
                </a:solidFill>
              </a:rPr>
              <a:t>to affirm students' identities. Through </a:t>
            </a:r>
            <a:r>
              <a:rPr lang="en-US" sz="3200" b="1" u="sng" dirty="0">
                <a:solidFill>
                  <a:schemeClr val="bg1"/>
                </a:solidFill>
              </a:rPr>
              <a:t>critical language use</a:t>
            </a:r>
            <a:r>
              <a:rPr lang="en-US" sz="3200" b="1" u="none" dirty="0">
                <a:solidFill>
                  <a:schemeClr val="bg1"/>
                </a:solidFill>
              </a:rPr>
              <a:t> </a:t>
            </a:r>
            <a:r>
              <a:rPr lang="en-US" sz="3200" b="0" dirty="0">
                <a:solidFill>
                  <a:schemeClr val="bg1"/>
                </a:solidFill>
              </a:rPr>
              <a:t>and </a:t>
            </a:r>
            <a:r>
              <a:rPr lang="en-US" sz="3200" b="1" u="sng" dirty="0">
                <a:solidFill>
                  <a:schemeClr val="bg1"/>
                </a:solidFill>
              </a:rPr>
              <a:t>critical collaborative inquiry</a:t>
            </a:r>
            <a:r>
              <a:rPr lang="en-US" sz="3200" dirty="0">
                <a:solidFill>
                  <a:schemeClr val="bg1"/>
                </a:solidFill>
              </a:rPr>
              <a:t>, educators and the school community reflect and work together to adjust practices and ensure all students, particularly the most vulnerable, receive the support they need to succeed (Skelton, 2015; Sullivan, Nguyen, &amp; Shaver, 2022).</a:t>
            </a:r>
          </a:p>
          <a:p>
            <a:endParaRPr lang="en-US" dirty="0">
              <a:solidFill>
                <a:schemeClr val="bg1"/>
              </a:solidFill>
            </a:endParaRPr>
          </a:p>
        </p:txBody>
      </p:sp>
      <p:graphicFrame>
        <p:nvGraphicFramePr>
          <p:cNvPr id="4" name="Content Placeholder 3">
            <a:extLst>
              <a:ext uri="{FF2B5EF4-FFF2-40B4-BE49-F238E27FC236}">
                <a16:creationId xmlns:a16="http://schemas.microsoft.com/office/drawing/2014/main" id="{E3DB07DB-5D5C-A634-5174-C4F5A396DBDA}"/>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645202323"/>
              </p:ext>
            </p:extLst>
          </p:nvPr>
        </p:nvGraphicFramePr>
        <p:xfrm>
          <a:off x="1096960" y="1724233"/>
          <a:ext cx="10549607" cy="4144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204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760E-081B-8517-B447-F688D35239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86BB0-709D-749F-0597-EC28908BAEAB}"/>
              </a:ext>
            </a:extLst>
          </p:cNvPr>
          <p:cNvSpPr>
            <a:spLocks noGrp="1"/>
          </p:cNvSpPr>
          <p:nvPr>
            <p:ph type="title"/>
          </p:nvPr>
        </p:nvSpPr>
        <p:spPr>
          <a:xfrm>
            <a:off x="825028" y="286605"/>
            <a:ext cx="10942098" cy="1027424"/>
          </a:xfrm>
        </p:spPr>
        <p:txBody>
          <a:bodyPr>
            <a:normAutofit/>
          </a:bodyPr>
          <a:lstStyle/>
          <a:p>
            <a:r>
              <a:rPr lang="en-US" sz="4800" dirty="0"/>
              <a:t>Core Features of Equity-Centered MTSS?</a:t>
            </a:r>
            <a:endParaRPr lang="en-US" dirty="0">
              <a:highlight>
                <a:srgbClr val="FFFF00"/>
              </a:highlight>
            </a:endParaRPr>
          </a:p>
        </p:txBody>
      </p:sp>
      <p:sp>
        <p:nvSpPr>
          <p:cNvPr id="5" name="Oval 2">
            <a:extLst>
              <a:ext uri="{FF2B5EF4-FFF2-40B4-BE49-F238E27FC236}">
                <a16:creationId xmlns:a16="http://schemas.microsoft.com/office/drawing/2014/main" id="{5F4312DF-5652-BD7E-A403-C645F3E2C68E}"/>
              </a:ext>
              <a:ext uri="{C183D7F6-B498-43B3-948B-1728B52AA6E4}">
                <adec:decorative xmlns:adec="http://schemas.microsoft.com/office/drawing/2017/decorative" val="1"/>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1</a:t>
            </a:r>
            <a:endParaRPr lang="en-US" dirty="0">
              <a:solidFill>
                <a:srgbClr val="FFFFFF"/>
              </a:solidFill>
              <a:latin typeface="Calibri" panose="020F0502020204030204"/>
            </a:endParaRPr>
          </a:p>
        </p:txBody>
      </p:sp>
      <p:sp>
        <p:nvSpPr>
          <p:cNvPr id="6" name="Content Placeholder 3">
            <a:extLst>
              <a:ext uri="{FF2B5EF4-FFF2-40B4-BE49-F238E27FC236}">
                <a16:creationId xmlns:a16="http://schemas.microsoft.com/office/drawing/2014/main" id="{4F3F3B87-9A07-AA17-8EAE-FF9F918C6726}"/>
              </a:ext>
            </a:extLst>
          </p:cNvPr>
          <p:cNvSpPr txBox="1">
            <a:spLocks/>
          </p:cNvSpPr>
          <p:nvPr/>
        </p:nvSpPr>
        <p:spPr>
          <a:xfrm>
            <a:off x="634186" y="1595827"/>
            <a:ext cx="11323781" cy="43583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bg1"/>
              </a:buClr>
            </a:pPr>
            <a:r>
              <a:rPr lang="en-US" sz="1200" b="1" i="1" dirty="0">
                <a:solidFill>
                  <a:schemeClr val="bg1"/>
                </a:solidFill>
              </a:rPr>
              <a:t>Critically Conscious Educators</a:t>
            </a:r>
            <a:endParaRPr lang="en-US" sz="1200" b="1" dirty="0">
              <a:solidFill>
                <a:schemeClr val="bg1"/>
              </a:solidFill>
            </a:endParaRPr>
          </a:p>
          <a:p>
            <a:pPr lvl="1">
              <a:buClr>
                <a:schemeClr val="bg1"/>
              </a:buClr>
            </a:pPr>
            <a:r>
              <a:rPr lang="en-US" sz="1200" dirty="0">
                <a:solidFill>
                  <a:schemeClr val="bg1"/>
                </a:solidFill>
              </a:rPr>
              <a:t>Educators and school community members are aware of and actively challenge social injustices, inequities, and systemic biases in education while working collaboratively to create inclusive and equitable learning environments (Paris, 2017; </a:t>
            </a:r>
            <a:r>
              <a:rPr lang="en-US" sz="1200" dirty="0" err="1">
                <a:solidFill>
                  <a:schemeClr val="bg1"/>
                </a:solidFill>
              </a:rPr>
              <a:t>Yosso</a:t>
            </a:r>
            <a:r>
              <a:rPr lang="en-US" sz="1200" dirty="0">
                <a:solidFill>
                  <a:schemeClr val="bg1"/>
                </a:solidFill>
              </a:rPr>
              <a:t> et al., 2020). </a:t>
            </a:r>
          </a:p>
          <a:p>
            <a:pPr>
              <a:buClr>
                <a:schemeClr val="bg1"/>
              </a:buClr>
            </a:pPr>
            <a:r>
              <a:rPr lang="en-US" sz="1200" b="1" i="1" dirty="0">
                <a:solidFill>
                  <a:schemeClr val="bg1"/>
                </a:solidFill>
              </a:rPr>
              <a:t>Culturally Responsive &amp; Sustaining Practices</a:t>
            </a:r>
          </a:p>
          <a:p>
            <a:pPr lvl="1">
              <a:buClr>
                <a:schemeClr val="bg1"/>
              </a:buClr>
            </a:pPr>
            <a:r>
              <a:rPr lang="en-US" sz="1200" dirty="0">
                <a:solidFill>
                  <a:schemeClr val="bg1"/>
                </a:solidFill>
              </a:rPr>
              <a:t>Educational strategies that preserve students' cultural and linguistic identities while fostering academic success and cultural competence, promoting multilingualism, and ensuring equitable outcomes (Ladson-Billings, 1995; Paris, 2012).</a:t>
            </a:r>
          </a:p>
          <a:p>
            <a:pPr>
              <a:buClr>
                <a:schemeClr val="bg1"/>
              </a:buClr>
            </a:pPr>
            <a:r>
              <a:rPr lang="en-US" sz="1200" b="1" i="1" dirty="0">
                <a:solidFill>
                  <a:schemeClr val="bg1"/>
                </a:solidFill>
              </a:rPr>
              <a:t>Critical Language Use</a:t>
            </a:r>
          </a:p>
          <a:p>
            <a:pPr lvl="1">
              <a:buClr>
                <a:schemeClr val="bg1"/>
              </a:buClr>
            </a:pPr>
            <a:r>
              <a:rPr lang="en-US" sz="1200" dirty="0">
                <a:solidFill>
                  <a:schemeClr val="bg1"/>
                </a:solidFill>
              </a:rPr>
              <a:t>Intentionally choosing language that challenges power dynamics, promotes social justice, and examines how language shapes and is shaped by social, cultural, and political contexts (Norton &amp; Toohey, 2019). </a:t>
            </a:r>
            <a:endParaRPr lang="en-US" sz="1200" i="1" dirty="0">
              <a:solidFill>
                <a:schemeClr val="bg1"/>
              </a:solidFill>
            </a:endParaRPr>
          </a:p>
          <a:p>
            <a:pPr>
              <a:buClr>
                <a:schemeClr val="bg1"/>
              </a:buClr>
            </a:pPr>
            <a:r>
              <a:rPr lang="en-US" sz="1200" b="1" i="1" dirty="0">
                <a:solidFill>
                  <a:schemeClr val="bg1"/>
                </a:solidFill>
              </a:rPr>
              <a:t>Critical Collaborative Inquiry</a:t>
            </a:r>
          </a:p>
          <a:p>
            <a:pPr lvl="1">
              <a:buClr>
                <a:schemeClr val="bg1"/>
              </a:buClr>
            </a:pPr>
            <a:r>
              <a:rPr lang="en-US" sz="1200" dirty="0">
                <a:solidFill>
                  <a:schemeClr val="bg1"/>
                </a:solidFill>
              </a:rPr>
              <a:t>Shared and ongoing practices that center the perspectives of historically marginalized groups in dialogue aimed at (de)constructing individual and collective knowledge, using data to identify inequities, and co-creating strategies or actions to ensure inclusive educational practices (Rogoff, 2003; </a:t>
            </a:r>
            <a:r>
              <a:rPr lang="en-US" sz="1200" dirty="0" err="1">
                <a:solidFill>
                  <a:schemeClr val="bg1"/>
                </a:solidFill>
              </a:rPr>
              <a:t>Waitoller</a:t>
            </a:r>
            <a:r>
              <a:rPr lang="en-US" sz="1200" dirty="0">
                <a:solidFill>
                  <a:schemeClr val="bg1"/>
                </a:solidFill>
              </a:rPr>
              <a:t> &amp; Kozleski, 2013; Cochran-Smith &amp; Lytle, 2022; Pappas &amp; Callahan, 2022).</a:t>
            </a:r>
            <a:endParaRPr lang="en-US" sz="1200" i="1" dirty="0">
              <a:solidFill>
                <a:schemeClr val="bg1"/>
              </a:solidFill>
            </a:endParaRPr>
          </a:p>
          <a:p>
            <a:pPr>
              <a:buClr>
                <a:schemeClr val="bg1"/>
              </a:buClr>
            </a:pPr>
            <a:endParaRPr lang="en-US" sz="1200" dirty="0">
              <a:solidFill>
                <a:schemeClr val="bg1"/>
              </a:solidFill>
            </a:endParaRPr>
          </a:p>
        </p:txBody>
      </p:sp>
      <p:graphicFrame>
        <p:nvGraphicFramePr>
          <p:cNvPr id="4" name="Content Placeholder 4">
            <a:extLst>
              <a:ext uri="{FF2B5EF4-FFF2-40B4-BE49-F238E27FC236}">
                <a16:creationId xmlns:a16="http://schemas.microsoft.com/office/drawing/2014/main" id="{3FCAC859-1B4F-D450-545A-15A8C62F287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52533051"/>
              </p:ext>
            </p:extLst>
          </p:nvPr>
        </p:nvGraphicFramePr>
        <p:xfrm>
          <a:off x="129153" y="1824583"/>
          <a:ext cx="11933694" cy="4901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837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C63D3694-9E88-0444-A2A6-CF3D21EB4EE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67F5AD8F-4E5D-0645-99F8-21CD1B384BB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30ECD522-1AF7-254E-9EBA-DC396EAEB62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86FA0810-02AE-0640-84F2-E3E0FF41199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631C5D69-97CD-1647-82A8-D527F4FB3E3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C18E1E52-82EB-B24A-8043-F2E2BB25C88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D2B24C99-921C-EE41-A30B-490B8F36D10D}"/>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8706BEAC-6041-1046-A3F8-0779A09C35C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693E9-95A5-0A19-C7CF-8356143BA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7D9EB-2FF5-1141-1EFB-C80E85CBC097}"/>
              </a:ext>
            </a:extLst>
          </p:cNvPr>
          <p:cNvSpPr>
            <a:spLocks noGrp="1"/>
          </p:cNvSpPr>
          <p:nvPr>
            <p:ph type="title"/>
          </p:nvPr>
        </p:nvSpPr>
        <p:spPr>
          <a:xfrm>
            <a:off x="825028" y="193617"/>
            <a:ext cx="10942098" cy="820409"/>
          </a:xfrm>
        </p:spPr>
        <p:txBody>
          <a:bodyPr/>
          <a:lstStyle/>
          <a:p>
            <a:r>
              <a:rPr lang="en-US" dirty="0"/>
              <a:t>Research to Inform Discussion</a:t>
            </a:r>
            <a:endParaRPr lang="en-US" dirty="0">
              <a:highlight>
                <a:srgbClr val="FFFF00"/>
              </a:highlight>
            </a:endParaRPr>
          </a:p>
        </p:txBody>
      </p:sp>
      <p:sp>
        <p:nvSpPr>
          <p:cNvPr id="5" name="Oval 2">
            <a:extLst>
              <a:ext uri="{FF2B5EF4-FFF2-40B4-BE49-F238E27FC236}">
                <a16:creationId xmlns:a16="http://schemas.microsoft.com/office/drawing/2014/main" id="{7CC2E6C4-FCDA-6BD7-E5B1-516A444D8748}"/>
              </a:ext>
            </a:extLst>
          </p:cNvPr>
          <p:cNvSpPr/>
          <p:nvPr/>
        </p:nvSpPr>
        <p:spPr>
          <a:xfrm>
            <a:off x="0" y="903824"/>
            <a:ext cx="825028" cy="820409"/>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2</a:t>
            </a:r>
            <a:endParaRPr lang="en-US" dirty="0">
              <a:solidFill>
                <a:srgbClr val="FFFFFF"/>
              </a:solidFill>
              <a:latin typeface="Calibri" panose="020F0502020204030204"/>
            </a:endParaRPr>
          </a:p>
        </p:txBody>
      </p:sp>
      <p:sp>
        <p:nvSpPr>
          <p:cNvPr id="6" name="Content Placeholder 3" hidden="1">
            <a:extLst>
              <a:ext uri="{FF2B5EF4-FFF2-40B4-BE49-F238E27FC236}">
                <a16:creationId xmlns:a16="http://schemas.microsoft.com/office/drawing/2014/main" id="{3E0BFE91-56E7-A20C-DD2E-0C1BFEECC080}"/>
              </a:ext>
            </a:extLst>
          </p:cNvPr>
          <p:cNvSpPr txBox="1">
            <a:spLocks/>
          </p:cNvSpPr>
          <p:nvPr/>
        </p:nvSpPr>
        <p:spPr>
          <a:xfrm>
            <a:off x="443346" y="1510746"/>
            <a:ext cx="11323781" cy="4358349"/>
          </a:xfrm>
          <a:prstGeom prst="rect">
            <a:avLst/>
          </a:prstGeom>
        </p:spPr>
        <p:txBody>
          <a:bodyPr vert="horz" lIns="0" tIns="45720" rIns="0" bIns="4572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1"/>
                </a:solidFill>
              </a:rPr>
              <a:t>Research indicates that while interventions like PBIS/MTSS aim to improve student behavior and support, they often fail to address underlying racial disproportionalities in school discipline. These systems may inadvertently reinforce biased definitions of acceptable behavior, leading to the over-identification of students of color, particularly Black males, for interventions and disciplinary actions.</a:t>
            </a:r>
          </a:p>
          <a:p>
            <a:r>
              <a:rPr lang="en-US" b="1" dirty="0">
                <a:solidFill>
                  <a:schemeClr val="bg1"/>
                </a:solidFill>
              </a:rPr>
              <a:t>Broderick &amp; Leonardo (2016); Ferri (2012); Artiles (2007)</a:t>
            </a:r>
          </a:p>
          <a:p>
            <a:r>
              <a:rPr lang="en-US" dirty="0">
                <a:solidFill>
                  <a:schemeClr val="bg1"/>
                </a:solidFill>
              </a:rPr>
              <a:t>Schools' codes of conduct and academic standards institutionalize white behavioral norms, marginalizing students of color.</a:t>
            </a:r>
          </a:p>
          <a:p>
            <a:r>
              <a:rPr lang="en-US" b="1" dirty="0">
                <a:solidFill>
                  <a:schemeClr val="bg1"/>
                </a:solidFill>
              </a:rPr>
              <a:t>Bornstein (2017) </a:t>
            </a:r>
            <a:r>
              <a:rPr lang="en-US" dirty="0">
                <a:solidFill>
                  <a:schemeClr val="bg1"/>
                </a:solidFill>
              </a:rPr>
              <a:t>PBIS/MTSS interventions often treat students as having emotional and behavioral disorders when they fail to comply, shifting perceptions from "disorderly" to "disordered."</a:t>
            </a:r>
          </a:p>
          <a:p>
            <a:r>
              <a:rPr lang="en-US" b="1" dirty="0">
                <a:solidFill>
                  <a:schemeClr val="bg1"/>
                </a:solidFill>
              </a:rPr>
              <a:t>Reno et al. (2017) </a:t>
            </a:r>
            <a:r>
              <a:rPr lang="en-US" dirty="0">
                <a:solidFill>
                  <a:schemeClr val="bg1"/>
                </a:solidFill>
              </a:rPr>
              <a:t>Students of color, particularly African American males, are disproportionately identified for Tier II interventions.</a:t>
            </a:r>
          </a:p>
          <a:p>
            <a:r>
              <a:rPr lang="en-US" b="1" dirty="0">
                <a:solidFill>
                  <a:schemeClr val="bg1"/>
                </a:solidFill>
              </a:rPr>
              <a:t>McIntosh, Gion &amp; Bastable (2018); Cruz et al. (2021) </a:t>
            </a:r>
          </a:p>
          <a:p>
            <a:r>
              <a:rPr lang="en-US" dirty="0">
                <a:solidFill>
                  <a:schemeClr val="bg1"/>
                </a:solidFill>
              </a:rPr>
              <a:t>SWPBIS implementation has not eliminated discipline disproportionality, and discipline remains inequitable for students of color.</a:t>
            </a:r>
          </a:p>
          <a:p>
            <a:endParaRPr lang="en-US" dirty="0">
              <a:solidFill>
                <a:schemeClr val="bg1"/>
              </a:solidFill>
            </a:endParaRPr>
          </a:p>
        </p:txBody>
      </p:sp>
      <p:graphicFrame>
        <p:nvGraphicFramePr>
          <p:cNvPr id="4" name="Content Placeholder 4">
            <a:extLst>
              <a:ext uri="{FF2B5EF4-FFF2-40B4-BE49-F238E27FC236}">
                <a16:creationId xmlns:a16="http://schemas.microsoft.com/office/drawing/2014/main" id="{BF1FBB5F-D523-4B86-64A5-D7289952FF6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41517124"/>
              </p:ext>
            </p:extLst>
          </p:nvPr>
        </p:nvGraphicFramePr>
        <p:xfrm>
          <a:off x="995511" y="983838"/>
          <a:ext cx="10705713" cy="1639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5">
            <a:extLst>
              <a:ext uri="{FF2B5EF4-FFF2-40B4-BE49-F238E27FC236}">
                <a16:creationId xmlns:a16="http://schemas.microsoft.com/office/drawing/2014/main" id="{9DA33F5C-24FF-ED01-B731-97927E970F1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026673"/>
              </p:ext>
            </p:extLst>
          </p:nvPr>
        </p:nvGraphicFramePr>
        <p:xfrm>
          <a:off x="0" y="2743199"/>
          <a:ext cx="12192000" cy="32109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1405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5B8F-6301-E471-0858-4BD72ECCF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ABDB1-9A55-700E-D73F-94AE33099498}"/>
              </a:ext>
            </a:extLst>
          </p:cNvPr>
          <p:cNvSpPr>
            <a:spLocks noGrp="1"/>
          </p:cNvSpPr>
          <p:nvPr>
            <p:ph type="title"/>
          </p:nvPr>
        </p:nvSpPr>
        <p:spPr>
          <a:xfrm>
            <a:off x="774916" y="385305"/>
            <a:ext cx="3369237" cy="1027424"/>
          </a:xfrm>
        </p:spPr>
        <p:txBody>
          <a:bodyPr>
            <a:noAutofit/>
          </a:bodyPr>
          <a:lstStyle/>
          <a:p>
            <a:r>
              <a:rPr lang="en-US" sz="4000" dirty="0"/>
              <a:t>Systemic Inequity Data</a:t>
            </a:r>
            <a:endParaRPr lang="en-US" sz="4000" dirty="0">
              <a:highlight>
                <a:srgbClr val="FFFF00"/>
              </a:highlight>
            </a:endParaRPr>
          </a:p>
        </p:txBody>
      </p:sp>
      <p:sp>
        <p:nvSpPr>
          <p:cNvPr id="5" name="Oval 2">
            <a:extLst>
              <a:ext uri="{FF2B5EF4-FFF2-40B4-BE49-F238E27FC236}">
                <a16:creationId xmlns:a16="http://schemas.microsoft.com/office/drawing/2014/main" id="{726A7558-4CB9-44F8-282F-AC096F401F97}"/>
              </a:ext>
            </a:extLst>
          </p:cNvPr>
          <p:cNvSpPr/>
          <p:nvPr/>
        </p:nvSpPr>
        <p:spPr>
          <a:xfrm>
            <a:off x="0" y="903824"/>
            <a:ext cx="825028" cy="820409"/>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2</a:t>
            </a:r>
            <a:endParaRPr lang="en-US" dirty="0">
              <a:solidFill>
                <a:srgbClr val="FFFFFF"/>
              </a:solidFill>
              <a:latin typeface="Calibri" panose="020F0502020204030204"/>
            </a:endParaRPr>
          </a:p>
        </p:txBody>
      </p:sp>
      <p:sp>
        <p:nvSpPr>
          <p:cNvPr id="3" name="Text Placeholder 3">
            <a:extLst>
              <a:ext uri="{FF2B5EF4-FFF2-40B4-BE49-F238E27FC236}">
                <a16:creationId xmlns:a16="http://schemas.microsoft.com/office/drawing/2014/main" id="{465BC677-6B31-F176-9445-BA2D1EAE96FD}"/>
              </a:ext>
            </a:extLst>
          </p:cNvPr>
          <p:cNvSpPr txBox="1">
            <a:spLocks/>
          </p:cNvSpPr>
          <p:nvPr/>
        </p:nvSpPr>
        <p:spPr>
          <a:xfrm>
            <a:off x="454909" y="1595827"/>
            <a:ext cx="11282181" cy="43583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200" dirty="0">
                <a:solidFill>
                  <a:schemeClr val="bg1"/>
                </a:solidFill>
              </a:rPr>
              <a:t>Research and data from CRDC consistently reveal that schools serving predominantly students of color face significant inequities in resources, educational opportunities, and support services. </a:t>
            </a:r>
          </a:p>
          <a:p>
            <a:r>
              <a:rPr lang="en-US" sz="1200" dirty="0">
                <a:solidFill>
                  <a:schemeClr val="bg1"/>
                </a:solidFill>
              </a:rPr>
              <a:t>These disparities contribute to lower academic achievement, limited access to advanced coursework, and increased disciplinary actions, reinforcing cycles of disadvantage for students of color.</a:t>
            </a:r>
          </a:p>
          <a:p>
            <a:pPr>
              <a:lnSpc>
                <a:spcPts val="940"/>
              </a:lnSpc>
              <a:buClr>
                <a:srgbClr val="000000"/>
              </a:buClr>
              <a:buSzPct val="25000"/>
              <a:buFont typeface="Arial"/>
              <a:buNone/>
            </a:pPr>
            <a:r>
              <a:rPr lang="en-US" sz="1200" b="1" dirty="0">
                <a:solidFill>
                  <a:schemeClr val="bg1"/>
                </a:solidFill>
              </a:rPr>
              <a:t>Unequal Access to Educational Resources</a:t>
            </a:r>
          </a:p>
          <a:p>
            <a:pPr>
              <a:lnSpc>
                <a:spcPts val="940"/>
              </a:lnSpc>
              <a:buClr>
                <a:srgbClr val="000000"/>
              </a:buClr>
              <a:buSzPct val="25000"/>
              <a:buFont typeface="Arial"/>
              <a:buNone/>
            </a:pPr>
            <a:r>
              <a:rPr lang="en-US" sz="1200" dirty="0">
                <a:solidFill>
                  <a:schemeClr val="bg1"/>
                </a:solidFill>
              </a:rPr>
              <a:t>(Bromberg, 2016; U.S. Department of Education, 2021)  </a:t>
            </a:r>
            <a:endParaRPr lang="en-US" sz="1200" b="1" dirty="0">
              <a:solidFill>
                <a:schemeClr val="bg1"/>
              </a:solidFill>
              <a:latin typeface="Calibri" panose="020F0502020204030204"/>
            </a:endParaRPr>
          </a:p>
          <a:p>
            <a:pPr>
              <a:lnSpc>
                <a:spcPts val="940"/>
              </a:lnSpc>
              <a:buClr>
                <a:srgbClr val="000000"/>
              </a:buClr>
              <a:buSzPct val="25000"/>
              <a:buFont typeface="Arial"/>
              <a:buNone/>
            </a:pPr>
            <a:r>
              <a:rPr lang="en-US" sz="1200" b="1" dirty="0">
                <a:solidFill>
                  <a:schemeClr val="bg1"/>
                </a:solidFill>
              </a:rPr>
              <a:t>Unequal Access to Advanced Programs</a:t>
            </a:r>
          </a:p>
          <a:p>
            <a:pPr>
              <a:lnSpc>
                <a:spcPts val="940"/>
              </a:lnSpc>
              <a:buClr>
                <a:srgbClr val="000000"/>
              </a:buClr>
              <a:buSzPct val="25000"/>
              <a:buFont typeface="Arial"/>
              <a:buNone/>
            </a:pPr>
            <a:r>
              <a:rPr lang="en-US" sz="1200" dirty="0">
                <a:solidFill>
                  <a:schemeClr val="bg1"/>
                </a:solidFill>
              </a:rPr>
              <a:t>(College and Career Readiness and Success Center, 2022; U.S. DOE of Education, 2016)</a:t>
            </a:r>
          </a:p>
          <a:p>
            <a:pPr>
              <a:lnSpc>
                <a:spcPts val="940"/>
              </a:lnSpc>
              <a:buClr>
                <a:srgbClr val="000000"/>
              </a:buClr>
              <a:buSzPct val="25000"/>
              <a:buFont typeface="Arial"/>
              <a:buNone/>
            </a:pPr>
            <a:r>
              <a:rPr lang="en-US" sz="1200" b="1" dirty="0">
                <a:solidFill>
                  <a:schemeClr val="bg1"/>
                </a:solidFill>
              </a:rPr>
              <a:t>Unequal Access to Quality Coursework</a:t>
            </a:r>
          </a:p>
          <a:p>
            <a:pPr>
              <a:lnSpc>
                <a:spcPts val="940"/>
              </a:lnSpc>
              <a:buClr>
                <a:srgbClr val="000000"/>
              </a:buClr>
              <a:buSzPct val="25000"/>
              <a:buFont typeface="Arial"/>
              <a:buNone/>
            </a:pPr>
            <a:r>
              <a:rPr lang="en-US" sz="1200" dirty="0">
                <a:solidFill>
                  <a:schemeClr val="bg1"/>
                </a:solidFill>
              </a:rPr>
              <a:t>(National Center for Education Statistics, 2021; U.S. Department of Education, 2016)</a:t>
            </a:r>
            <a:endParaRPr lang="en-US" sz="1200" dirty="0">
              <a:solidFill>
                <a:schemeClr val="bg1"/>
              </a:solidFill>
              <a:latin typeface="Calibri" panose="020F0502020204030204"/>
            </a:endParaRPr>
          </a:p>
          <a:p>
            <a:pPr>
              <a:lnSpc>
                <a:spcPts val="940"/>
              </a:lnSpc>
              <a:buClr>
                <a:srgbClr val="000000"/>
              </a:buClr>
              <a:buSzPct val="25000"/>
              <a:buFont typeface="Arial"/>
              <a:buNone/>
            </a:pPr>
            <a:r>
              <a:rPr lang="en-US" sz="1200" b="1" dirty="0">
                <a:solidFill>
                  <a:schemeClr val="bg1"/>
                </a:solidFill>
                <a:latin typeface="Calibri" panose="020F0502020204030204"/>
              </a:rPr>
              <a:t>Text &amp; Curricular Bias &amp; Misrepresentation </a:t>
            </a:r>
          </a:p>
          <a:p>
            <a:pPr>
              <a:lnSpc>
                <a:spcPts val="940"/>
              </a:lnSpc>
              <a:buClr>
                <a:srgbClr val="000000"/>
              </a:buClr>
              <a:buSzPct val="25000"/>
              <a:buFont typeface="Arial"/>
              <a:buNone/>
            </a:pPr>
            <a:r>
              <a:rPr lang="en-US" sz="1200" dirty="0">
                <a:solidFill>
                  <a:schemeClr val="bg1"/>
                </a:solidFill>
              </a:rPr>
              <a:t>(Southern Poverty Law Center, 2023)</a:t>
            </a:r>
            <a:endParaRPr lang="en-US" sz="1200" dirty="0">
              <a:solidFill>
                <a:schemeClr val="bg1"/>
              </a:solidFill>
              <a:latin typeface="Calibri" panose="020F0502020204030204"/>
            </a:endParaRPr>
          </a:p>
          <a:p>
            <a:pPr>
              <a:lnSpc>
                <a:spcPts val="940"/>
              </a:lnSpc>
              <a:buClr>
                <a:srgbClr val="000000"/>
              </a:buClr>
              <a:buSzPct val="25000"/>
              <a:buFont typeface="Arial"/>
              <a:buNone/>
            </a:pPr>
            <a:r>
              <a:rPr lang="en-US" sz="1200" b="1" dirty="0">
                <a:solidFill>
                  <a:schemeClr val="bg1"/>
                </a:solidFill>
              </a:rPr>
              <a:t>Unequal Access to Experienced Educators </a:t>
            </a:r>
          </a:p>
          <a:p>
            <a:pPr>
              <a:lnSpc>
                <a:spcPts val="940"/>
              </a:lnSpc>
              <a:buClr>
                <a:srgbClr val="000000"/>
              </a:buClr>
              <a:buSzPct val="25000"/>
              <a:buFont typeface="Arial"/>
              <a:buNone/>
            </a:pPr>
            <a:r>
              <a:rPr lang="en-US" sz="1200" dirty="0">
                <a:solidFill>
                  <a:schemeClr val="bg1"/>
                </a:solidFill>
              </a:rPr>
              <a:t>(U.S. Department of Education, 2022; Bromberg, 2016)</a:t>
            </a:r>
            <a:endParaRPr lang="en-US" sz="1200" dirty="0">
              <a:solidFill>
                <a:schemeClr val="bg1"/>
              </a:solidFill>
              <a:latin typeface="Calibri" panose="020F0502020204030204"/>
            </a:endParaRPr>
          </a:p>
          <a:p>
            <a:pPr>
              <a:lnSpc>
                <a:spcPts val="940"/>
              </a:lnSpc>
              <a:buClr>
                <a:srgbClr val="000000"/>
              </a:buClr>
              <a:buSzPct val="25000"/>
              <a:buFont typeface="Arial"/>
              <a:buNone/>
            </a:pPr>
            <a:r>
              <a:rPr lang="en-US" sz="1200" b="1" dirty="0">
                <a:solidFill>
                  <a:schemeClr val="bg1"/>
                </a:solidFill>
                <a:latin typeface="Calibri" panose="020F0502020204030204"/>
              </a:rPr>
              <a:t>Unequal Access to </a:t>
            </a:r>
            <a:r>
              <a:rPr lang="en-US" sz="1200" b="1" dirty="0">
                <a:solidFill>
                  <a:schemeClr val="bg1"/>
                </a:solidFill>
              </a:rPr>
              <a:t>School Support Services </a:t>
            </a:r>
          </a:p>
          <a:p>
            <a:pPr>
              <a:lnSpc>
                <a:spcPts val="940"/>
              </a:lnSpc>
              <a:buClr>
                <a:srgbClr val="000000"/>
              </a:buClr>
              <a:buSzPct val="25000"/>
              <a:buFont typeface="Arial"/>
              <a:buNone/>
            </a:pPr>
            <a:r>
              <a:rPr lang="en-US" sz="1200" b="1" dirty="0">
                <a:solidFill>
                  <a:schemeClr val="bg1"/>
                </a:solidFill>
              </a:rPr>
              <a:t>(</a:t>
            </a:r>
            <a:r>
              <a:rPr lang="en-US" sz="1200" dirty="0">
                <a:solidFill>
                  <a:schemeClr val="bg1"/>
                </a:solidFill>
              </a:rPr>
              <a:t>American Civil Liberties Union, 2023; EJ-ROC, 2020)</a:t>
            </a:r>
            <a:endParaRPr lang="en-US" sz="1200" dirty="0">
              <a:solidFill>
                <a:schemeClr val="bg1"/>
              </a:solidFill>
              <a:latin typeface="Calibri" panose="020F0502020204030204"/>
            </a:endParaRPr>
          </a:p>
          <a:p>
            <a:endParaRPr lang="en-US" sz="1200" dirty="0">
              <a:solidFill>
                <a:schemeClr val="bg1"/>
              </a:solidFill>
            </a:endParaRPr>
          </a:p>
          <a:p>
            <a:endParaRPr lang="en-US" sz="1200" dirty="0">
              <a:solidFill>
                <a:schemeClr val="bg1"/>
              </a:solidFill>
            </a:endParaRPr>
          </a:p>
        </p:txBody>
      </p:sp>
      <p:sp>
        <p:nvSpPr>
          <p:cNvPr id="22" name="Text Placeholder 4">
            <a:extLst>
              <a:ext uri="{FF2B5EF4-FFF2-40B4-BE49-F238E27FC236}">
                <a16:creationId xmlns:a16="http://schemas.microsoft.com/office/drawing/2014/main" id="{A7F9035C-0925-E074-153A-B9F984DBDDFC}"/>
              </a:ext>
              <a:ext uri="{C183D7F6-B498-43B3-948B-1728B52AA6E4}">
                <adec:decorative xmlns:adec="http://schemas.microsoft.com/office/drawing/2017/decorative" val="1"/>
              </a:ext>
            </a:extLst>
          </p:cNvPr>
          <p:cNvSpPr>
            <a:spLocks noGrp="1"/>
          </p:cNvSpPr>
          <p:nvPr>
            <p:ph idx="1"/>
          </p:nvPr>
        </p:nvSpPr>
        <p:spPr>
          <a:xfrm>
            <a:off x="412514" y="1635118"/>
            <a:ext cx="3932751" cy="4358349"/>
          </a:xfrm>
        </p:spPr>
        <p:txBody>
          <a:bodyPr>
            <a:normAutofit fontScale="92500" lnSpcReduction="10000"/>
          </a:bodyPr>
          <a:lstStyle/>
          <a:p>
            <a:pPr algn="ctr"/>
            <a:r>
              <a:rPr lang="en-US" sz="2400" dirty="0"/>
              <a:t>Research and data from CRDC consistently reveal that schools serving predominantly students of color face significant inequities in resources, educational opportunities, and support services. </a:t>
            </a:r>
          </a:p>
          <a:p>
            <a:pPr algn="ctr"/>
            <a:r>
              <a:rPr lang="en-US" sz="2400" dirty="0"/>
              <a:t>These disparities contribute to lower academic achievement, limited access to advanced coursework, and increased disciplinary actions, reinforcing cycles of disadvantage for students of color.</a:t>
            </a:r>
          </a:p>
          <a:p>
            <a:pPr algn="ctr"/>
            <a:endParaRPr lang="en-US" dirty="0"/>
          </a:p>
        </p:txBody>
      </p:sp>
      <p:graphicFrame>
        <p:nvGraphicFramePr>
          <p:cNvPr id="4" name="Content Placeholder5">
            <a:extLst>
              <a:ext uri="{FF2B5EF4-FFF2-40B4-BE49-F238E27FC236}">
                <a16:creationId xmlns:a16="http://schemas.microsoft.com/office/drawing/2014/main" id="{9F6C9DD8-A73B-9DCB-C148-F0BE86F8749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25803585"/>
              </p:ext>
            </p:extLst>
          </p:nvPr>
        </p:nvGraphicFramePr>
        <p:xfrm>
          <a:off x="3587262" y="-139486"/>
          <a:ext cx="8470419" cy="6472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973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6840-09E3-A745-4B72-E02B50EB5FCF}"/>
              </a:ext>
            </a:extLst>
          </p:cNvPr>
          <p:cNvSpPr>
            <a:spLocks noGrp="1"/>
          </p:cNvSpPr>
          <p:nvPr>
            <p:ph type="title"/>
          </p:nvPr>
        </p:nvSpPr>
        <p:spPr>
          <a:xfrm>
            <a:off x="825028" y="200762"/>
            <a:ext cx="11323780" cy="1027424"/>
          </a:xfrm>
        </p:spPr>
        <p:txBody>
          <a:bodyPr/>
          <a:lstStyle/>
          <a:p>
            <a:r>
              <a:rPr lang="en-US" dirty="0"/>
              <a:t>A Need for Outcome and Systemic Data</a:t>
            </a:r>
          </a:p>
        </p:txBody>
      </p:sp>
      <p:sp>
        <p:nvSpPr>
          <p:cNvPr id="5" name="Oval 4">
            <a:extLst>
              <a:ext uri="{FF2B5EF4-FFF2-40B4-BE49-F238E27FC236}">
                <a16:creationId xmlns:a16="http://schemas.microsoft.com/office/drawing/2014/main" id="{37803E0F-13EF-CC13-E47C-950A9D00A731}"/>
              </a:ext>
            </a:extLst>
          </p:cNvPr>
          <p:cNvSpPr/>
          <p:nvPr/>
        </p:nvSpPr>
        <p:spPr>
          <a:xfrm>
            <a:off x="0" y="903824"/>
            <a:ext cx="825028" cy="820409"/>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FFFFFF"/>
                </a:solidFill>
                <a:latin typeface="Calibri" panose="020F0502020204030204"/>
              </a:rPr>
              <a:t>2</a:t>
            </a:r>
            <a:endParaRPr lang="en-US" dirty="0">
              <a:solidFill>
                <a:srgbClr val="FFFFFF"/>
              </a:solidFill>
              <a:latin typeface="Calibri" panose="020F0502020204030204"/>
            </a:endParaRPr>
          </a:p>
        </p:txBody>
      </p:sp>
      <p:sp>
        <p:nvSpPr>
          <p:cNvPr id="7" name="Content Placeholder 2" hidden="1">
            <a:extLst>
              <a:ext uri="{FF2B5EF4-FFF2-40B4-BE49-F238E27FC236}">
                <a16:creationId xmlns:a16="http://schemas.microsoft.com/office/drawing/2014/main" id="{A5CAE59C-0E45-87F1-7AAC-D59B3287FF16}"/>
              </a:ext>
            </a:extLst>
          </p:cNvPr>
          <p:cNvSpPr>
            <a:spLocks noGrp="1"/>
          </p:cNvSpPr>
          <p:nvPr>
            <p:ph idx="1"/>
          </p:nvPr>
        </p:nvSpPr>
        <p:spPr>
          <a:xfrm>
            <a:off x="443346" y="1510746"/>
            <a:ext cx="11323781" cy="4358349"/>
          </a:xfrm>
        </p:spPr>
        <p:txBody>
          <a:bodyPr/>
          <a:lstStyle/>
          <a:p>
            <a:pPr>
              <a:lnSpc>
                <a:spcPct val="100000"/>
              </a:lnSpc>
              <a:spcBef>
                <a:spcPts val="0"/>
              </a:spcBef>
              <a:spcAft>
                <a:spcPts val="0"/>
              </a:spcAft>
            </a:pPr>
            <a:r>
              <a:rPr lang="en-US" sz="3200" dirty="0">
                <a:solidFill>
                  <a:schemeClr val="bg1"/>
                </a:solidFill>
              </a:rPr>
              <a:t>OUTCOME DATA</a:t>
            </a:r>
          </a:p>
          <a:p>
            <a:pPr lvl="1">
              <a:lnSpc>
                <a:spcPct val="100000"/>
              </a:lnSpc>
              <a:spcBef>
                <a:spcPts val="0"/>
              </a:spcBef>
              <a:spcAft>
                <a:spcPts val="0"/>
              </a:spcAft>
            </a:pPr>
            <a:r>
              <a:rPr lang="en-US" dirty="0">
                <a:solidFill>
                  <a:schemeClr val="bg1"/>
                </a:solidFill>
              </a:rPr>
              <a:t>How are our students performing?</a:t>
            </a:r>
          </a:p>
          <a:p>
            <a:pPr>
              <a:lnSpc>
                <a:spcPct val="100000"/>
              </a:lnSpc>
              <a:spcBef>
                <a:spcPts val="0"/>
              </a:spcBef>
              <a:spcAft>
                <a:spcPts val="0"/>
              </a:spcAft>
            </a:pPr>
            <a:r>
              <a:rPr lang="en-US" sz="3200" dirty="0">
                <a:solidFill>
                  <a:schemeClr val="bg1"/>
                </a:solidFill>
              </a:rPr>
              <a:t>SYSTEMS DATA </a:t>
            </a:r>
          </a:p>
          <a:p>
            <a:pPr lvl="1">
              <a:lnSpc>
                <a:spcPct val="100000"/>
              </a:lnSpc>
              <a:spcBef>
                <a:spcPts val="0"/>
              </a:spcBef>
              <a:spcAft>
                <a:spcPts val="0"/>
              </a:spcAft>
            </a:pPr>
            <a:r>
              <a:rPr lang="en-US" dirty="0">
                <a:solidFill>
                  <a:schemeClr val="bg1"/>
                </a:solidFill>
              </a:rPr>
              <a:t>What is the </a:t>
            </a:r>
            <a:r>
              <a:rPr lang="en-US" u="sng" dirty="0">
                <a:solidFill>
                  <a:schemeClr val="bg1"/>
                </a:solidFill>
              </a:rPr>
              <a:t>context</a:t>
            </a:r>
            <a:r>
              <a:rPr lang="en-US" dirty="0">
                <a:solidFill>
                  <a:schemeClr val="bg1"/>
                </a:solidFill>
              </a:rPr>
              <a:t> in which students learn and teachers teach?</a:t>
            </a:r>
          </a:p>
          <a:p>
            <a:pPr>
              <a:lnSpc>
                <a:spcPct val="100000"/>
              </a:lnSpc>
              <a:spcBef>
                <a:spcPts val="0"/>
              </a:spcBef>
              <a:spcAft>
                <a:spcPts val="0"/>
              </a:spcAft>
            </a:pPr>
            <a:r>
              <a:rPr lang="en-US" sz="3200" dirty="0">
                <a:solidFill>
                  <a:schemeClr val="bg1"/>
                </a:solidFill>
              </a:rPr>
              <a:t>FIDELITY DATA</a:t>
            </a:r>
          </a:p>
          <a:p>
            <a:pPr lvl="1">
              <a:lnSpc>
                <a:spcPct val="100000"/>
              </a:lnSpc>
              <a:spcBef>
                <a:spcPts val="0"/>
              </a:spcBef>
              <a:spcAft>
                <a:spcPts val="0"/>
              </a:spcAft>
            </a:pPr>
            <a:r>
              <a:rPr lang="en-US" dirty="0">
                <a:solidFill>
                  <a:schemeClr val="bg1"/>
                </a:solidFill>
              </a:rPr>
              <a:t>Are we implementing equitable systems of support with integrity?</a:t>
            </a:r>
          </a:p>
          <a:p>
            <a:endParaRPr lang="en-US" dirty="0">
              <a:solidFill>
                <a:schemeClr val="bg1"/>
              </a:solidFill>
            </a:endParaRPr>
          </a:p>
        </p:txBody>
      </p:sp>
      <p:graphicFrame>
        <p:nvGraphicFramePr>
          <p:cNvPr id="6" name="Content Placeholder 3" descr="Smart Art graphic of two boxes.  The first box reads OUTCOME DATA: How are our students performing? The second box reads SYSTEMS DATA: What is the context in which students learn and teachers teach?&#10;">
            <a:extLst>
              <a:ext uri="{FF2B5EF4-FFF2-40B4-BE49-F238E27FC236}">
                <a16:creationId xmlns:a16="http://schemas.microsoft.com/office/drawing/2014/main" id="{EC124D53-332B-D8D2-7D3D-B7CBCFB490BA}"/>
              </a:ext>
            </a:extLst>
          </p:cNvPr>
          <p:cNvGraphicFramePr>
            <a:graphicFrameLocks/>
          </p:cNvGraphicFramePr>
          <p:nvPr>
            <p:extLst>
              <p:ext uri="{D42A27DB-BD31-4B8C-83A1-F6EECF244321}">
                <p14:modId xmlns:p14="http://schemas.microsoft.com/office/powerpoint/2010/main" val="2927995271"/>
              </p:ext>
            </p:extLst>
          </p:nvPr>
        </p:nvGraphicFramePr>
        <p:xfrm>
          <a:off x="600891" y="1611526"/>
          <a:ext cx="11166235" cy="3751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Brace 2">
            <a:extLst>
              <a:ext uri="{FF2B5EF4-FFF2-40B4-BE49-F238E27FC236}">
                <a16:creationId xmlns:a16="http://schemas.microsoft.com/office/drawing/2014/main" id="{18A672AD-3DE3-5943-2ADA-55EF31010D6D}"/>
              </a:ext>
              <a:ext uri="{C183D7F6-B498-43B3-948B-1728B52AA6E4}">
                <adec:decorative xmlns:adec="http://schemas.microsoft.com/office/drawing/2017/decorative" val="1"/>
              </a:ext>
            </a:extLst>
          </p:cNvPr>
          <p:cNvSpPr/>
          <p:nvPr/>
        </p:nvSpPr>
        <p:spPr>
          <a:xfrm rot="16200000">
            <a:off x="7697789" y="4306350"/>
            <a:ext cx="1087082" cy="218865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srgbClr val="000000"/>
              </a:solidFill>
              <a:latin typeface="Calibri" panose="020F0502020204030204"/>
            </a:endParaRPr>
          </a:p>
        </p:txBody>
      </p:sp>
      <p:sp>
        <p:nvSpPr>
          <p:cNvPr id="4" name="TextBox 3">
            <a:extLst>
              <a:ext uri="{FF2B5EF4-FFF2-40B4-BE49-F238E27FC236}">
                <a16:creationId xmlns:a16="http://schemas.microsoft.com/office/drawing/2014/main" id="{DE0DB2BB-F78C-5E40-BD7D-629C90BA8133}"/>
              </a:ext>
              <a:ext uri="{C183D7F6-B498-43B3-948B-1728B52AA6E4}">
                <adec:decorative xmlns:adec="http://schemas.microsoft.com/office/drawing/2017/decorative" val="1"/>
              </a:ext>
            </a:extLst>
          </p:cNvPr>
          <p:cNvSpPr txBox="1"/>
          <p:nvPr/>
        </p:nvSpPr>
        <p:spPr>
          <a:xfrm>
            <a:off x="6500745" y="5564047"/>
            <a:ext cx="3671956" cy="415498"/>
          </a:xfrm>
          <a:prstGeom prst="rect">
            <a:avLst/>
          </a:prstGeom>
          <a:solidFill>
            <a:srgbClr val="00B05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a:buClrTx/>
              <a:defRPr/>
            </a:pPr>
            <a:r>
              <a:rPr lang="en-US" sz="2100" kern="1200" dirty="0">
                <a:solidFill>
                  <a:schemeClr val="tx1"/>
                </a:solidFill>
                <a:latin typeface="Calibri" panose="020F0502020204030204"/>
              </a:rPr>
              <a:t>Are these conditions equitable?</a:t>
            </a:r>
          </a:p>
        </p:txBody>
      </p:sp>
    </p:spTree>
    <p:extLst>
      <p:ext uri="{BB962C8B-B14F-4D97-AF65-F5344CB8AC3E}">
        <p14:creationId xmlns:p14="http://schemas.microsoft.com/office/powerpoint/2010/main" val="4962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2D6BECBA-5E51-074A-A6D4-D49FC2C3BF0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A8537C4-119C-1942-89F1-D234A726EF5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5FED0B3C-BE88-7F4E-9AE4-DB588144790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08DEEDE3-E787-8249-9760-A42CA40AD39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EB26D66D-3E95-BD47-B036-C7A4C784BA4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256CC8DC-F84E-9383-470A-6166851A4304}"/>
              </a:ext>
            </a:extLst>
          </p:cNvPr>
          <p:cNvSpPr>
            <a:spLocks noGrp="1"/>
          </p:cNvSpPr>
          <p:nvPr>
            <p:ph type="title"/>
          </p:nvPr>
        </p:nvSpPr>
        <p:spPr>
          <a:xfrm>
            <a:off x="424874" y="840675"/>
            <a:ext cx="11323780" cy="1027424"/>
          </a:xfrm>
        </p:spPr>
        <p:txBody>
          <a:bodyPr>
            <a:normAutofit fontScale="90000"/>
          </a:bodyPr>
          <a:lstStyle/>
          <a:p>
            <a:pPr lvl="0"/>
            <a:r>
              <a:rPr lang="en-US" dirty="0"/>
              <a:t>The critical collaborative inquiry cycle includes two essential additional elements to a traditional inquiry cycle.</a:t>
            </a:r>
          </a:p>
        </p:txBody>
      </p:sp>
      <p:sp>
        <p:nvSpPr>
          <p:cNvPr id="3" name="Content Placeholder 3" hidden="1">
            <a:extLst>
              <a:ext uri="{FF2B5EF4-FFF2-40B4-BE49-F238E27FC236}">
                <a16:creationId xmlns:a16="http://schemas.microsoft.com/office/drawing/2014/main" id="{5E2DC6BD-790C-0B59-A89B-6DE396EAA1A3}"/>
              </a:ext>
            </a:extLst>
          </p:cNvPr>
          <p:cNvSpPr txBox="1">
            <a:spLocks/>
          </p:cNvSpPr>
          <p:nvPr/>
        </p:nvSpPr>
        <p:spPr>
          <a:xfrm>
            <a:off x="443346" y="1510746"/>
            <a:ext cx="11323781" cy="43583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rgbClr val="515254"/>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800" kern="1200">
                <a:solidFill>
                  <a:srgbClr val="515254"/>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4FA6BF"/>
              </a:buClr>
              <a:buFont typeface="Arial" panose="020B0604020202020204" pitchFamily="34" charset="0"/>
              <a:buChar char="•"/>
              <a:defRPr sz="2000" kern="1200">
                <a:solidFill>
                  <a:srgbClr val="51525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1"/>
                </a:solidFill>
              </a:rPr>
              <a:t>1.  The process includes multiple diverse stakeholders in the collaborative process, and privileges historically marginalized perspectives; and</a:t>
            </a:r>
          </a:p>
          <a:p>
            <a:r>
              <a:rPr lang="en-US" dirty="0">
                <a:solidFill>
                  <a:schemeClr val="bg1"/>
                </a:solidFill>
              </a:rPr>
              <a:t>2. The process attends to interrogating ideologies, discourse, policies, and practices that systematically advantage some while simultaneously disadvantaging others based on race, sex, national origin, gender identity, sexuality, dis/ability, social, economic status, or other identity markers at each step of the process (Radd &amp; Kramer, 2013). </a:t>
            </a:r>
          </a:p>
          <a:p>
            <a:endParaRPr lang="en-US" dirty="0">
              <a:solidFill>
                <a:schemeClr val="bg1"/>
              </a:solidFill>
            </a:endParaRPr>
          </a:p>
          <a:p>
            <a:endParaRPr lang="en-US" dirty="0">
              <a:solidFill>
                <a:schemeClr val="bg1"/>
              </a:solidFill>
            </a:endParaRPr>
          </a:p>
        </p:txBody>
      </p:sp>
      <p:graphicFrame>
        <p:nvGraphicFramePr>
          <p:cNvPr id="5" name="Diagram 2">
            <a:extLst>
              <a:ext uri="{FF2B5EF4-FFF2-40B4-BE49-F238E27FC236}">
                <a16:creationId xmlns:a16="http://schemas.microsoft.com/office/drawing/2014/main" id="{0B7BBED5-5505-BBAE-54F0-6D88415D84A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3271310"/>
              </p:ext>
            </p:extLst>
          </p:nvPr>
        </p:nvGraphicFramePr>
        <p:xfrm>
          <a:off x="442913" y="119995"/>
          <a:ext cx="11323780" cy="6761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4">
            <a:extLst>
              <a:ext uri="{FF2B5EF4-FFF2-40B4-BE49-F238E27FC236}">
                <a16:creationId xmlns:a16="http://schemas.microsoft.com/office/drawing/2014/main" id="{2DA96F7A-7414-E6CA-E671-50C9CEA75F9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95717289"/>
              </p:ext>
            </p:extLst>
          </p:nvPr>
        </p:nvGraphicFramePr>
        <p:xfrm>
          <a:off x="442913" y="0"/>
          <a:ext cx="11323637" cy="1681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188567B5-638A-AAEC-9071-4797E36A8C65}"/>
              </a:ext>
            </a:extLst>
          </p:cNvPr>
          <p:cNvSpPr txBox="1"/>
          <p:nvPr/>
        </p:nvSpPr>
        <p:spPr>
          <a:xfrm>
            <a:off x="5056094" y="5396753"/>
            <a:ext cx="2420471" cy="369332"/>
          </a:xfrm>
          <a:prstGeom prst="rect">
            <a:avLst/>
          </a:prstGeom>
          <a:noFill/>
        </p:spPr>
        <p:txBody>
          <a:bodyPr wrap="square">
            <a:spAutoFit/>
          </a:bodyPr>
          <a:lstStyle/>
          <a:p>
            <a:pPr lvl="0"/>
            <a:r>
              <a:rPr lang="en-US" dirty="0"/>
              <a:t>(Radd &amp; Kramer, 2013). </a:t>
            </a:r>
          </a:p>
        </p:txBody>
      </p:sp>
    </p:spTree>
    <p:extLst>
      <p:ext uri="{BB962C8B-B14F-4D97-AF65-F5344CB8AC3E}">
        <p14:creationId xmlns:p14="http://schemas.microsoft.com/office/powerpoint/2010/main" val="5011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0F05135-1403-2D40-89A5-BA40E7236F0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11CC0F6-5DCC-CA4B-B767-64BE7CF90C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1_Retrospect">
  <a:themeElements>
    <a:clrScheme name="I MTSS Teal">
      <a:dk1>
        <a:srgbClr val="000000"/>
      </a:dk1>
      <a:lt1>
        <a:srgbClr val="FFFFFF"/>
      </a:lt1>
      <a:dk2>
        <a:srgbClr val="515154"/>
      </a:dk2>
      <a:lt2>
        <a:srgbClr val="4FA6BF"/>
      </a:lt2>
      <a:accent1>
        <a:srgbClr val="4FA6BF"/>
      </a:accent1>
      <a:accent2>
        <a:srgbClr val="4FA6BF"/>
      </a:accent2>
      <a:accent3>
        <a:srgbClr val="4FA6BF"/>
      </a:accent3>
      <a:accent4>
        <a:srgbClr val="4FA6BF"/>
      </a:accent4>
      <a:accent5>
        <a:srgbClr val="4FA6BF"/>
      </a:accent5>
      <a:accent6>
        <a:srgbClr val="4FA6BF"/>
      </a:accent6>
      <a:hlink>
        <a:srgbClr val="4FA6BF"/>
      </a:hlink>
      <a:folHlink>
        <a:srgbClr val="4FA6B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I MTSS Definition for Website" id="{7C6B94B3-E16E-4D4D-A9CD-1AB8AD520DDC}" vid="{27153F63-EEF0-1641-8680-4B03DA4BB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1_Retrospect</Template>
  <TotalTime>6879</TotalTime>
  <Words>8070</Words>
  <Application>Microsoft Macintosh PowerPoint</Application>
  <PresentationFormat>Widescreen</PresentationFormat>
  <Paragraphs>518</Paragraphs>
  <Slides>19</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Arial</vt:lpstr>
      <vt:lpstr>Calibri</vt:lpstr>
      <vt:lpstr>Calibri Light</vt:lpstr>
      <vt:lpstr>Helvetica Neue</vt:lpstr>
      <vt:lpstr>Open Sans</vt:lpstr>
      <vt:lpstr>Symbol</vt:lpstr>
      <vt:lpstr>Times New Roman</vt:lpstr>
      <vt:lpstr>Wingdings</vt:lpstr>
      <vt:lpstr>1_Retrospect</vt:lpstr>
      <vt:lpstr>Equity in MTSS:  How do we ensure access, representation, meaningful participation, and positive outcomes for all?</vt:lpstr>
      <vt:lpstr>Framing</vt:lpstr>
      <vt:lpstr>Although equity is recognized as a key feature of MTSS, especially in preventing racial disproportionality, equity should be central to MTSS design, implementation, and evaluation to promote social justice and protect student rights (Sullivan et al., 2018).</vt:lpstr>
      <vt:lpstr>What is Equity-Centered MTSS?</vt:lpstr>
      <vt:lpstr>Core Features of Equity-Centered MTSS?</vt:lpstr>
      <vt:lpstr>Research to Inform Discussion</vt:lpstr>
      <vt:lpstr>Systemic Inequity Data</vt:lpstr>
      <vt:lpstr>A Need for Outcome and Systemic Data</vt:lpstr>
      <vt:lpstr>The critical collaborative inquiry cycle includes two essential additional elements to a traditional inquiry cycle.</vt:lpstr>
      <vt:lpstr>A Four-Step CI Process that Uses a Critical Collaborative Inquiry Approach (Skelton, Kyser, &amp; Thorius,  2021)</vt:lpstr>
      <vt:lpstr>Promising MTSS Outcomes When Equity is Intentional</vt:lpstr>
      <vt:lpstr>Promising MTSS Outcomes When Equity is Intentional (Continued)</vt:lpstr>
      <vt:lpstr>Promising PBIS Outcomes When Equity is Intentional</vt:lpstr>
      <vt:lpstr>Big Ideas and Resources</vt:lpstr>
      <vt:lpstr>Equity Metric Resource</vt:lpstr>
      <vt:lpstr>Centering Equity in MTSS Resources</vt:lpstr>
      <vt:lpstr>Equity Expansive TA Resource</vt:lpstr>
      <vt:lpstr>Key Take Away Message</vt:lpstr>
      <vt:lpstr>Discussing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Brandi Simonsen</dc:creator>
  <cp:lastModifiedBy>Payno-Simmons, Ruthie</cp:lastModifiedBy>
  <cp:revision>69</cp:revision>
  <dcterms:created xsi:type="dcterms:W3CDTF">2024-11-05T18:35:08Z</dcterms:created>
  <dcterms:modified xsi:type="dcterms:W3CDTF">2024-12-10T12:37:54Z</dcterms:modified>
</cp:coreProperties>
</file>