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  <p:sldMasterId id="2147483876" r:id="rId2"/>
  </p:sldMasterIdLst>
  <p:notesMasterIdLst>
    <p:notesMasterId r:id="rId24"/>
  </p:notesMasterIdLst>
  <p:sldIdLst>
    <p:sldId id="256" r:id="rId3"/>
    <p:sldId id="257" r:id="rId4"/>
    <p:sldId id="4684" r:id="rId5"/>
    <p:sldId id="4685" r:id="rId6"/>
    <p:sldId id="272" r:id="rId7"/>
    <p:sldId id="265" r:id="rId8"/>
    <p:sldId id="4085" r:id="rId9"/>
    <p:sldId id="4084" r:id="rId10"/>
    <p:sldId id="4429" r:id="rId11"/>
    <p:sldId id="4680" r:id="rId12"/>
    <p:sldId id="266" r:id="rId13"/>
    <p:sldId id="4682" r:id="rId14"/>
    <p:sldId id="274" r:id="rId15"/>
    <p:sldId id="290" r:id="rId16"/>
    <p:sldId id="4686" r:id="rId17"/>
    <p:sldId id="4687" r:id="rId18"/>
    <p:sldId id="4688" r:id="rId19"/>
    <p:sldId id="4681" r:id="rId20"/>
    <p:sldId id="267" r:id="rId21"/>
    <p:sldId id="269" r:id="rId22"/>
    <p:sldId id="46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F96"/>
    <a:srgbClr val="515254"/>
    <a:srgbClr val="4FA6BF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7"/>
    <p:restoredTop sz="95710"/>
  </p:normalViewPr>
  <p:slideViewPr>
    <p:cSldViewPr snapToGrid="0" snapToObjects="1">
      <p:cViewPr>
        <p:scale>
          <a:sx n="76" d="100"/>
          <a:sy n="76" d="100"/>
        </p:scale>
        <p:origin x="456" y="8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88" d="100"/>
        <a:sy n="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rs05005/Library/CloudStorage/Dropbox/Brandi's%20Back-up/MTSS%20RN/MTSS%20Network%20Lead/3.%20Communication%20&amp;%20Dissemination/Materials/4.%20Current%20State(s)%20of%20I-MTSS/MTSS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36325905708735E-2"/>
          <c:y val="8.6988958424376053E-2"/>
          <c:w val="0.94330362471463847"/>
          <c:h val="0.741857128567568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'MTSS Graph'!$B$2</c:f>
              <c:strCache>
                <c:ptCount val="1"/>
                <c:pt idx="0">
                  <c:v>MTSS (any domain)</c:v>
                </c:pt>
              </c:strCache>
            </c:strRef>
          </c:tx>
          <c:spPr>
            <a:solidFill>
              <a:srgbClr val="5152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'MTSS Graph'!$A$3:$A$5</c:f>
              <c:strCache>
                <c:ptCount val="3"/>
                <c:pt idx="0">
                  <c:v>MTSS on State Website                        (Zhang et al., 2023)</c:v>
                </c:pt>
                <c:pt idx="1">
                  <c:v>MTSS as part of SSIP                    (Rudel, 2023)</c:v>
                </c:pt>
                <c:pt idx="2">
                  <c:v>MTSS included in SPDG                     (Coffey, 2023)</c:v>
                </c:pt>
              </c:strCache>
            </c:strRef>
          </c:cat>
          <c:val>
            <c:numRef>
              <c:f>'MTSS Graph'!$B$3:$B$5</c:f>
              <c:numCache>
                <c:formatCode>General</c:formatCode>
                <c:ptCount val="3"/>
                <c:pt idx="0">
                  <c:v>50</c:v>
                </c:pt>
                <c:pt idx="1">
                  <c:v>43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1-7D4D-AD90-6D796241CB46}"/>
            </c:ext>
          </c:extLst>
        </c:ser>
        <c:ser>
          <c:idx val="0"/>
          <c:order val="1"/>
          <c:tx>
            <c:strRef>
              <c:f>'MTSS Graph'!$C$2</c:f>
              <c:strCache>
                <c:ptCount val="1"/>
                <c:pt idx="0">
                  <c:v>MTSS (A and B)</c:v>
                </c:pt>
              </c:strCache>
            </c:strRef>
          </c:tx>
          <c:spPr>
            <a:solidFill>
              <a:srgbClr val="4FA6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'MTSS Graph'!$A$3:$A$5</c:f>
              <c:strCache>
                <c:ptCount val="3"/>
                <c:pt idx="0">
                  <c:v>MTSS on State Website                        (Zhang et al., 2023)</c:v>
                </c:pt>
                <c:pt idx="1">
                  <c:v>MTSS as part of SSIP                    (Rudel, 2023)</c:v>
                </c:pt>
                <c:pt idx="2">
                  <c:v>MTSS included in SPDG                     (Coffey, 2023)</c:v>
                </c:pt>
              </c:strCache>
            </c:strRef>
          </c:cat>
          <c:val>
            <c:numRef>
              <c:f>'MTSS Graph'!$C$3:$C$5</c:f>
              <c:numCache>
                <c:formatCode>General</c:formatCode>
                <c:ptCount val="3"/>
                <c:pt idx="0">
                  <c:v>46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01-7D4D-AD90-6D796241C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97790000"/>
        <c:axId val="1198072496"/>
      </c:barChart>
      <c:catAx>
        <c:axId val="11977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072496"/>
        <c:crosses val="autoZero"/>
        <c:auto val="1"/>
        <c:lblAlgn val="ctr"/>
        <c:lblOffset val="100"/>
        <c:noMultiLvlLbl val="0"/>
      </c:catAx>
      <c:valAx>
        <c:axId val="1198072496"/>
        <c:scaling>
          <c:orientation val="minMax"/>
          <c:max val="55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States &amp; Territories</a:t>
                </a:r>
              </a:p>
            </c:rich>
          </c:tx>
          <c:layout>
            <c:manualLayout>
              <c:xMode val="edge"/>
              <c:yMode val="edge"/>
              <c:x val="2.427018395659403E-2"/>
              <c:y val="0.14493595604612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1977900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72577751336713"/>
          <c:y val="0.13757691746864975"/>
          <c:w val="0.30126874880756693"/>
          <c:h val="0.14136021458856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0.56624</cdr:x>
      <cdr:y>0.60578</cdr:y>
    </cdr:from>
    <cdr:to>
      <cdr:x>0.64325</cdr:x>
      <cdr:y>0.64974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7C91D11-B461-6DCA-DD0E-CD9E530E5989}"/>
            </a:ext>
          </a:extLst>
        </cdr:cNvPr>
        <cdr:cNvSpPr txBox="1"/>
      </cdr:nvSpPr>
      <cdr:spPr>
        <a:xfrm xmlns:a="http://schemas.openxmlformats.org/drawingml/2006/main">
          <a:off x="4819831" y="2840320"/>
          <a:ext cx="655510" cy="206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**</a:t>
          </a:r>
        </a:p>
      </cdr:txBody>
    </cdr:sp>
  </cdr:relSizeAnchor>
  <cdr:relSizeAnchor xmlns:cdr="http://schemas.openxmlformats.org/drawingml/2006/chartDrawing">
    <cdr:from>
      <cdr:x>0.25004</cdr:x>
      <cdr:y>0.12846</cdr:y>
    </cdr:from>
    <cdr:to>
      <cdr:x>0.32705</cdr:x>
      <cdr:y>0.17242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F14DC01-8493-6B9B-9F22-774A4E045AC0}"/>
            </a:ext>
          </a:extLst>
        </cdr:cNvPr>
        <cdr:cNvSpPr txBox="1"/>
      </cdr:nvSpPr>
      <cdr:spPr>
        <a:xfrm xmlns:a="http://schemas.openxmlformats.org/drawingml/2006/main">
          <a:off x="2128383" y="602331"/>
          <a:ext cx="655509" cy="206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FD4DD-3C3A-4040-AA52-26552A3AD5F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42A56-27B6-6D46-9B26-E5A82035B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42A56-27B6-6D46-9B26-E5A82035BB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75CC-1B49-E605-EC32-BF5928C0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369EA-07F2-40F3-96F7-1B5BBD125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D8D99-E591-B7CC-8187-844F6EA9E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features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related to topic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frame the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idea(s)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needed actions to inform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Policy,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Research, and/or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Resources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inform next actionably steps for policy, research, and/or 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away message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question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frame the table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CBA58-65C4-2DDB-96C8-1CED8E515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42A56-27B6-6D46-9B26-E5A82035BB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90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8F35-BC35-E07C-DBB4-77AA616DD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1E9A0-8D61-D376-6771-F48C053D6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B5F17-3F92-88DF-54A6-2DA32A2E9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5596E-7D48-9FEE-C196-67E8948DE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42A56-27B6-6D46-9B26-E5A82035BB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42A56-27B6-6D46-9B26-E5A82035BB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mtss.org</a:t>
            </a:r>
            <a:r>
              <a:rPr lang="en-US" dirty="0"/>
              <a:t>/wp-content/uploads/2024/02/Does-Research-Support-I-MTSS-2024.pdf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F5CAC-72FB-C44C-864A-77D69CD5F8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9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mtss.org</a:t>
            </a:r>
            <a:r>
              <a:rPr lang="en-US" dirty="0"/>
              <a:t>/wp-content/uploads/2024/02/Does-Research-Support-I-MTSS-2024.pdf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F5CAC-72FB-C44C-864A-77D69CD5F8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59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F93B9-BF36-3238-812A-463F4CF0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C29F2-84EC-130E-8B06-88F76A206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64753-8708-D3CB-5982-340EBBB63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mtss.org</a:t>
            </a:r>
            <a:r>
              <a:rPr lang="en-US" dirty="0"/>
              <a:t>/wp-content/uploads/2024/02/Does-Research-Support-I-MTSS-2024.pdf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05E94-D03F-04EF-275C-99FC5674E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F5CAC-72FB-C44C-864A-77D69CD5F8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0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DB123-0C15-6AAF-55C6-B8D2E2872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D2EA4F-7047-CBAB-F031-041918C46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4A228-FB1E-DB53-36F5-55651BC0B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features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related to topic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frame the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idea(s)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needed actions to inform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Policy,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Research, and/or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Resources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inform next actionably steps for policy, research, and/or 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away message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question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frame the table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AFC4D-DB67-0FA0-8B62-1311DD65E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42A56-27B6-6D46-9B26-E5A82035BB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996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F736-E304-2FF0-D9D6-340D33682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DA03C-2A33-B1CE-1699-48582EC60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0557C-FEEC-04BF-0BDD-425D1F2B9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1D78F-91D0-8E6A-BCA3-302B233FA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42A56-27B6-6D46-9B26-E5A82035BB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5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8F80-6430-6BDB-75BE-83B2A36D1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16896-FC1B-14E9-71BD-B28F0B897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43C68-DBB5-74E9-1282-000F13693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features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related to topic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frame the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idea(s)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needed actions to inform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Policy,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Research, and/or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Resources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inform next actionably steps for policy, research, and/or 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away message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question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frame the table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8EBBF-68DB-0586-7AA4-E22C9F761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42A56-27B6-6D46-9B26-E5A82035BB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3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features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related to topic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frame the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idea(s)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needed actions to inform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Policy,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Research, and/or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Resources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inform next actionably steps for policy, research, and/or 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away message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question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frame the table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42A56-27B6-6D46-9B26-E5A82035B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7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Confirm whether </a:t>
            </a:r>
            <a:r>
              <a:rPr lang="en-US" dirty="0" err="1"/>
              <a:t>RtI</a:t>
            </a:r>
            <a:r>
              <a:rPr lang="en-US" dirty="0"/>
              <a:t> center focused K-12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OSEP Funded 4 LEA models (elementary focused)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Decision rule: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-explicitly talks about multi-tiered framework or lays foundation;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-ground-breaking </a:t>
            </a:r>
            <a:r>
              <a:rPr lang="en-US" dirty="0" err="1"/>
              <a:t>wtih</a:t>
            </a:r>
            <a:r>
              <a:rPr lang="en-US" dirty="0"/>
              <a:t> consensus among early leaders in the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NCLB: PL 107-110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ESSA: PL 114-95 Section 8101 [20 U.S.C. 7801] Part A--Definitions  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(33) MULTI-TIER SYSTEM OF SUPPORTS.—The term ‘‘multi- tier system of supports’’ means a comprehensive continuum of evidence-based, systemic practices to support a rapid response to students’ needs, with regular observation to facilitate data- based instructional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decisionmaking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dirty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4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legislation to this timeline as well -- PL94-142 (1975) and original IDEA and IDEA (2004) / Ed Improvement Act (1997)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Missing from timeline: OSEP LD Summit circa 1999-2000. Book included writings that set foundation for RTI and inclusion in IDEA 2004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Missing: OSEP SPDG funding priority, which included requirements for PD on MTSS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4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Ci3T (1996) and ISF (2016)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CSEFEL, TACSEI, &amp; Pyramid (see notes below table)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" dirty="0">
                <a:solidFill>
                  <a:srgbClr val="FF2F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there a misalignment between policy and practice (ESEA, IDEA -. Tiered systems is not a gen ed or sped thing. </a:t>
            </a:r>
            <a:r>
              <a:rPr lang="en-US" sz="400" dirty="0" err="1">
                <a:solidFill>
                  <a:srgbClr val="FF2F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Predominatly</a:t>
            </a:r>
            <a:r>
              <a:rPr lang="en-US" sz="400" dirty="0">
                <a:solidFill>
                  <a:srgbClr val="FF2F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sped researcher knowledge and theory generated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https://</a:t>
            </a:r>
            <a:r>
              <a:rPr lang="en-US" dirty="0" err="1"/>
              <a:t>sites.ed.gov</a:t>
            </a:r>
            <a:r>
              <a:rPr lang="en-US" dirty="0"/>
              <a:t>/idea/IDEA-History#1975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5494E-800E-994F-9585-9D2F6CF603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7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FEDDD-AD15-0507-8391-8F7342F1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85F9C-C302-D917-6220-D2FE18259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66A96-EF9E-8984-D975-9BE5FE67C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features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related to topic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</a:t>
            </a: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frame the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idea(s)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needed actions to inform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Policy,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Research, and/or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buFont typeface="Symbol" pitchFamily="2" charset="2"/>
              <a:buChar char=""/>
            </a:pP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Resources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inform next actionably steps for policy, research, and/or TA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away message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Wingdings" pitchFamily="2" charset="2"/>
              <a:buChar char=""/>
            </a:pPr>
            <a:r>
              <a:rPr lang="en-US" sz="1200" b="1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question</a:t>
            </a:r>
            <a:r>
              <a:rPr lang="en-US" sz="12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frame the table conversation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338AD-BC6C-DB21-EF82-2DCF3C126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42A56-27B6-6D46-9B26-E5A82035BB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86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31B23-F4E9-84B3-B96C-A6FAA2C3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3993D-5C8A-7DD1-E607-89091B73A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3CF539-9A54-85A5-F7AD-A533318B0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A4036-C3B1-2908-3E3C-BF54CDE1E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42A56-27B6-6D46-9B26-E5A82035BB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42A56-27B6-6D46-9B26-E5A82035BB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02F76-FFF9-4D11-A859-DAC06A34A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9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02F76-FFF9-4D11-A859-DAC06A34A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0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42A56-27B6-6D46-9B26-E5A82035B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3"/>
            <a:ext cx="10058400" cy="315893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b="1" spc="-50" baseline="0">
                <a:solidFill>
                  <a:srgbClr val="5152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515254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BCFE73-9D18-5B4E-9875-C4FDAAA611EF}"/>
              </a:ext>
            </a:extLst>
          </p:cNvPr>
          <p:cNvCxnSpPr>
            <a:cxnSpLocks/>
          </p:cNvCxnSpPr>
          <p:nvPr userDrawn="1"/>
        </p:nvCxnSpPr>
        <p:spPr>
          <a:xfrm>
            <a:off x="0" y="4128902"/>
            <a:ext cx="11424355" cy="0"/>
          </a:xfrm>
          <a:prstGeom prst="line">
            <a:avLst/>
          </a:prstGeom>
          <a:ln w="57150">
            <a:solidFill>
              <a:srgbClr val="51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54C5BF-14EA-4142-95DC-7732779F11D7}"/>
              </a:ext>
            </a:extLst>
          </p:cNvPr>
          <p:cNvCxnSpPr>
            <a:cxnSpLocks/>
          </p:cNvCxnSpPr>
          <p:nvPr userDrawn="1"/>
        </p:nvCxnSpPr>
        <p:spPr>
          <a:xfrm>
            <a:off x="-6628" y="4244609"/>
            <a:ext cx="11318095" cy="0"/>
          </a:xfrm>
          <a:prstGeom prst="line">
            <a:avLst/>
          </a:prstGeom>
          <a:ln w="57150">
            <a:solidFill>
              <a:srgbClr val="4FA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0DC6FC3-3C16-C14A-BDCC-3080E2768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7390"/>
          <a:stretch/>
        </p:blipFill>
        <p:spPr>
          <a:xfrm>
            <a:off x="11424355" y="3864538"/>
            <a:ext cx="767645" cy="63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5DC32-E559-D051-AC5D-00ABB8A219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" y="5909641"/>
            <a:ext cx="2599201" cy="699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27EA6E-3174-C0AB-D032-1BBABC7E8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4560" y="5909641"/>
            <a:ext cx="3411119" cy="796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90DD19-0540-06B0-BE29-7518BE34BF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8334" y="5795068"/>
            <a:ext cx="1415331" cy="10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1" y="311944"/>
            <a:ext cx="11461749" cy="747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563756"/>
            <a:ext cx="10972800" cy="460844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C3C1D5D-7EBD-344E-A47F-B898AD3C598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728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B1C2-21EC-6949-BE6B-A197D9DC2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9CF72-1FA3-EA44-B131-1EF2D1539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01A1A-6D46-4145-9062-68F90D9A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F436-2553-434E-9BC0-59B21FC0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AD682-B25C-CC4B-9A72-589A801E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5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0C2A-48B3-0343-B3DA-D8C97364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09D0-DFF6-034A-81C1-6B3AB011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48E1C-96F1-F640-BEBC-0C5042F1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1938D-ACFE-AD46-9E20-67B70E02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B886D-F068-B14A-A72B-45B2111F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4E95-0AE2-474E-846B-63C4A095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34383-5E1E-EC42-A45B-B9BF0306A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EA74-E834-464D-BEDC-155D7F4F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1437-7FBD-C243-A9D7-10028290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3D2EB-A75A-A447-AEAA-3CA9294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5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BD5-A421-B64C-AA15-1636A42D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08B0-D3C5-F944-9BB2-EC949205A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E4F3C-6C42-874B-A799-016598BD9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99FE7-772D-FA49-BA66-FF9D0AB4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449D6-410C-3C4B-B158-A0CF05A4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3CC18-A229-3543-9E56-2737DB77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16DD-0C34-EF4C-B7E4-05E0FB14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EC0C4-12DF-C540-8ED8-243B2A9BB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05BE4-7AFD-FE49-8325-90644B910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44F57-9451-8742-BA3E-8F5981093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FC1E3-06C1-0E4B-8333-FA37BCCC4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9ABFF-BFD5-2741-8D5B-CB7819D8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00849-03CE-A144-80C7-99094911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00550-AB56-3E41-B7F5-4F2F6F18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08B8-D4C2-924F-87F8-DD7BB972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3E864-E13E-5F40-AE74-9BAEB32F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72329-91FA-4549-8675-A18801A1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BA6A1-F704-8945-B767-55CFE9EF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6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31BA2-0A43-B24E-8D36-0A077ED4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40BF9-0104-CA4A-8BC4-5465D1E4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2A6C3-D96B-8A47-9BD7-E782FBE6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BEE5-AAD9-314E-9807-D881FFCA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79FA-95D8-874B-B2F3-8E80A411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5CBFA-7339-2841-8CDF-DB059A32B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4C80-A9B3-484F-A727-B0019463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34695-C3C8-6D48-8761-D1033F01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835BA-92A4-084F-AFE4-FCF5F765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AD40-981B-7542-8125-76C26BF0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D7266-5686-9B4A-B64E-D8BFC85CA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03613-2688-1C4C-B862-A42772428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E816A-2F60-B842-A702-4AEDE283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90E96-D29A-1049-B8D0-4CB3FFDF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91D68-678D-ED4A-A27A-847E2003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152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5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5141-96C3-FB47-BD67-081012E2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31775-8CBB-B447-B19A-F6E68006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8C71-BB34-A949-9039-C30DD868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30052-622C-A84B-B516-0E5FBC48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B7908-1034-0D41-B8B7-38CC7B48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69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06954-B1AE-8741-BCFB-D314F2C4F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5A262-87C5-8E45-908F-C36D40138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3F56B-C55B-8D45-BC39-C85BA951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DF4D0-3DC9-D642-9F70-61ACDEEA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6292B-D713-194C-960A-82306979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9684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5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9687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8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2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1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97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51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rgbClr val="51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7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2A81E5BC-C00E-7645-AEC2-968FCE47A87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C62702A8-6AC7-594A-8D24-995C7104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4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2A81E5BC-C00E-7645-AEC2-968FCE47A87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C62702A8-6AC7-594A-8D24-995C7104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9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346" y="286605"/>
            <a:ext cx="11323780" cy="1027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346" y="1510746"/>
            <a:ext cx="11323781" cy="43583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D46CA3-B4E6-D04A-B29C-6FC1F83F1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-1688" r="70615"/>
          <a:stretch/>
        </p:blipFill>
        <p:spPr>
          <a:xfrm>
            <a:off x="-6627" y="1157838"/>
            <a:ext cx="449974" cy="48955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A70E87-B3A2-1B42-888E-CD37AD28FBE5}"/>
              </a:ext>
            </a:extLst>
          </p:cNvPr>
          <p:cNvCxnSpPr>
            <a:cxnSpLocks/>
          </p:cNvCxnSpPr>
          <p:nvPr userDrawn="1"/>
        </p:nvCxnSpPr>
        <p:spPr>
          <a:xfrm>
            <a:off x="496711" y="1373020"/>
            <a:ext cx="11695289" cy="0"/>
          </a:xfrm>
          <a:prstGeom prst="line">
            <a:avLst/>
          </a:prstGeom>
          <a:ln w="38100">
            <a:solidFill>
              <a:srgbClr val="51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10E4EE-FA5C-8643-83EF-41EDDCCE9541}"/>
              </a:ext>
            </a:extLst>
          </p:cNvPr>
          <p:cNvCxnSpPr>
            <a:cxnSpLocks/>
          </p:cNvCxnSpPr>
          <p:nvPr userDrawn="1"/>
        </p:nvCxnSpPr>
        <p:spPr>
          <a:xfrm>
            <a:off x="428977" y="1443776"/>
            <a:ext cx="11763023" cy="0"/>
          </a:xfrm>
          <a:prstGeom prst="line">
            <a:avLst/>
          </a:prstGeom>
          <a:ln w="38100">
            <a:solidFill>
              <a:srgbClr val="4FA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E74B56-9683-BBE6-22A2-AA9395838C99}"/>
              </a:ext>
            </a:extLst>
          </p:cNvPr>
          <p:cNvSpPr/>
          <p:nvPr userDrawn="1"/>
        </p:nvSpPr>
        <p:spPr>
          <a:xfrm>
            <a:off x="-145775" y="6029741"/>
            <a:ext cx="12589565" cy="111317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5152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D0D864-85A8-FB51-E88E-6FC969E5E1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4874" y="6139610"/>
            <a:ext cx="1992535" cy="569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650B13-7288-8862-0621-208F8C8781A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045844" y="6167282"/>
            <a:ext cx="2721282" cy="636026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D3CCF324-4051-4075-E1B2-FA4AFB3366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01" y="6066843"/>
            <a:ext cx="1040597" cy="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2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1" r:id="rId6"/>
    <p:sldLayoutId id="2147483872" r:id="rId7"/>
    <p:sldLayoutId id="2147483873" r:id="rId8"/>
    <p:sldLayoutId id="2147483874" r:id="rId9"/>
    <p:sldLayoutId id="2147483875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515254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rgbClr val="515254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4FA6BF"/>
        </a:buClr>
        <a:buFont typeface="Arial" panose="020B0604020202020204" pitchFamily="34" charset="0"/>
        <a:buChar char="•"/>
        <a:defRPr sz="2800" kern="1200">
          <a:solidFill>
            <a:srgbClr val="515254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4FA6BF"/>
        </a:buClr>
        <a:buFont typeface="Arial" panose="020B0604020202020204" pitchFamily="34" charset="0"/>
        <a:buChar char="•"/>
        <a:defRPr sz="2000" kern="1200">
          <a:solidFill>
            <a:srgbClr val="515254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4FA6BF"/>
        </a:buClr>
        <a:buFont typeface="Arial" panose="020B0604020202020204" pitchFamily="34" charset="0"/>
        <a:buChar char="•"/>
        <a:defRPr sz="2000" kern="1200">
          <a:solidFill>
            <a:srgbClr val="515254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4FA6BF"/>
        </a:buClr>
        <a:buFont typeface="Arial" panose="020B0604020202020204" pitchFamily="34" charset="0"/>
        <a:buChar char="•"/>
        <a:defRPr sz="2000" kern="1200">
          <a:solidFill>
            <a:srgbClr val="515254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451FA-2490-9847-B4EB-2913B78C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FC35A-478A-8246-B5B7-022C18FC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D2D4C-A3F8-D648-B093-3DBF38302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8B3D-A9DD-5446-91FB-6A3881268598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3ABE6-33DB-8748-95F7-01BD03223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21009-ACF1-A648-AA2E-998EA7465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E73CF-3EEA-C246-ADEF-7E4E2268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mtss.org/wp-content/uploads/2024/02/States-of-I-MTSS-Brief-202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hyperlink" Target="https://mtss.org/wp-content/uploads/2024/11/I-MTSS-Research-Summary-11.7.24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26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13.svg"/><Relationship Id="rId5" Type="http://schemas.openxmlformats.org/officeDocument/2006/relationships/image" Target="../media/image28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svg"/><Relationship Id="rId9" Type="http://schemas.openxmlformats.org/officeDocument/2006/relationships/image" Target="../media/image29.png"/><Relationship Id="rId1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tss.org/wp-content/uploads/2023/03/Major-Milestones-toward-I-MTSS-3.13.2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tss.org/wp-content/uploads/2023/03/What-is-I-MTSS-3.21.2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1097280" y="758953"/>
            <a:ext cx="10058400" cy="2670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-50" normalizeH="0" baseline="0" noProof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Promise of MTSS:</a:t>
            </a:r>
            <a:br>
              <a:rPr kumimoji="0" lang="en-US" sz="5500" b="1" i="0" u="none" strike="noStrike" kern="1200" cap="none" spc="-50" normalizeH="0" baseline="0" noProof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5500" b="0" i="1" u="none" strike="noStrike" kern="1200" cap="none" spc="-50" normalizeH="0" baseline="0" noProof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 do we know and still need to learn from MTSS research?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787996-22B0-477A-84DA-90C618CDC5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097280" y="4821382"/>
            <a:ext cx="10058400" cy="1516356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Brandi Simonsen, Ph.D.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cap="none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brandi.simonsen@uconn.edu</a:t>
            </a:r>
            <a:endParaRPr lang="en-US" sz="2000" cap="none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F8A4AA-8368-9EF1-1C20-B9A5F46ED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54828" y="3917890"/>
            <a:ext cx="6543304" cy="7016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152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D9E50E5-EE88-B52E-179A-B7CE6C902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73779" y="4039128"/>
            <a:ext cx="6305402" cy="4542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FA6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15254"/>
                </a:solidFill>
              </a:rPr>
              <a:t>MTSS Forum | December 10, 2024</a:t>
            </a:r>
          </a:p>
        </p:txBody>
      </p:sp>
    </p:spTree>
    <p:extLst>
      <p:ext uri="{BB962C8B-B14F-4D97-AF65-F5344CB8AC3E}">
        <p14:creationId xmlns:p14="http://schemas.microsoft.com/office/powerpoint/2010/main" val="156384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49B81-709C-C266-5F44-0A8E1525E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5BA73DC-230D-B35A-D597-2B15DBEFD8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-1" y="643467"/>
            <a:ext cx="4342951" cy="5470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2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0" marR="0" lvl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Framing</a:t>
            </a: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b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focus on data to inform discussion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564B-AC53-AE48-9312-45EC5935E7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545518" y="296326"/>
            <a:ext cx="5225395" cy="5470462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Core Features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Defining Integrated MTSS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Data to Inform Discussion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Emerging Research on I-MTSS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Big Ideas and Resources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Sharing I-MTSS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246501-D462-BCBA-5422-AA63E70C5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4" y="6139610"/>
            <a:ext cx="1992535" cy="569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BA61E8-9EC4-4A96-731D-7B120C979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9045844" y="6167282"/>
            <a:ext cx="2721282" cy="63602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45AD343-311D-EC6D-0B05-2AC8ABBE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01" y="6066843"/>
            <a:ext cx="1040597" cy="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626061-6BA5-FCEC-24A0-7304367FB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  <a:stCxn id="9" idx="1"/>
            <a:endCxn id="15" idx="3"/>
          </p:cNvCxnSpPr>
          <p:nvPr/>
        </p:nvCxnSpPr>
        <p:spPr>
          <a:xfrm>
            <a:off x="4535138" y="736658"/>
            <a:ext cx="0" cy="45115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80EDBA1-4365-DFED-326D-470BE228E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78650" y="579515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98D327-DA93-5612-79EC-71C0EB53E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78650" y="2427848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3FE123-DD86-A2BE-EBB1-3A8D8E4B4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78650" y="4332315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7176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BE945-C235-53DC-56D3-D8AF6BE2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4CDF-DB5D-0B96-A87D-A0527B269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25028" y="286605"/>
            <a:ext cx="10942098" cy="1027424"/>
          </a:xfrm>
        </p:spPr>
        <p:txBody>
          <a:bodyPr>
            <a:normAutofit/>
          </a:bodyPr>
          <a:lstStyle/>
          <a:p>
            <a:r>
              <a:rPr lang="en-US" sz="4400" dirty="0"/>
              <a:t>Data to Inform Discussion: </a:t>
            </a:r>
            <a:r>
              <a:rPr lang="en-US" sz="4400" i="1" dirty="0"/>
              <a:t>Emerging Research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96D52-1B12-BA7F-5E2D-5A04715B52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25028" y="1931248"/>
            <a:ext cx="10942099" cy="3937847"/>
          </a:xfrm>
        </p:spPr>
        <p:txBody>
          <a:bodyPr>
            <a:normAutofit/>
          </a:bodyPr>
          <a:lstStyle/>
          <a:p>
            <a:pPr marL="922338" indent="-449263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Prevalence of MTSS</a:t>
            </a:r>
          </a:p>
          <a:p>
            <a:pPr marL="922338" indent="-449263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Promise of I-MTSS</a:t>
            </a:r>
          </a:p>
          <a:p>
            <a:pPr marL="922338" indent="-449263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Past research on I-MTSS</a:t>
            </a:r>
          </a:p>
          <a:p>
            <a:pPr marL="922338" indent="-449263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Current research of the I-MTSS Research Network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D6FC7D-901B-DA4D-6E28-3A9C6B1DA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03824"/>
            <a:ext cx="825028" cy="82040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2</a:t>
            </a: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57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AD3E8AB2-31FA-4F96-BABE-E499CA727E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1066800" y="122719"/>
            <a:ext cx="10058400" cy="9112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2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States of I-MTSS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0B288-C5E2-5A72-5444-6A09C81B07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41679" y="0"/>
            <a:ext cx="10350321" cy="1736646"/>
          </a:xfrm>
          <a:prstGeom prst="wedgeRoundRectCallout">
            <a:avLst>
              <a:gd name="adj1" fmla="val -41571"/>
              <a:gd name="adj2" fmla="val 5800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“all U.S. states have invested in MTSS, and the majority (&gt;90%) of states use an MTSS framework to organize supports in both academic (A) and behavioral (B) domains”</a:t>
            </a:r>
          </a:p>
        </p:txBody>
      </p:sp>
      <p:graphicFrame>
        <p:nvGraphicFramePr>
          <p:cNvPr id="4" name="Chart 3" descr="Chart depicts that all U.S.&#10;states have invested in MTSS, and the&#10;majority (&gt;90%) of states use an MTSS&#10;framework1 to organize supports in both&#10;academic (A) and behavioral (B) domains&#10;(see Figure 1; Zhang et al., 2023). Most&#10;(86%) states’ State Systemic Improvement&#10;Plans (SSIP) describe MTSS, and 11 states&#10;explicitly include both an MTSS and&#10;positive behavioral interventions and&#10;supports (PBIS) framework to support&#10;students’ academic and behavioral needs,&#10;respectively (K. Ruedel at the National&#10;Center for Systemic Improvement,&#10;personal communication, February 21,&#10;2023). In addition, some (36%) states’&#10;State Professional Development Grants&#10;(SPDG) include MTSS, and 5 states include&#10;MTSS for both academic and behavior&#10;support (J. Coffey at the Office of Special&#10;Education Programs, personal&#10;communication, March 17, 2023).">
            <a:extLst>
              <a:ext uri="{FF2B5EF4-FFF2-40B4-BE49-F238E27FC236}">
                <a16:creationId xmlns:a16="http://schemas.microsoft.com/office/drawing/2014/main" id="{78CC579A-9D5C-7D82-A4A6-9AD72B8103F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05958618"/>
              </p:ext>
            </p:extLst>
          </p:nvPr>
        </p:nvGraphicFramePr>
        <p:xfrm>
          <a:off x="784392" y="1343894"/>
          <a:ext cx="8512008" cy="468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MTSS brief hyperlinked: https://mtss.org/wp-content/uploads/2024/02/States-of-I-MTSS-Brief-2024.pdf&#10;">
            <a:hlinkClick r:id="rId4"/>
            <a:extLst>
              <a:ext uri="{FF2B5EF4-FFF2-40B4-BE49-F238E27FC236}">
                <a16:creationId xmlns:a16="http://schemas.microsoft.com/office/drawing/2014/main" id="{B245D7AB-713D-5FEF-470E-8FDDFA692A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093" y="2541062"/>
            <a:ext cx="2622377" cy="33747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39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F5EAD3-B7F1-4E77-4B88-C9C51FA31C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Research on I-MTSS</a:t>
            </a:r>
          </a:p>
        </p:txBody>
      </p:sp>
      <p:pic>
        <p:nvPicPr>
          <p:cNvPr id="5" name="Graphic 4" descr="This graphic depicts for quadrants of MTSS resaerch.">
            <a:extLst>
              <a:ext uri="{FF2B5EF4-FFF2-40B4-BE49-F238E27FC236}">
                <a16:creationId xmlns:a16="http://schemas.microsoft.com/office/drawing/2014/main" id="{28FEBABC-B15D-4CAF-0B25-71FB43A80D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40" t="2607" r="1340" b="3374"/>
          <a:stretch/>
        </p:blipFill>
        <p:spPr bwMode="auto">
          <a:xfrm>
            <a:off x="75483" y="1462244"/>
            <a:ext cx="9826821" cy="4612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19CD07-B0F4-6B95-6EC7-D39BD89953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74952"/>
            <a:ext cx="260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Credit: Steve Goodman</a:t>
            </a:r>
          </a:p>
        </p:txBody>
      </p:sp>
      <p:sp>
        <p:nvSpPr>
          <p:cNvPr id="15" name="Rectangle 14" descr="This rectangle highligths research on all components of I-MTSS framework with demonstrated efficacy in controlled conditions.">
            <a:extLst>
              <a:ext uri="{FF2B5EF4-FFF2-40B4-BE49-F238E27FC236}">
                <a16:creationId xmlns:a16="http://schemas.microsoft.com/office/drawing/2014/main" id="{6A07E00F-3468-0D08-D1AC-2C6A7C5341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3797" y="2034862"/>
            <a:ext cx="3369230" cy="13941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BCE8C-6585-F2AD-7009-F08F1EA0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571" y="76196"/>
            <a:ext cx="2594430" cy="33528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F2B2AC-1D9D-C52E-D859-33F408B86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66291" y="151545"/>
            <a:ext cx="2380729" cy="3189861"/>
          </a:xfrm>
          <a:prstGeom prst="rect">
            <a:avLst/>
          </a:prstGeom>
          <a:noFill/>
          <a:ln w="28575">
            <a:solidFill>
              <a:srgbClr val="4FA6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MTSS Brief hyperlinked: https://</a:t>
            </a:r>
            <a:r>
              <a:rPr lang="en-US" dirty="0" err="1"/>
              <a:t>mtss.org</a:t>
            </a:r>
            <a:r>
              <a:rPr lang="en-US" dirty="0"/>
              <a:t>/wp-content/uploads/2024/02/Does-Research-Support-I-MTSS-2024.pdf</a:t>
            </a:r>
          </a:p>
        </p:txBody>
      </p:sp>
    </p:spTree>
    <p:extLst>
      <p:ext uri="{BB962C8B-B14F-4D97-AF65-F5344CB8AC3E}">
        <p14:creationId xmlns:p14="http://schemas.microsoft.com/office/powerpoint/2010/main" val="20940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E7753AB-9DA1-3468-018B-BBBE4949CC9C}"/>
              </a:ext>
            </a:extLst>
          </p:cNvPr>
          <p:cNvSpPr txBox="1">
            <a:spLocks/>
          </p:cNvSpPr>
          <p:nvPr>
            <p:ph type="title" idx="4294967295"/>
          </p:nvPr>
        </p:nvSpPr>
        <p:spPr>
          <a:xfrm>
            <a:off x="1116682" y="-957987"/>
            <a:ext cx="10058400" cy="9112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2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Studies of I-MTSS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178AEF-CF8A-AEFC-B25F-F97C4C8AF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350771"/>
              </p:ext>
            </p:extLst>
          </p:nvPr>
        </p:nvGraphicFramePr>
        <p:xfrm>
          <a:off x="226548" y="388903"/>
          <a:ext cx="11838669" cy="5125602"/>
        </p:xfrm>
        <a:graphic>
          <a:graphicData uri="http://schemas.openxmlformats.org/drawingml/2006/table">
            <a:tbl>
              <a:tblPr firstRow="1" firstCol="1" bandRow="1"/>
              <a:tblGrid>
                <a:gridCol w="2264789">
                  <a:extLst>
                    <a:ext uri="{9D8B030D-6E8A-4147-A177-3AD203B41FA5}">
                      <a16:colId xmlns:a16="http://schemas.microsoft.com/office/drawing/2014/main" val="1869056788"/>
                    </a:ext>
                  </a:extLst>
                </a:gridCol>
                <a:gridCol w="4323688">
                  <a:extLst>
                    <a:ext uri="{9D8B030D-6E8A-4147-A177-3AD203B41FA5}">
                      <a16:colId xmlns:a16="http://schemas.microsoft.com/office/drawing/2014/main" val="960523124"/>
                    </a:ext>
                  </a:extLst>
                </a:gridCol>
                <a:gridCol w="2367734">
                  <a:extLst>
                    <a:ext uri="{9D8B030D-6E8A-4147-A177-3AD203B41FA5}">
                      <a16:colId xmlns:a16="http://schemas.microsoft.com/office/drawing/2014/main" val="3007091319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val="3997455071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val="2119940938"/>
                    </a:ext>
                  </a:extLst>
                </a:gridCol>
              </a:tblGrid>
              <a:tr h="701867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A6BF"/>
                        </a:buClr>
                        <a:buFont typeface="Symbol" pitchFamily="2" charset="2"/>
                        <a:buNone/>
                      </a:pPr>
                      <a:r>
                        <a:rPr lang="en-US" sz="2400" b="1" dirty="0">
                          <a:solidFill>
                            <a:srgbClr val="5152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152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I-MTSS Focus</a:t>
                      </a: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152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Design</a:t>
                      </a: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5152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i="1" dirty="0">
                          <a:solidFill>
                            <a:srgbClr val="5152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Behavior</a:t>
                      </a: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35766"/>
                  </a:ext>
                </a:extLst>
              </a:tr>
              <a:tr h="70186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A6BF"/>
                        </a:buClr>
                        <a:buFont typeface="Symbol" pitchFamily="2" charset="2"/>
                        <a:buChar char=""/>
                      </a:pPr>
                      <a:r>
                        <a:rPr lang="en-US" sz="2000" dirty="0" err="1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Algozzine</a:t>
                      </a: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(2012)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Schoolwide PBIS + Comprehensive Reading Model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Cluster Randomized Waitlist Control Trial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84967"/>
                  </a:ext>
                </a:extLst>
              </a:tr>
              <a:tr h="70186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A6BF"/>
                        </a:buClr>
                        <a:buFont typeface="Symbol" pitchFamily="2" charset="2"/>
                        <a:buChar char=""/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Chaparro </a:t>
                      </a: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al. (2020)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Behavioral and Instructional Support System (EBISS)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5152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63811"/>
                  </a:ext>
                </a:extLst>
              </a:tr>
              <a:tr h="70186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A6BF"/>
                        </a:buClr>
                        <a:buFont typeface="Symbol" pitchFamily="2" charset="2"/>
                        <a:buChar char=""/>
                      </a:pP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Ervin et al. (2006) 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Michigan’s Integrated Behavior and Learning Support Initiative (MIBLSI)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15845"/>
                  </a:ext>
                </a:extLst>
              </a:tr>
              <a:tr h="848526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A6BF"/>
                        </a:buClr>
                        <a:buFont typeface="Symbol" pitchFamily="2" charset="2"/>
                        <a:buChar char=""/>
                      </a:pP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Lane &amp; Menzies (2003a, 2003b, 2005)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Schoolwide Behavior Plan + District Literacy Plan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05939"/>
                  </a:ext>
                </a:extLst>
              </a:tr>
              <a:tr h="70186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A6BF"/>
                        </a:buClr>
                        <a:buFont typeface="Symbol" pitchFamily="2" charset="2"/>
                        <a:buChar char=""/>
                      </a:pP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McIntosh et al. (2006)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Schoolwide PBIS + Scientifically-Based Reading Instruction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12424"/>
                  </a:ext>
                </a:extLst>
              </a:tr>
              <a:tr h="70186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A6BF"/>
                        </a:buClr>
                        <a:buFont typeface="Symbol" pitchFamily="2" charset="2"/>
                        <a:buChar char=""/>
                      </a:pPr>
                      <a:r>
                        <a:rPr lang="en-US" sz="2000" dirty="0" err="1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Noltemeyer</a:t>
                      </a: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 dirty="0" err="1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Sansosti</a:t>
                      </a:r>
                      <a:r>
                        <a:rPr lang="en-US" sz="2000" dirty="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(2012)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Interconnected Systems Model (ISM)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515254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 &amp; Predictive</a:t>
                      </a:r>
                      <a:endParaRPr lang="en-US" sz="320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15254"/>
                          </a:solidFill>
                          <a:effectLst/>
                          <a:latin typeface="Wingdings 3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5152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3200" dirty="0">
                        <a:solidFill>
                          <a:srgbClr val="5152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A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597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390124F-775B-AA43-0DF3-AB4DD0CC9F1F}"/>
              </a:ext>
            </a:extLst>
          </p:cNvPr>
          <p:cNvSpPr txBox="1">
            <a:spLocks/>
          </p:cNvSpPr>
          <p:nvPr/>
        </p:nvSpPr>
        <p:spPr>
          <a:xfrm>
            <a:off x="-14931" y="5535630"/>
            <a:ext cx="99397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51525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b="1" dirty="0">
                <a:solidFill>
                  <a:srgbClr val="51525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515254"/>
                </a:solidFill>
                <a:effectLst/>
                <a:latin typeface="Wingdings 3" pitchFamily="2" charset="2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>
                <a:solidFill>
                  <a:srgbClr val="5152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51525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improved (in desired direction), </a:t>
            </a:r>
            <a:r>
              <a:rPr lang="en-US" sz="2000" b="1" dirty="0" err="1">
                <a:solidFill>
                  <a:srgbClr val="515254"/>
                </a:solidFill>
                <a:effectLst/>
                <a:latin typeface="Wingdings 3" pitchFamily="2" charset="2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srgbClr val="5152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51525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not improved</a:t>
            </a:r>
            <a:r>
              <a:rPr lang="en-US" sz="2000" b="1" dirty="0">
                <a:solidFill>
                  <a:srgbClr val="51525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515254"/>
                </a:solidFill>
                <a:effectLst/>
                <a:latin typeface="Wingdings 3" pitchFamily="2" charset="2"/>
                <a:ea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US" sz="2000" b="1" dirty="0">
                <a:solidFill>
                  <a:srgbClr val="51525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51525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mixed results, ? = not reported</a:t>
            </a:r>
            <a:endParaRPr lang="en-US" sz="3200" dirty="0">
              <a:solidFill>
                <a:srgbClr val="5152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8C638-D850-CD93-4E83-FDE37A007C81}"/>
              </a:ext>
            </a:extLst>
          </p:cNvPr>
          <p:cNvSpPr txBox="1"/>
          <p:nvPr/>
        </p:nvSpPr>
        <p:spPr>
          <a:xfrm>
            <a:off x="9773728" y="147508"/>
            <a:ext cx="1636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Outcomes*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972CA-AC8A-3B53-75CD-E80579194507}"/>
              </a:ext>
            </a:extLst>
          </p:cNvPr>
          <p:cNvSpPr txBox="1">
            <a:spLocks/>
          </p:cNvSpPr>
          <p:nvPr/>
        </p:nvSpPr>
        <p:spPr>
          <a:xfrm>
            <a:off x="2056861" y="6024509"/>
            <a:ext cx="3165271" cy="919401"/>
          </a:xfrm>
          <a:prstGeom prst="wedgeRoundRectCallout">
            <a:avLst>
              <a:gd name="adj1" fmla="val -42563"/>
              <a:gd name="adj2" fmla="val -127623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Fewer than 10 studies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722DE-FD36-44B2-4A10-F5EA0AB535E3}"/>
              </a:ext>
            </a:extLst>
          </p:cNvPr>
          <p:cNvSpPr txBox="1">
            <a:spLocks/>
          </p:cNvSpPr>
          <p:nvPr/>
        </p:nvSpPr>
        <p:spPr>
          <a:xfrm>
            <a:off x="5222132" y="6024510"/>
            <a:ext cx="3165271" cy="919401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 show positive effects </a:t>
            </a:r>
          </a:p>
          <a:p>
            <a:pPr algn="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in reading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behavior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9FA14D-2857-99A7-6963-9C7A73C7C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508353" y="1157116"/>
            <a:ext cx="2167033" cy="5515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23EAEF9-4A00-4869-52C0-29BAAB060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508353" y="4174742"/>
            <a:ext cx="2167033" cy="5515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FC2852B-4381-2025-DA13-0F5E39081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44301" y="1157116"/>
            <a:ext cx="3991427" cy="5515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F22BC2-05DD-6859-ABAD-6AC77DD86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44301" y="4174742"/>
            <a:ext cx="3991427" cy="5515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F8656-15BF-E35B-6347-B4212CB1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52" y="1129614"/>
            <a:ext cx="457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2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26747-0217-5F85-5419-8C368219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AA03CA9-DA0A-11A7-F45C-76F046D890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Research of the I-MTSS Network</a:t>
            </a:r>
          </a:p>
        </p:txBody>
      </p:sp>
      <p:pic>
        <p:nvPicPr>
          <p:cNvPr id="5" name="Graphic 4" descr="Figure depicts a vertical&#10;continuum of research foci from I-MTSS&#10;components to an I-MTSS framework. Further, to&#10;bridge the research-to-practice gap, illustrated by&#10;the horizontal continuum, it is critical research&#10;extends beyond documenting initial efficacy in&#10;controlled conditions (i.e., that “it can work”) to&#10;demonstrating that I-MTSS does work, with&#10;evidence of effectiveness—improvements in&#10;meaningful outcomes—in typical conditions.">
            <a:extLst>
              <a:ext uri="{FF2B5EF4-FFF2-40B4-BE49-F238E27FC236}">
                <a16:creationId xmlns:a16="http://schemas.microsoft.com/office/drawing/2014/main" id="{BA1FE19B-BDA4-58FC-E116-1AE7119D3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40" t="2607" r="1340" b="3374"/>
          <a:stretch/>
        </p:blipFill>
        <p:spPr bwMode="auto">
          <a:xfrm>
            <a:off x="75483" y="1462244"/>
            <a:ext cx="9826821" cy="4612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979FC-470B-582F-8F3E-8A71F36F18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74952"/>
            <a:ext cx="260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Credit: Steve Goodman</a:t>
            </a:r>
          </a:p>
        </p:txBody>
      </p:sp>
      <p:sp>
        <p:nvSpPr>
          <p:cNvPr id="15" name="Rectangle 14" descr="This box highlights individual or cluster of componetns with demonstrated efficacy in controlled conidtions.">
            <a:extLst>
              <a:ext uri="{FF2B5EF4-FFF2-40B4-BE49-F238E27FC236}">
                <a16:creationId xmlns:a16="http://schemas.microsoft.com/office/drawing/2014/main" id="{DB30DD8C-843B-DD99-E040-697F30CFB0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3797" y="4084150"/>
            <a:ext cx="3369230" cy="13941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D334-816D-B703-896B-330B50AB4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43346" y="0"/>
            <a:ext cx="11748654" cy="1314029"/>
          </a:xfrm>
        </p:spPr>
        <p:txBody>
          <a:bodyPr>
            <a:normAutofit/>
          </a:bodyPr>
          <a:lstStyle/>
          <a:p>
            <a:r>
              <a:rPr lang="en-US" sz="4500" dirty="0"/>
              <a:t>Lessons Learned from </a:t>
            </a:r>
            <a:br>
              <a:rPr lang="en-US" sz="4500" dirty="0"/>
            </a:br>
            <a:r>
              <a:rPr lang="en-US" sz="4500" dirty="0"/>
              <a:t>I-MTSS Research Network</a:t>
            </a:r>
          </a:p>
        </p:txBody>
      </p:sp>
      <p:pic>
        <p:nvPicPr>
          <p:cNvPr id="27" name="Picture 26" descr="Thumbnail image of MTSS brief with hyperlink to https://mtss.org/wp-content/uploads/2024/11/I-MTSS-Research-Summary-11.7.24.pdf">
            <a:hlinkClick r:id="rId2"/>
            <a:extLst>
              <a:ext uri="{FF2B5EF4-FFF2-40B4-BE49-F238E27FC236}">
                <a16:creationId xmlns:a16="http://schemas.microsoft.com/office/drawing/2014/main" id="{4A78C1FE-AD90-2373-9747-C058F84B6C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981" y="148441"/>
            <a:ext cx="2785736" cy="3635415"/>
          </a:xfrm>
          <a:prstGeom prst="rect">
            <a:avLst/>
          </a:prstGeom>
          <a:ln w="19050">
            <a:solidFill>
              <a:srgbClr val="515254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352287-971F-9A36-999B-09A1ACDD8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56387" y="1470230"/>
            <a:ext cx="793233" cy="793233"/>
            <a:chOff x="1598750" y="2158071"/>
            <a:chExt cx="793233" cy="7932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B025B0-4444-A7C8-5DD6-ECC06D708C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598750" y="2158071"/>
              <a:ext cx="793233" cy="793233"/>
              <a:chOff x="1598750" y="2158071"/>
              <a:chExt cx="793233" cy="79323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864D675-D159-0642-54D8-18279C0BB9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98750" y="2158071"/>
                <a:ext cx="793233" cy="793233"/>
              </a:xfrm>
              <a:prstGeom prst="ellipse">
                <a:avLst/>
              </a:prstGeom>
              <a:solidFill>
                <a:srgbClr val="4FA6BF"/>
              </a:solidFill>
              <a:ln w="38100">
                <a:solidFill>
                  <a:schemeClr val="bg1"/>
                </a:solidFill>
              </a:ln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BDB607-8833-B496-E351-876C046FB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765329" y="2324650"/>
                <a:ext cx="460075" cy="460075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rapezoid 25">
              <a:extLst>
                <a:ext uri="{FF2B5EF4-FFF2-40B4-BE49-F238E27FC236}">
                  <a16:creationId xmlns:a16="http://schemas.microsoft.com/office/drawing/2014/main" id="{F3666AE8-3393-754C-AE97-68F13D55A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35156" y="2611261"/>
              <a:ext cx="311457" cy="81911"/>
            </a:xfrm>
            <a:custGeom>
              <a:avLst/>
              <a:gdLst>
                <a:gd name="connsiteX0" fmla="*/ 0 w 341972"/>
                <a:gd name="connsiteY0" fmla="*/ 126381 h 126381"/>
                <a:gd name="connsiteX1" fmla="*/ 58143 w 341972"/>
                <a:gd name="connsiteY1" fmla="*/ 0 h 126381"/>
                <a:gd name="connsiteX2" fmla="*/ 283829 w 341972"/>
                <a:gd name="connsiteY2" fmla="*/ 0 h 126381"/>
                <a:gd name="connsiteX3" fmla="*/ 341972 w 341972"/>
                <a:gd name="connsiteY3" fmla="*/ 126381 h 126381"/>
                <a:gd name="connsiteX4" fmla="*/ 0 w 341972"/>
                <a:gd name="connsiteY4" fmla="*/ 126381 h 126381"/>
                <a:gd name="connsiteX0" fmla="*/ 0 w 341972"/>
                <a:gd name="connsiteY0" fmla="*/ 126381 h 126381"/>
                <a:gd name="connsiteX1" fmla="*/ 50709 w 341972"/>
                <a:gd name="connsiteY1" fmla="*/ 7434 h 126381"/>
                <a:gd name="connsiteX2" fmla="*/ 283829 w 341972"/>
                <a:gd name="connsiteY2" fmla="*/ 0 h 126381"/>
                <a:gd name="connsiteX3" fmla="*/ 341972 w 341972"/>
                <a:gd name="connsiteY3" fmla="*/ 126381 h 126381"/>
                <a:gd name="connsiteX4" fmla="*/ 0 w 341972"/>
                <a:gd name="connsiteY4" fmla="*/ 126381 h 126381"/>
                <a:gd name="connsiteX0" fmla="*/ 0 w 364275"/>
                <a:gd name="connsiteY0" fmla="*/ 126381 h 126381"/>
                <a:gd name="connsiteX1" fmla="*/ 73012 w 364275"/>
                <a:gd name="connsiteY1" fmla="*/ 7434 h 126381"/>
                <a:gd name="connsiteX2" fmla="*/ 306132 w 364275"/>
                <a:gd name="connsiteY2" fmla="*/ 0 h 126381"/>
                <a:gd name="connsiteX3" fmla="*/ 364275 w 364275"/>
                <a:gd name="connsiteY3" fmla="*/ 126381 h 126381"/>
                <a:gd name="connsiteX4" fmla="*/ 0 w 364275"/>
                <a:gd name="connsiteY4" fmla="*/ 126381 h 126381"/>
                <a:gd name="connsiteX0" fmla="*/ 0 w 364275"/>
                <a:gd name="connsiteY0" fmla="*/ 118947 h 118947"/>
                <a:gd name="connsiteX1" fmla="*/ 73012 w 364275"/>
                <a:gd name="connsiteY1" fmla="*/ 0 h 118947"/>
                <a:gd name="connsiteX2" fmla="*/ 331256 w 364275"/>
                <a:gd name="connsiteY2" fmla="*/ 24850 h 118947"/>
                <a:gd name="connsiteX3" fmla="*/ 364275 w 364275"/>
                <a:gd name="connsiteY3" fmla="*/ 118947 h 118947"/>
                <a:gd name="connsiteX4" fmla="*/ 0 w 364275"/>
                <a:gd name="connsiteY4" fmla="*/ 118947 h 118947"/>
                <a:gd name="connsiteX0" fmla="*/ 0 w 364275"/>
                <a:gd name="connsiteY0" fmla="*/ 94097 h 94097"/>
                <a:gd name="connsiteX1" fmla="*/ 64637 w 364275"/>
                <a:gd name="connsiteY1" fmla="*/ 31646 h 94097"/>
                <a:gd name="connsiteX2" fmla="*/ 331256 w 364275"/>
                <a:gd name="connsiteY2" fmla="*/ 0 h 94097"/>
                <a:gd name="connsiteX3" fmla="*/ 364275 w 364275"/>
                <a:gd name="connsiteY3" fmla="*/ 94097 h 94097"/>
                <a:gd name="connsiteX4" fmla="*/ 0 w 364275"/>
                <a:gd name="connsiteY4" fmla="*/ 94097 h 94097"/>
                <a:gd name="connsiteX0" fmla="*/ 0 w 339962"/>
                <a:gd name="connsiteY0" fmla="*/ 100792 h 100792"/>
                <a:gd name="connsiteX1" fmla="*/ 40324 w 339962"/>
                <a:gd name="connsiteY1" fmla="*/ 31646 h 100792"/>
                <a:gd name="connsiteX2" fmla="*/ 306943 w 339962"/>
                <a:gd name="connsiteY2" fmla="*/ 0 h 100792"/>
                <a:gd name="connsiteX3" fmla="*/ 339962 w 339962"/>
                <a:gd name="connsiteY3" fmla="*/ 94097 h 100792"/>
                <a:gd name="connsiteX4" fmla="*/ 0 w 339962"/>
                <a:gd name="connsiteY4" fmla="*/ 100792 h 100792"/>
                <a:gd name="connsiteX0" fmla="*/ 0 w 329543"/>
                <a:gd name="connsiteY0" fmla="*/ 87403 h 94097"/>
                <a:gd name="connsiteX1" fmla="*/ 29905 w 329543"/>
                <a:gd name="connsiteY1" fmla="*/ 31646 h 94097"/>
                <a:gd name="connsiteX2" fmla="*/ 296524 w 329543"/>
                <a:gd name="connsiteY2" fmla="*/ 0 h 94097"/>
                <a:gd name="connsiteX3" fmla="*/ 329543 w 329543"/>
                <a:gd name="connsiteY3" fmla="*/ 94097 h 94097"/>
                <a:gd name="connsiteX4" fmla="*/ 0 w 329543"/>
                <a:gd name="connsiteY4" fmla="*/ 87403 h 94097"/>
                <a:gd name="connsiteX0" fmla="*/ 0 w 305230"/>
                <a:gd name="connsiteY0" fmla="*/ 87403 h 87403"/>
                <a:gd name="connsiteX1" fmla="*/ 29905 w 305230"/>
                <a:gd name="connsiteY1" fmla="*/ 31646 h 87403"/>
                <a:gd name="connsiteX2" fmla="*/ 296524 w 305230"/>
                <a:gd name="connsiteY2" fmla="*/ 0 h 87403"/>
                <a:gd name="connsiteX3" fmla="*/ 305230 w 305230"/>
                <a:gd name="connsiteY3" fmla="*/ 87402 h 87403"/>
                <a:gd name="connsiteX4" fmla="*/ 0 w 305230"/>
                <a:gd name="connsiteY4" fmla="*/ 87403 h 87403"/>
                <a:gd name="connsiteX0" fmla="*/ 0 w 305230"/>
                <a:gd name="connsiteY0" fmla="*/ 87403 h 87403"/>
                <a:gd name="connsiteX1" fmla="*/ 29905 w 305230"/>
                <a:gd name="connsiteY1" fmla="*/ 31646 h 87403"/>
                <a:gd name="connsiteX2" fmla="*/ 261790 w 305230"/>
                <a:gd name="connsiteY2" fmla="*/ 0 h 87403"/>
                <a:gd name="connsiteX3" fmla="*/ 305230 w 305230"/>
                <a:gd name="connsiteY3" fmla="*/ 87402 h 87403"/>
                <a:gd name="connsiteX4" fmla="*/ 0 w 305230"/>
                <a:gd name="connsiteY4" fmla="*/ 87403 h 87403"/>
                <a:gd name="connsiteX0" fmla="*/ 0 w 305230"/>
                <a:gd name="connsiteY0" fmla="*/ 87403 h 87403"/>
                <a:gd name="connsiteX1" fmla="*/ 29905 w 305230"/>
                <a:gd name="connsiteY1" fmla="*/ 4869 h 87403"/>
                <a:gd name="connsiteX2" fmla="*/ 261790 w 305230"/>
                <a:gd name="connsiteY2" fmla="*/ 0 h 87403"/>
                <a:gd name="connsiteX3" fmla="*/ 305230 w 305230"/>
                <a:gd name="connsiteY3" fmla="*/ 87402 h 87403"/>
                <a:gd name="connsiteX4" fmla="*/ 0 w 305230"/>
                <a:gd name="connsiteY4" fmla="*/ 87403 h 87403"/>
                <a:gd name="connsiteX0" fmla="*/ 0 w 315649"/>
                <a:gd name="connsiteY0" fmla="*/ 70667 h 87402"/>
                <a:gd name="connsiteX1" fmla="*/ 40324 w 315649"/>
                <a:gd name="connsiteY1" fmla="*/ 4869 h 87402"/>
                <a:gd name="connsiteX2" fmla="*/ 272209 w 315649"/>
                <a:gd name="connsiteY2" fmla="*/ 0 h 87402"/>
                <a:gd name="connsiteX3" fmla="*/ 315649 w 315649"/>
                <a:gd name="connsiteY3" fmla="*/ 87402 h 87402"/>
                <a:gd name="connsiteX4" fmla="*/ 0 w 315649"/>
                <a:gd name="connsiteY4" fmla="*/ 70667 h 87402"/>
                <a:gd name="connsiteX0" fmla="*/ 0 w 339962"/>
                <a:gd name="connsiteY0" fmla="*/ 70667 h 70667"/>
                <a:gd name="connsiteX1" fmla="*/ 40324 w 339962"/>
                <a:gd name="connsiteY1" fmla="*/ 4869 h 70667"/>
                <a:gd name="connsiteX2" fmla="*/ 272209 w 339962"/>
                <a:gd name="connsiteY2" fmla="*/ 0 h 70667"/>
                <a:gd name="connsiteX3" fmla="*/ 339962 w 339962"/>
                <a:gd name="connsiteY3" fmla="*/ 70666 h 70667"/>
                <a:gd name="connsiteX4" fmla="*/ 0 w 339962"/>
                <a:gd name="connsiteY4" fmla="*/ 70667 h 70667"/>
                <a:gd name="connsiteX0" fmla="*/ 0 w 308702"/>
                <a:gd name="connsiteY0" fmla="*/ 70667 h 70667"/>
                <a:gd name="connsiteX1" fmla="*/ 40324 w 308702"/>
                <a:gd name="connsiteY1" fmla="*/ 4869 h 70667"/>
                <a:gd name="connsiteX2" fmla="*/ 272209 w 308702"/>
                <a:gd name="connsiteY2" fmla="*/ 0 h 70667"/>
                <a:gd name="connsiteX3" fmla="*/ 308702 w 308702"/>
                <a:gd name="connsiteY3" fmla="*/ 67319 h 70667"/>
                <a:gd name="connsiteX4" fmla="*/ 0 w 308702"/>
                <a:gd name="connsiteY4" fmla="*/ 70667 h 70667"/>
                <a:gd name="connsiteX0" fmla="*/ 0 w 308702"/>
                <a:gd name="connsiteY0" fmla="*/ 70667 h 70667"/>
                <a:gd name="connsiteX1" fmla="*/ 57691 w 308702"/>
                <a:gd name="connsiteY1" fmla="*/ 1521 h 70667"/>
                <a:gd name="connsiteX2" fmla="*/ 272209 w 308702"/>
                <a:gd name="connsiteY2" fmla="*/ 0 h 70667"/>
                <a:gd name="connsiteX3" fmla="*/ 308702 w 308702"/>
                <a:gd name="connsiteY3" fmla="*/ 67319 h 70667"/>
                <a:gd name="connsiteX4" fmla="*/ 0 w 308702"/>
                <a:gd name="connsiteY4" fmla="*/ 70667 h 70667"/>
                <a:gd name="connsiteX0" fmla="*/ 0 w 287862"/>
                <a:gd name="connsiteY0" fmla="*/ 74014 h 74014"/>
                <a:gd name="connsiteX1" fmla="*/ 36851 w 287862"/>
                <a:gd name="connsiteY1" fmla="*/ 1521 h 74014"/>
                <a:gd name="connsiteX2" fmla="*/ 251369 w 287862"/>
                <a:gd name="connsiteY2" fmla="*/ 0 h 74014"/>
                <a:gd name="connsiteX3" fmla="*/ 287862 w 287862"/>
                <a:gd name="connsiteY3" fmla="*/ 67319 h 74014"/>
                <a:gd name="connsiteX4" fmla="*/ 0 w 287862"/>
                <a:gd name="connsiteY4" fmla="*/ 74014 h 74014"/>
                <a:gd name="connsiteX0" fmla="*/ 0 w 287862"/>
                <a:gd name="connsiteY0" fmla="*/ 79189 h 79189"/>
                <a:gd name="connsiteX1" fmla="*/ 64638 w 287862"/>
                <a:gd name="connsiteY1" fmla="*/ 0 h 79189"/>
                <a:gd name="connsiteX2" fmla="*/ 251369 w 287862"/>
                <a:gd name="connsiteY2" fmla="*/ 5175 h 79189"/>
                <a:gd name="connsiteX3" fmla="*/ 287862 w 287862"/>
                <a:gd name="connsiteY3" fmla="*/ 72494 h 79189"/>
                <a:gd name="connsiteX4" fmla="*/ 0 w 287862"/>
                <a:gd name="connsiteY4" fmla="*/ 79189 h 79189"/>
                <a:gd name="connsiteX0" fmla="*/ 0 w 287862"/>
                <a:gd name="connsiteY0" fmla="*/ 75842 h 75842"/>
                <a:gd name="connsiteX1" fmla="*/ 47272 w 287862"/>
                <a:gd name="connsiteY1" fmla="*/ 0 h 75842"/>
                <a:gd name="connsiteX2" fmla="*/ 251369 w 287862"/>
                <a:gd name="connsiteY2" fmla="*/ 1828 h 75842"/>
                <a:gd name="connsiteX3" fmla="*/ 287862 w 287862"/>
                <a:gd name="connsiteY3" fmla="*/ 69147 h 75842"/>
                <a:gd name="connsiteX4" fmla="*/ 0 w 287862"/>
                <a:gd name="connsiteY4" fmla="*/ 75842 h 75842"/>
                <a:gd name="connsiteX0" fmla="*/ 0 w 287862"/>
                <a:gd name="connsiteY0" fmla="*/ 77361 h 77361"/>
                <a:gd name="connsiteX1" fmla="*/ 47272 w 287862"/>
                <a:gd name="connsiteY1" fmla="*/ 1519 h 77361"/>
                <a:gd name="connsiteX2" fmla="*/ 251369 w 287862"/>
                <a:gd name="connsiteY2" fmla="*/ 0 h 77361"/>
                <a:gd name="connsiteX3" fmla="*/ 287862 w 287862"/>
                <a:gd name="connsiteY3" fmla="*/ 70666 h 77361"/>
                <a:gd name="connsiteX4" fmla="*/ 0 w 287862"/>
                <a:gd name="connsiteY4" fmla="*/ 77361 h 77361"/>
                <a:gd name="connsiteX0" fmla="*/ 0 w 305228"/>
                <a:gd name="connsiteY0" fmla="*/ 77361 h 77361"/>
                <a:gd name="connsiteX1" fmla="*/ 47272 w 305228"/>
                <a:gd name="connsiteY1" fmla="*/ 1519 h 77361"/>
                <a:gd name="connsiteX2" fmla="*/ 251369 w 305228"/>
                <a:gd name="connsiteY2" fmla="*/ 0 h 77361"/>
                <a:gd name="connsiteX3" fmla="*/ 305228 w 305228"/>
                <a:gd name="connsiteY3" fmla="*/ 74013 h 77361"/>
                <a:gd name="connsiteX4" fmla="*/ 0 w 305228"/>
                <a:gd name="connsiteY4" fmla="*/ 77361 h 7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28" h="77361">
                  <a:moveTo>
                    <a:pt x="0" y="77361"/>
                  </a:moveTo>
                  <a:lnTo>
                    <a:pt x="47272" y="1519"/>
                  </a:lnTo>
                  <a:lnTo>
                    <a:pt x="251369" y="0"/>
                  </a:lnTo>
                  <a:lnTo>
                    <a:pt x="305228" y="74013"/>
                  </a:lnTo>
                  <a:lnTo>
                    <a:pt x="0" y="77361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Picture 29" descr="UConn Logo">
            <a:extLst>
              <a:ext uri="{FF2B5EF4-FFF2-40B4-BE49-F238E27FC236}">
                <a16:creationId xmlns:a16="http://schemas.microsoft.com/office/drawing/2014/main" id="{2F528914-EE51-1857-3824-6EBF925190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3" y="1572773"/>
            <a:ext cx="957701" cy="329449"/>
          </a:xfrm>
          <a:prstGeom prst="rect">
            <a:avLst/>
          </a:prstGeom>
        </p:spPr>
      </p:pic>
      <p:pic>
        <p:nvPicPr>
          <p:cNvPr id="1026" name="Picture 2" descr="Basic Meadows Center Logo">
            <a:extLst>
              <a:ext uri="{FF2B5EF4-FFF2-40B4-BE49-F238E27FC236}">
                <a16:creationId xmlns:a16="http://schemas.microsoft.com/office/drawing/2014/main" id="{5B853C14-A032-5C08-CFFC-AE24BA54D2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8" b="27518"/>
          <a:stretch/>
        </p:blipFill>
        <p:spPr bwMode="auto">
          <a:xfrm>
            <a:off x="44053" y="1902222"/>
            <a:ext cx="940037" cy="4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FB371D5-42AD-822A-FCFF-BCD1C642F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6198" y="1517502"/>
            <a:ext cx="731441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Research-Informed Practices </a:t>
            </a:r>
            <a:r>
              <a:rPr lang="en-US" sz="2200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result in better outcomes for students across tiers </a:t>
            </a:r>
            <a:endParaRPr lang="en-US" sz="2200" dirty="0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FAA35D86-5F3A-0438-83D0-CF6FF80C2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47971" y="1665871"/>
            <a:ext cx="401099" cy="359387"/>
          </a:xfrm>
          <a:prstGeom prst="triangl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53E0C2-48FC-1636-52DC-F44C43C549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16198" y="2490416"/>
            <a:ext cx="6259369" cy="25545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1113" marR="0"/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When educators integrated key positive classroom behavior practices within rigorous reading instruction in Tier 1: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2000" b="1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Teachers</a:t>
            </a:r>
          </a:p>
          <a:p>
            <a:pPr lvl="1"/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2000" b="1" i="1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en-US" sz="2000" b="1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fidelity </a:t>
            </a:r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(for behavior </a:t>
            </a:r>
            <a:r>
              <a:rPr lang="en-US" sz="2000" b="1" i="1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reading)</a:t>
            </a:r>
            <a:endParaRPr lang="en-US" sz="2000" b="1" dirty="0">
              <a:solidFill>
                <a:srgbClr val="515254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2000" b="1" dirty="0">
                <a:solidFill>
                  <a:srgbClr val="515254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EBPs </a:t>
            </a:r>
            <a:r>
              <a:rPr lang="en-US" sz="2000" dirty="0">
                <a:solidFill>
                  <a:srgbClr val="515254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(e.g.,</a:t>
            </a:r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specific praise</a:t>
            </a:r>
            <a:r>
              <a:rPr lang="en-US" sz="2000" dirty="0">
                <a:solidFill>
                  <a:srgbClr val="515254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2000" b="1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Students </a:t>
            </a:r>
          </a:p>
          <a:p>
            <a:pPr lvl="1"/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↑ behavioral strengths 	</a:t>
            </a:r>
            <a:r>
              <a:rPr lang="en-US" sz="2000" dirty="0">
                <a:solidFill>
                  <a:srgbClr val="515254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behavioral risk </a:t>
            </a:r>
          </a:p>
          <a:p>
            <a:pPr lvl="1"/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</a:rPr>
              <a:t>academically engaged 	</a:t>
            </a:r>
            <a:r>
              <a:rPr lang="en-US" sz="2000" dirty="0">
                <a:solidFill>
                  <a:srgbClr val="515254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US" sz="2000" dirty="0">
                <a:solidFill>
                  <a:srgbClr val="515254"/>
                </a:solidFill>
                <a:effectLst/>
                <a:latin typeface="+mj-lt"/>
                <a:ea typeface="Calibri" panose="020F0502020204030204" pitchFamily="34" charset="0"/>
              </a:rPr>
              <a:t>off task</a:t>
            </a:r>
            <a:r>
              <a:rPr lang="en-US" sz="2000" dirty="0">
                <a:effectLst/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4E5C04-8FB0-CAA4-48AB-B27209A3D6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16198" y="5063768"/>
            <a:ext cx="625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515254"/>
                </a:solidFill>
                <a:latin typeface="+mj-lt"/>
              </a:rPr>
              <a:t>*Based on preliminary data from Cohort 1 </a:t>
            </a:r>
          </a:p>
        </p:txBody>
      </p:sp>
    </p:spTree>
    <p:extLst>
      <p:ext uri="{BB962C8B-B14F-4D97-AF65-F5344CB8AC3E}">
        <p14:creationId xmlns:p14="http://schemas.microsoft.com/office/powerpoint/2010/main" val="41697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8D51D-0473-6CEA-741A-82F8A3D03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AAE7-28F8-B131-7EF0-82F7634C7826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443346" y="0"/>
            <a:ext cx="11748654" cy="1314029"/>
          </a:xfrm>
        </p:spPr>
        <p:txBody>
          <a:bodyPr>
            <a:normAutofit/>
          </a:bodyPr>
          <a:lstStyle/>
          <a:p>
            <a:r>
              <a:rPr lang="en-US" sz="4500" dirty="0"/>
              <a:t>Lessons Learned from </a:t>
            </a:r>
            <a:br>
              <a:rPr lang="en-US" sz="4500" dirty="0"/>
            </a:br>
            <a:r>
              <a:rPr lang="en-US" sz="4500" dirty="0"/>
              <a:t>I-MTSS Research Network (cont’d)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917DEFD-3B56-82E1-C033-F266BF90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81" y="148441"/>
            <a:ext cx="2785736" cy="3635415"/>
          </a:xfrm>
          <a:prstGeom prst="rect">
            <a:avLst/>
          </a:prstGeom>
          <a:ln w="19050">
            <a:solidFill>
              <a:srgbClr val="515254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A376C6-8CFC-DE32-0770-95934DF1F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056387" y="1470230"/>
            <a:ext cx="793233" cy="793233"/>
            <a:chOff x="1598750" y="2158071"/>
            <a:chExt cx="793233" cy="7932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8BA6731-1B97-1B01-CAE9-2495A7116FF2}"/>
                </a:ext>
              </a:extLst>
            </p:cNvPr>
            <p:cNvGrpSpPr>
              <a:grpSpLocks/>
            </p:cNvGrpSpPr>
            <p:nvPr/>
          </p:nvGrpSpPr>
          <p:grpSpPr>
            <a:xfrm>
              <a:off x="1598750" y="2158071"/>
              <a:ext cx="793233" cy="793233"/>
              <a:chOff x="1598750" y="2158071"/>
              <a:chExt cx="793233" cy="79323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66FFA7-525C-47F8-A3EA-C7BB612CC0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98750" y="2158071"/>
                <a:ext cx="793233" cy="793233"/>
              </a:xfrm>
              <a:prstGeom prst="ellipse">
                <a:avLst/>
              </a:prstGeom>
              <a:solidFill>
                <a:srgbClr val="4FA6BF"/>
              </a:solidFill>
              <a:ln w="38100">
                <a:solidFill>
                  <a:schemeClr val="bg1"/>
                </a:solidFill>
              </a:ln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2" descr="Pyramid with levels">
                <a:extLst>
                  <a:ext uri="{FF2B5EF4-FFF2-40B4-BE49-F238E27FC236}">
                    <a16:creationId xmlns:a16="http://schemas.microsoft.com/office/drawing/2014/main" id="{2BF0891A-16B3-73D5-5337-DCB839DC7C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65329" y="2324650"/>
                <a:ext cx="460075" cy="460075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rapezoid 25">
              <a:extLst>
                <a:ext uri="{FF2B5EF4-FFF2-40B4-BE49-F238E27FC236}">
                  <a16:creationId xmlns:a16="http://schemas.microsoft.com/office/drawing/2014/main" id="{32915213-DA13-60C3-8137-99A6F3298B49}"/>
                </a:ext>
              </a:extLst>
            </p:cNvPr>
            <p:cNvSpPr>
              <a:spLocks/>
            </p:cNvSpPr>
            <p:nvPr/>
          </p:nvSpPr>
          <p:spPr>
            <a:xfrm>
              <a:off x="1835156" y="2611261"/>
              <a:ext cx="311457" cy="81911"/>
            </a:xfrm>
            <a:custGeom>
              <a:avLst/>
              <a:gdLst>
                <a:gd name="connsiteX0" fmla="*/ 0 w 341972"/>
                <a:gd name="connsiteY0" fmla="*/ 126381 h 126381"/>
                <a:gd name="connsiteX1" fmla="*/ 58143 w 341972"/>
                <a:gd name="connsiteY1" fmla="*/ 0 h 126381"/>
                <a:gd name="connsiteX2" fmla="*/ 283829 w 341972"/>
                <a:gd name="connsiteY2" fmla="*/ 0 h 126381"/>
                <a:gd name="connsiteX3" fmla="*/ 341972 w 341972"/>
                <a:gd name="connsiteY3" fmla="*/ 126381 h 126381"/>
                <a:gd name="connsiteX4" fmla="*/ 0 w 341972"/>
                <a:gd name="connsiteY4" fmla="*/ 126381 h 126381"/>
                <a:gd name="connsiteX0" fmla="*/ 0 w 341972"/>
                <a:gd name="connsiteY0" fmla="*/ 126381 h 126381"/>
                <a:gd name="connsiteX1" fmla="*/ 50709 w 341972"/>
                <a:gd name="connsiteY1" fmla="*/ 7434 h 126381"/>
                <a:gd name="connsiteX2" fmla="*/ 283829 w 341972"/>
                <a:gd name="connsiteY2" fmla="*/ 0 h 126381"/>
                <a:gd name="connsiteX3" fmla="*/ 341972 w 341972"/>
                <a:gd name="connsiteY3" fmla="*/ 126381 h 126381"/>
                <a:gd name="connsiteX4" fmla="*/ 0 w 341972"/>
                <a:gd name="connsiteY4" fmla="*/ 126381 h 126381"/>
                <a:gd name="connsiteX0" fmla="*/ 0 w 364275"/>
                <a:gd name="connsiteY0" fmla="*/ 126381 h 126381"/>
                <a:gd name="connsiteX1" fmla="*/ 73012 w 364275"/>
                <a:gd name="connsiteY1" fmla="*/ 7434 h 126381"/>
                <a:gd name="connsiteX2" fmla="*/ 306132 w 364275"/>
                <a:gd name="connsiteY2" fmla="*/ 0 h 126381"/>
                <a:gd name="connsiteX3" fmla="*/ 364275 w 364275"/>
                <a:gd name="connsiteY3" fmla="*/ 126381 h 126381"/>
                <a:gd name="connsiteX4" fmla="*/ 0 w 364275"/>
                <a:gd name="connsiteY4" fmla="*/ 126381 h 126381"/>
                <a:gd name="connsiteX0" fmla="*/ 0 w 364275"/>
                <a:gd name="connsiteY0" fmla="*/ 118947 h 118947"/>
                <a:gd name="connsiteX1" fmla="*/ 73012 w 364275"/>
                <a:gd name="connsiteY1" fmla="*/ 0 h 118947"/>
                <a:gd name="connsiteX2" fmla="*/ 331256 w 364275"/>
                <a:gd name="connsiteY2" fmla="*/ 24850 h 118947"/>
                <a:gd name="connsiteX3" fmla="*/ 364275 w 364275"/>
                <a:gd name="connsiteY3" fmla="*/ 118947 h 118947"/>
                <a:gd name="connsiteX4" fmla="*/ 0 w 364275"/>
                <a:gd name="connsiteY4" fmla="*/ 118947 h 118947"/>
                <a:gd name="connsiteX0" fmla="*/ 0 w 364275"/>
                <a:gd name="connsiteY0" fmla="*/ 94097 h 94097"/>
                <a:gd name="connsiteX1" fmla="*/ 64637 w 364275"/>
                <a:gd name="connsiteY1" fmla="*/ 31646 h 94097"/>
                <a:gd name="connsiteX2" fmla="*/ 331256 w 364275"/>
                <a:gd name="connsiteY2" fmla="*/ 0 h 94097"/>
                <a:gd name="connsiteX3" fmla="*/ 364275 w 364275"/>
                <a:gd name="connsiteY3" fmla="*/ 94097 h 94097"/>
                <a:gd name="connsiteX4" fmla="*/ 0 w 364275"/>
                <a:gd name="connsiteY4" fmla="*/ 94097 h 94097"/>
                <a:gd name="connsiteX0" fmla="*/ 0 w 339962"/>
                <a:gd name="connsiteY0" fmla="*/ 100792 h 100792"/>
                <a:gd name="connsiteX1" fmla="*/ 40324 w 339962"/>
                <a:gd name="connsiteY1" fmla="*/ 31646 h 100792"/>
                <a:gd name="connsiteX2" fmla="*/ 306943 w 339962"/>
                <a:gd name="connsiteY2" fmla="*/ 0 h 100792"/>
                <a:gd name="connsiteX3" fmla="*/ 339962 w 339962"/>
                <a:gd name="connsiteY3" fmla="*/ 94097 h 100792"/>
                <a:gd name="connsiteX4" fmla="*/ 0 w 339962"/>
                <a:gd name="connsiteY4" fmla="*/ 100792 h 100792"/>
                <a:gd name="connsiteX0" fmla="*/ 0 w 329543"/>
                <a:gd name="connsiteY0" fmla="*/ 87403 h 94097"/>
                <a:gd name="connsiteX1" fmla="*/ 29905 w 329543"/>
                <a:gd name="connsiteY1" fmla="*/ 31646 h 94097"/>
                <a:gd name="connsiteX2" fmla="*/ 296524 w 329543"/>
                <a:gd name="connsiteY2" fmla="*/ 0 h 94097"/>
                <a:gd name="connsiteX3" fmla="*/ 329543 w 329543"/>
                <a:gd name="connsiteY3" fmla="*/ 94097 h 94097"/>
                <a:gd name="connsiteX4" fmla="*/ 0 w 329543"/>
                <a:gd name="connsiteY4" fmla="*/ 87403 h 94097"/>
                <a:gd name="connsiteX0" fmla="*/ 0 w 305230"/>
                <a:gd name="connsiteY0" fmla="*/ 87403 h 87403"/>
                <a:gd name="connsiteX1" fmla="*/ 29905 w 305230"/>
                <a:gd name="connsiteY1" fmla="*/ 31646 h 87403"/>
                <a:gd name="connsiteX2" fmla="*/ 296524 w 305230"/>
                <a:gd name="connsiteY2" fmla="*/ 0 h 87403"/>
                <a:gd name="connsiteX3" fmla="*/ 305230 w 305230"/>
                <a:gd name="connsiteY3" fmla="*/ 87402 h 87403"/>
                <a:gd name="connsiteX4" fmla="*/ 0 w 305230"/>
                <a:gd name="connsiteY4" fmla="*/ 87403 h 87403"/>
                <a:gd name="connsiteX0" fmla="*/ 0 w 305230"/>
                <a:gd name="connsiteY0" fmla="*/ 87403 h 87403"/>
                <a:gd name="connsiteX1" fmla="*/ 29905 w 305230"/>
                <a:gd name="connsiteY1" fmla="*/ 31646 h 87403"/>
                <a:gd name="connsiteX2" fmla="*/ 261790 w 305230"/>
                <a:gd name="connsiteY2" fmla="*/ 0 h 87403"/>
                <a:gd name="connsiteX3" fmla="*/ 305230 w 305230"/>
                <a:gd name="connsiteY3" fmla="*/ 87402 h 87403"/>
                <a:gd name="connsiteX4" fmla="*/ 0 w 305230"/>
                <a:gd name="connsiteY4" fmla="*/ 87403 h 87403"/>
                <a:gd name="connsiteX0" fmla="*/ 0 w 305230"/>
                <a:gd name="connsiteY0" fmla="*/ 87403 h 87403"/>
                <a:gd name="connsiteX1" fmla="*/ 29905 w 305230"/>
                <a:gd name="connsiteY1" fmla="*/ 4869 h 87403"/>
                <a:gd name="connsiteX2" fmla="*/ 261790 w 305230"/>
                <a:gd name="connsiteY2" fmla="*/ 0 h 87403"/>
                <a:gd name="connsiteX3" fmla="*/ 305230 w 305230"/>
                <a:gd name="connsiteY3" fmla="*/ 87402 h 87403"/>
                <a:gd name="connsiteX4" fmla="*/ 0 w 305230"/>
                <a:gd name="connsiteY4" fmla="*/ 87403 h 87403"/>
                <a:gd name="connsiteX0" fmla="*/ 0 w 315649"/>
                <a:gd name="connsiteY0" fmla="*/ 70667 h 87402"/>
                <a:gd name="connsiteX1" fmla="*/ 40324 w 315649"/>
                <a:gd name="connsiteY1" fmla="*/ 4869 h 87402"/>
                <a:gd name="connsiteX2" fmla="*/ 272209 w 315649"/>
                <a:gd name="connsiteY2" fmla="*/ 0 h 87402"/>
                <a:gd name="connsiteX3" fmla="*/ 315649 w 315649"/>
                <a:gd name="connsiteY3" fmla="*/ 87402 h 87402"/>
                <a:gd name="connsiteX4" fmla="*/ 0 w 315649"/>
                <a:gd name="connsiteY4" fmla="*/ 70667 h 87402"/>
                <a:gd name="connsiteX0" fmla="*/ 0 w 339962"/>
                <a:gd name="connsiteY0" fmla="*/ 70667 h 70667"/>
                <a:gd name="connsiteX1" fmla="*/ 40324 w 339962"/>
                <a:gd name="connsiteY1" fmla="*/ 4869 h 70667"/>
                <a:gd name="connsiteX2" fmla="*/ 272209 w 339962"/>
                <a:gd name="connsiteY2" fmla="*/ 0 h 70667"/>
                <a:gd name="connsiteX3" fmla="*/ 339962 w 339962"/>
                <a:gd name="connsiteY3" fmla="*/ 70666 h 70667"/>
                <a:gd name="connsiteX4" fmla="*/ 0 w 339962"/>
                <a:gd name="connsiteY4" fmla="*/ 70667 h 70667"/>
                <a:gd name="connsiteX0" fmla="*/ 0 w 308702"/>
                <a:gd name="connsiteY0" fmla="*/ 70667 h 70667"/>
                <a:gd name="connsiteX1" fmla="*/ 40324 w 308702"/>
                <a:gd name="connsiteY1" fmla="*/ 4869 h 70667"/>
                <a:gd name="connsiteX2" fmla="*/ 272209 w 308702"/>
                <a:gd name="connsiteY2" fmla="*/ 0 h 70667"/>
                <a:gd name="connsiteX3" fmla="*/ 308702 w 308702"/>
                <a:gd name="connsiteY3" fmla="*/ 67319 h 70667"/>
                <a:gd name="connsiteX4" fmla="*/ 0 w 308702"/>
                <a:gd name="connsiteY4" fmla="*/ 70667 h 70667"/>
                <a:gd name="connsiteX0" fmla="*/ 0 w 308702"/>
                <a:gd name="connsiteY0" fmla="*/ 70667 h 70667"/>
                <a:gd name="connsiteX1" fmla="*/ 57691 w 308702"/>
                <a:gd name="connsiteY1" fmla="*/ 1521 h 70667"/>
                <a:gd name="connsiteX2" fmla="*/ 272209 w 308702"/>
                <a:gd name="connsiteY2" fmla="*/ 0 h 70667"/>
                <a:gd name="connsiteX3" fmla="*/ 308702 w 308702"/>
                <a:gd name="connsiteY3" fmla="*/ 67319 h 70667"/>
                <a:gd name="connsiteX4" fmla="*/ 0 w 308702"/>
                <a:gd name="connsiteY4" fmla="*/ 70667 h 70667"/>
                <a:gd name="connsiteX0" fmla="*/ 0 w 287862"/>
                <a:gd name="connsiteY0" fmla="*/ 74014 h 74014"/>
                <a:gd name="connsiteX1" fmla="*/ 36851 w 287862"/>
                <a:gd name="connsiteY1" fmla="*/ 1521 h 74014"/>
                <a:gd name="connsiteX2" fmla="*/ 251369 w 287862"/>
                <a:gd name="connsiteY2" fmla="*/ 0 h 74014"/>
                <a:gd name="connsiteX3" fmla="*/ 287862 w 287862"/>
                <a:gd name="connsiteY3" fmla="*/ 67319 h 74014"/>
                <a:gd name="connsiteX4" fmla="*/ 0 w 287862"/>
                <a:gd name="connsiteY4" fmla="*/ 74014 h 74014"/>
                <a:gd name="connsiteX0" fmla="*/ 0 w 287862"/>
                <a:gd name="connsiteY0" fmla="*/ 79189 h 79189"/>
                <a:gd name="connsiteX1" fmla="*/ 64638 w 287862"/>
                <a:gd name="connsiteY1" fmla="*/ 0 h 79189"/>
                <a:gd name="connsiteX2" fmla="*/ 251369 w 287862"/>
                <a:gd name="connsiteY2" fmla="*/ 5175 h 79189"/>
                <a:gd name="connsiteX3" fmla="*/ 287862 w 287862"/>
                <a:gd name="connsiteY3" fmla="*/ 72494 h 79189"/>
                <a:gd name="connsiteX4" fmla="*/ 0 w 287862"/>
                <a:gd name="connsiteY4" fmla="*/ 79189 h 79189"/>
                <a:gd name="connsiteX0" fmla="*/ 0 w 287862"/>
                <a:gd name="connsiteY0" fmla="*/ 75842 h 75842"/>
                <a:gd name="connsiteX1" fmla="*/ 47272 w 287862"/>
                <a:gd name="connsiteY1" fmla="*/ 0 h 75842"/>
                <a:gd name="connsiteX2" fmla="*/ 251369 w 287862"/>
                <a:gd name="connsiteY2" fmla="*/ 1828 h 75842"/>
                <a:gd name="connsiteX3" fmla="*/ 287862 w 287862"/>
                <a:gd name="connsiteY3" fmla="*/ 69147 h 75842"/>
                <a:gd name="connsiteX4" fmla="*/ 0 w 287862"/>
                <a:gd name="connsiteY4" fmla="*/ 75842 h 75842"/>
                <a:gd name="connsiteX0" fmla="*/ 0 w 287862"/>
                <a:gd name="connsiteY0" fmla="*/ 77361 h 77361"/>
                <a:gd name="connsiteX1" fmla="*/ 47272 w 287862"/>
                <a:gd name="connsiteY1" fmla="*/ 1519 h 77361"/>
                <a:gd name="connsiteX2" fmla="*/ 251369 w 287862"/>
                <a:gd name="connsiteY2" fmla="*/ 0 h 77361"/>
                <a:gd name="connsiteX3" fmla="*/ 287862 w 287862"/>
                <a:gd name="connsiteY3" fmla="*/ 70666 h 77361"/>
                <a:gd name="connsiteX4" fmla="*/ 0 w 287862"/>
                <a:gd name="connsiteY4" fmla="*/ 77361 h 77361"/>
                <a:gd name="connsiteX0" fmla="*/ 0 w 305228"/>
                <a:gd name="connsiteY0" fmla="*/ 77361 h 77361"/>
                <a:gd name="connsiteX1" fmla="*/ 47272 w 305228"/>
                <a:gd name="connsiteY1" fmla="*/ 1519 h 77361"/>
                <a:gd name="connsiteX2" fmla="*/ 251369 w 305228"/>
                <a:gd name="connsiteY2" fmla="*/ 0 h 77361"/>
                <a:gd name="connsiteX3" fmla="*/ 305228 w 305228"/>
                <a:gd name="connsiteY3" fmla="*/ 74013 h 77361"/>
                <a:gd name="connsiteX4" fmla="*/ 0 w 305228"/>
                <a:gd name="connsiteY4" fmla="*/ 77361 h 7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28" h="77361">
                  <a:moveTo>
                    <a:pt x="0" y="77361"/>
                  </a:moveTo>
                  <a:lnTo>
                    <a:pt x="47272" y="1519"/>
                  </a:lnTo>
                  <a:lnTo>
                    <a:pt x="251369" y="0"/>
                  </a:lnTo>
                  <a:lnTo>
                    <a:pt x="305228" y="74013"/>
                  </a:lnTo>
                  <a:lnTo>
                    <a:pt x="0" y="77361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41C192D-3CCE-5044-F202-F7A942A0B346}"/>
              </a:ext>
            </a:extLst>
          </p:cNvPr>
          <p:cNvSpPr>
            <a:spLocks/>
          </p:cNvSpPr>
          <p:nvPr/>
        </p:nvSpPr>
        <p:spPr>
          <a:xfrm>
            <a:off x="2016198" y="1517502"/>
            <a:ext cx="731441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Research-Informed Practices </a:t>
            </a:r>
            <a:r>
              <a:rPr lang="en-US" sz="2200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result in better outcomes for students across tiers </a:t>
            </a:r>
            <a:endParaRPr lang="en-US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E00EA1-3B53-03D2-12D9-281FAEB0D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8" b="27518"/>
          <a:stretch/>
        </p:blipFill>
        <p:spPr bwMode="auto">
          <a:xfrm>
            <a:off x="44053" y="1902222"/>
            <a:ext cx="940037" cy="4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8F0B4F-6B48-213F-684E-219F19AE5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3" y="1572773"/>
            <a:ext cx="957701" cy="3294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CB6DEE-7B06-71B8-7EDF-25E667103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056390" y="2433040"/>
            <a:ext cx="793233" cy="793233"/>
            <a:chOff x="4757518" y="2158071"/>
            <a:chExt cx="793233" cy="7932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F299397-710D-30F1-2463-A1C740FB09B8}"/>
                </a:ext>
              </a:extLst>
            </p:cNvPr>
            <p:cNvSpPr>
              <a:spLocks/>
            </p:cNvSpPr>
            <p:nvPr/>
          </p:nvSpPr>
          <p:spPr>
            <a:xfrm>
              <a:off x="4757518" y="2158071"/>
              <a:ext cx="793233" cy="793233"/>
            </a:xfrm>
            <a:prstGeom prst="ellipse">
              <a:avLst/>
            </a:prstGeom>
            <a:solidFill>
              <a:srgbClr val="4FA6BF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 4" descr="Bar chart">
              <a:extLst>
                <a:ext uri="{FF2B5EF4-FFF2-40B4-BE49-F238E27FC236}">
                  <a16:creationId xmlns:a16="http://schemas.microsoft.com/office/drawing/2014/main" id="{16A707DA-5610-6522-9798-5CCAE107F675}"/>
                </a:ext>
              </a:extLst>
            </p:cNvPr>
            <p:cNvSpPr>
              <a:spLocks/>
            </p:cNvSpPr>
            <p:nvPr/>
          </p:nvSpPr>
          <p:spPr>
            <a:xfrm>
              <a:off x="4924096" y="2324650"/>
              <a:ext cx="460075" cy="460075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1028" name="Picture 4" descr="IMFR Logo">
            <a:extLst>
              <a:ext uri="{FF2B5EF4-FFF2-40B4-BE49-F238E27FC236}">
                <a16:creationId xmlns:a16="http://schemas.microsoft.com/office/drawing/2014/main" id="{AB644BD7-C4DC-AF67-D669-37C0E069B1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1" b="16367"/>
          <a:stretch/>
        </p:blipFill>
        <p:spPr bwMode="auto">
          <a:xfrm>
            <a:off x="33660" y="2541496"/>
            <a:ext cx="960822" cy="5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1DB1DA-FD5D-35C4-DE09-B1B3FFD42918}"/>
              </a:ext>
            </a:extLst>
          </p:cNvPr>
          <p:cNvSpPr>
            <a:spLocks/>
          </p:cNvSpPr>
          <p:nvPr/>
        </p:nvSpPr>
        <p:spPr>
          <a:xfrm>
            <a:off x="2016197" y="2481546"/>
            <a:ext cx="746370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515254"/>
                </a:solidFill>
              </a:rPr>
              <a:t>Integrated MTSS Fidelity Rubric (IMFR) </a:t>
            </a:r>
            <a:r>
              <a:rPr lang="en-US" sz="2200" dirty="0">
                <a:solidFill>
                  <a:srgbClr val="515254"/>
                </a:solidFill>
              </a:rPr>
              <a:t>shows promise as a reliable &amp; valid measure of integrated implementation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84CA04-848F-1DFC-D31A-8EDA26607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056388" y="3395585"/>
            <a:ext cx="793233" cy="793233"/>
            <a:chOff x="1598750" y="3594938"/>
            <a:chExt cx="793233" cy="79323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FC1024-6638-A929-7F97-7F7452AD6EC5}"/>
                </a:ext>
              </a:extLst>
            </p:cNvPr>
            <p:cNvSpPr>
              <a:spLocks/>
            </p:cNvSpPr>
            <p:nvPr/>
          </p:nvSpPr>
          <p:spPr>
            <a:xfrm>
              <a:off x="1598750" y="3594938"/>
              <a:ext cx="793233" cy="793233"/>
            </a:xfrm>
            <a:prstGeom prst="ellipse">
              <a:avLst/>
            </a:prstGeom>
            <a:solidFill>
              <a:srgbClr val="4FA6BF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 descr="Hierarchy">
              <a:extLst>
                <a:ext uri="{FF2B5EF4-FFF2-40B4-BE49-F238E27FC236}">
                  <a16:creationId xmlns:a16="http://schemas.microsoft.com/office/drawing/2014/main" id="{0D8F8410-A5CE-9B42-DEE7-9359F912DCE3}"/>
                </a:ext>
              </a:extLst>
            </p:cNvPr>
            <p:cNvSpPr>
              <a:spLocks/>
            </p:cNvSpPr>
            <p:nvPr/>
          </p:nvSpPr>
          <p:spPr>
            <a:xfrm>
              <a:off x="1765329" y="3761517"/>
              <a:ext cx="460075" cy="460075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4" descr="IMFR">
            <a:extLst>
              <a:ext uri="{FF2B5EF4-FFF2-40B4-BE49-F238E27FC236}">
                <a16:creationId xmlns:a16="http://schemas.microsoft.com/office/drawing/2014/main" id="{2A337AE6-9DA3-78C2-4BE3-D621DF1D9A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1" b="16367"/>
          <a:stretch/>
        </p:blipFill>
        <p:spPr bwMode="auto">
          <a:xfrm>
            <a:off x="12277" y="3448420"/>
            <a:ext cx="960822" cy="5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73E4CCC-2A64-C52A-548F-FA7C026DF249}"/>
              </a:ext>
            </a:extLst>
          </p:cNvPr>
          <p:cNvSpPr>
            <a:spLocks/>
          </p:cNvSpPr>
          <p:nvPr/>
        </p:nvSpPr>
        <p:spPr>
          <a:xfrm>
            <a:off x="2016195" y="3442857"/>
            <a:ext cx="731441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Teams </a:t>
            </a:r>
            <a:r>
              <a:rPr lang="en-US" sz="2200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typically</a:t>
            </a:r>
            <a:r>
              <a:rPr lang="en-US" sz="22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an administrator, general &amp; special education teachers, coaches, &amp; specialists</a:t>
            </a:r>
            <a:endParaRPr lang="en-US" sz="2200" b="1" dirty="0">
              <a:solidFill>
                <a:srgbClr val="5152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27D6AB-4E90-B4B8-63DA-C0B3B952E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056387" y="4359684"/>
            <a:ext cx="793233" cy="793233"/>
            <a:chOff x="4757518" y="3594938"/>
            <a:chExt cx="793233" cy="79323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EBE407-AD29-0C75-26AE-3D52CDE93A8D}"/>
                </a:ext>
              </a:extLst>
            </p:cNvPr>
            <p:cNvSpPr>
              <a:spLocks/>
            </p:cNvSpPr>
            <p:nvPr/>
          </p:nvSpPr>
          <p:spPr>
            <a:xfrm>
              <a:off x="4757518" y="3594938"/>
              <a:ext cx="793233" cy="793233"/>
            </a:xfrm>
            <a:prstGeom prst="ellipse">
              <a:avLst/>
            </a:prstGeom>
            <a:solidFill>
              <a:srgbClr val="4FA6BF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19" name="Graphic 18" descr="Teacher">
              <a:extLst>
                <a:ext uri="{FF2B5EF4-FFF2-40B4-BE49-F238E27FC236}">
                  <a16:creationId xmlns:a16="http://schemas.microsoft.com/office/drawing/2014/main" id="{B594B263-4B8C-EEBC-E9C8-B4D0AF9F1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24096" y="3761517"/>
              <a:ext cx="461120" cy="461120"/>
            </a:xfrm>
            <a:prstGeom prst="rect">
              <a:avLst/>
            </a:prstGeom>
          </p:spPr>
        </p:pic>
      </p:grpSp>
      <p:pic>
        <p:nvPicPr>
          <p:cNvPr id="1030" name="Picture 6" descr="Enhance">
            <a:extLst>
              <a:ext uri="{FF2B5EF4-FFF2-40B4-BE49-F238E27FC236}">
                <a16:creationId xmlns:a16="http://schemas.microsoft.com/office/drawing/2014/main" id="{3AF9748E-4C45-86CB-D5C4-C7D52A1358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8" y="4526263"/>
            <a:ext cx="573819" cy="5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F3AFC4A-3E06-AF4C-3141-F98337B6BBA2}"/>
              </a:ext>
            </a:extLst>
          </p:cNvPr>
          <p:cNvSpPr>
            <a:spLocks/>
          </p:cNvSpPr>
          <p:nvPr/>
        </p:nvSpPr>
        <p:spPr>
          <a:xfrm>
            <a:off x="2049930" y="4406956"/>
            <a:ext cx="869893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Professional Development </a:t>
            </a:r>
            <a:r>
              <a:rPr lang="en-US" sz="2200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desired to empower leaders, build school capacity, &amp; systematically screen to inform instruction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45F186-E846-C996-8985-2C2DA12F2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056387" y="5305741"/>
            <a:ext cx="793233" cy="793233"/>
            <a:chOff x="1598750" y="5031805"/>
            <a:chExt cx="793233" cy="79323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12C946-8245-D6AD-89DA-748B7324F724}"/>
                </a:ext>
              </a:extLst>
            </p:cNvPr>
            <p:cNvSpPr>
              <a:spLocks/>
            </p:cNvSpPr>
            <p:nvPr/>
          </p:nvSpPr>
          <p:spPr>
            <a:xfrm>
              <a:off x="1598750" y="5031805"/>
              <a:ext cx="793233" cy="793233"/>
            </a:xfrm>
            <a:prstGeom prst="ellipse">
              <a:avLst/>
            </a:prstGeom>
            <a:solidFill>
              <a:srgbClr val="4FA6BF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Graphic 15" descr="Business Growth">
              <a:extLst>
                <a:ext uri="{FF2B5EF4-FFF2-40B4-BE49-F238E27FC236}">
                  <a16:creationId xmlns:a16="http://schemas.microsoft.com/office/drawing/2014/main" id="{DACBBC68-C79A-34EA-AD74-7AED4CC20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99062" y="5196557"/>
              <a:ext cx="463727" cy="463727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BFFDCFB-B38B-DAEC-A107-B6678780763D}"/>
              </a:ext>
            </a:extLst>
          </p:cNvPr>
          <p:cNvSpPr>
            <a:spLocks/>
          </p:cNvSpPr>
          <p:nvPr/>
        </p:nvSpPr>
        <p:spPr>
          <a:xfrm>
            <a:off x="2049930" y="5353012"/>
            <a:ext cx="825106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Systems to Support Sustained and Scaled Implementation </a:t>
            </a:r>
            <a:r>
              <a:rPr lang="en-US" sz="2200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further study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395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66EEC-1A23-9FDC-8ABF-8BBF4424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D3A688-73BD-600F-28DF-4BE47F5B48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-1" y="643467"/>
            <a:ext cx="4342951" cy="5470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2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0" marR="0" lvl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Framing</a:t>
            </a: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b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focus on big ideas and resources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BDB2-C9D0-16B6-0870-0A39CE9069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545518" y="296326"/>
            <a:ext cx="5225395" cy="5470462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Core Features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Defining Integrated MTSS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Data to Inform Discussion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Emerging Research on I-MTSS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Big Ideas and Resources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Sharing I-MTSS Resources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F17161-1084-8C01-C57F-6EC4C039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  <a:stCxn id="9" idx="1"/>
            <a:endCxn id="15" idx="3"/>
          </p:cNvCxnSpPr>
          <p:nvPr/>
        </p:nvCxnSpPr>
        <p:spPr>
          <a:xfrm>
            <a:off x="4535138" y="736658"/>
            <a:ext cx="0" cy="45115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87E1092-B6F5-67F3-48C3-4BD779C8C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78650" y="579515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3399F1-58E4-C03E-C184-4A5F5065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78650" y="2427848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A4D10B-397E-ED84-6B9F-E6648EB78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78650" y="4332315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A7ED7-6B8C-7C60-C3FF-96B8F09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4" y="6139610"/>
            <a:ext cx="1992535" cy="569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B980A8-4417-6098-BC24-22B08249E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9045844" y="6167282"/>
            <a:ext cx="2721282" cy="63602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5197DAB-C34C-3ABE-32FF-CF76A2E49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01" y="6066843"/>
            <a:ext cx="1040597" cy="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6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6BAB2-E958-1D53-29B1-51EA0A661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FF6-3139-984C-51C9-98264B3F9B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25028" y="286605"/>
            <a:ext cx="10942098" cy="1027424"/>
          </a:xfrm>
        </p:spPr>
        <p:txBody>
          <a:bodyPr>
            <a:normAutofit/>
          </a:bodyPr>
          <a:lstStyle/>
          <a:p>
            <a:r>
              <a:rPr lang="en-US" sz="4400" dirty="0"/>
              <a:t>Big Ideas and Resources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141AE1-C19C-03D9-C754-B37D6A08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03824"/>
            <a:ext cx="825028" cy="82040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3</a:t>
            </a: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C2F5C-E68D-D3E7-C3B1-A663789E82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860" y="1596595"/>
            <a:ext cx="313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A6BF"/>
              </a:buClr>
            </a:pPr>
            <a:r>
              <a:rPr lang="en-US" sz="3200" dirty="0">
                <a:latin typeface="+mj-lt"/>
              </a:rPr>
              <a:t>MTSS is….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3F9FB-AD84-B8A0-3D9A-11A9286CB9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720" y="2121779"/>
            <a:ext cx="313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A6BF"/>
              </a:buClr>
            </a:pPr>
            <a:r>
              <a:rPr lang="en-US" sz="2000" dirty="0">
                <a:latin typeface="+mj-lt"/>
              </a:rPr>
              <a:t>…a widely implemented…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429D1A-D34C-1D09-43EA-58F3DE6FE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7" y="2636701"/>
            <a:ext cx="2131687" cy="2743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B4F2D7-080A-25E4-1E1E-C28F3DE022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24706" y="2121779"/>
            <a:ext cx="452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A6BF"/>
              </a:buClr>
            </a:pPr>
            <a:r>
              <a:rPr lang="en-US" sz="2000" dirty="0">
                <a:latin typeface="+mj-lt"/>
              </a:rPr>
              <a:t>…comprehensive prevention framework…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CCD34-332A-FFF8-3D28-D4D64202E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21" y="2636701"/>
            <a:ext cx="2089079" cy="2743287"/>
          </a:xfrm>
          <a:prstGeom prst="rect">
            <a:avLst/>
          </a:prstGeom>
          <a:ln w="19050">
            <a:solidFill>
              <a:srgbClr val="515254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8382C1-6F8D-55C3-23B5-62F1184D61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82377" y="2121779"/>
            <a:ext cx="547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A6BF"/>
              </a:buClr>
            </a:pPr>
            <a:r>
              <a:rPr lang="en-US" sz="2000" dirty="0">
                <a:latin typeface="+mj-lt"/>
              </a:rPr>
              <a:t>…that </a:t>
            </a:r>
            <a:r>
              <a:rPr lang="en-US" sz="2000" i="1" dirty="0">
                <a:latin typeface="+mj-lt"/>
              </a:rPr>
              <a:t>may</a:t>
            </a:r>
            <a:r>
              <a:rPr lang="en-US" sz="2000" dirty="0">
                <a:latin typeface="+mj-lt"/>
              </a:rPr>
              <a:t> improve efficiency &amp; efficacy of EPBs;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49EEA-EE70-EE87-389A-F6113D5D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534" y="2636701"/>
            <a:ext cx="2089079" cy="2743287"/>
          </a:xfrm>
          <a:prstGeom prst="rect">
            <a:avLst/>
          </a:prstGeom>
          <a:ln w="19050">
            <a:solidFill>
              <a:srgbClr val="515254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A4CD12-6F17-57ED-58FC-42393FEE83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3045" y="5621683"/>
            <a:ext cx="1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A6BF"/>
              </a:buClr>
            </a:pPr>
            <a:r>
              <a:rPr lang="en-US" sz="2000" dirty="0">
                <a:latin typeface="+mj-lt"/>
              </a:rPr>
              <a:t>…however, more research is critically needed to document the effectiveness of I-MTSS across contexts.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8FC3D0-366C-DE42-3EFB-7921996FD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377" y="2636701"/>
            <a:ext cx="2122780" cy="27432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9F0C6-56ED-8EE4-B2F9-8F0BA77319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39904" y="201856"/>
            <a:ext cx="2296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A6BF"/>
              </a:buClr>
            </a:pPr>
            <a:r>
              <a:rPr lang="en-US" sz="2000" dirty="0">
                <a:latin typeface="+mj-lt"/>
              </a:rPr>
              <a:t>Our new  “learning hub” walks users through resources</a:t>
            </a:r>
          </a:p>
        </p:txBody>
      </p:sp>
      <p:pic>
        <p:nvPicPr>
          <p:cNvPr id="3" name="Picture 2" descr="Thumbnail of mtss.org learning hub, located at https://mtss.org/overview/#learninghub&#10;">
            <a:extLst>
              <a:ext uri="{FF2B5EF4-FFF2-40B4-BE49-F238E27FC236}">
                <a16:creationId xmlns:a16="http://schemas.microsoft.com/office/drawing/2014/main" id="{14D46CC5-868D-E3B3-F9DB-B36B301B10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858" y="66368"/>
            <a:ext cx="2071755" cy="1996419"/>
          </a:xfrm>
          <a:prstGeom prst="rect">
            <a:avLst/>
          </a:prstGeom>
          <a:ln w="28575">
            <a:solidFill>
              <a:srgbClr val="367F96"/>
            </a:solidFill>
          </a:ln>
        </p:spPr>
      </p:pic>
    </p:spTree>
    <p:extLst>
      <p:ext uri="{BB962C8B-B14F-4D97-AF65-F5344CB8AC3E}">
        <p14:creationId xmlns:p14="http://schemas.microsoft.com/office/powerpoint/2010/main" val="5155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  <p:bldP spid="1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ing">
            <a:extLst>
              <a:ext uri="{FF2B5EF4-FFF2-40B4-BE49-F238E27FC236}">
                <a16:creationId xmlns:a16="http://schemas.microsoft.com/office/drawing/2014/main" id="{56AC0FA0-35D1-0F79-CB88-FF02C2FECDA2}"/>
              </a:ext>
            </a:extLst>
          </p:cNvPr>
          <p:cNvSpPr txBox="1">
            <a:spLocks/>
          </p:cNvSpPr>
          <p:nvPr>
            <p:ph type="title" idx="4294967295"/>
          </p:nvPr>
        </p:nvSpPr>
        <p:spPr>
          <a:xfrm>
            <a:off x="-1" y="643467"/>
            <a:ext cx="4342951" cy="5470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2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Framing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6351-0A07-D143-B5B4-5775AC32030D}"/>
              </a:ext>
            </a:extLst>
          </p:cNvPr>
          <p:cNvSpPr>
            <a:spLocks/>
          </p:cNvSpPr>
          <p:nvPr>
            <p:ph idx="1"/>
          </p:nvPr>
        </p:nvSpPr>
        <p:spPr>
          <a:xfrm>
            <a:off x="5545518" y="296326"/>
            <a:ext cx="5225395" cy="5470462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Core Features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Defining Integrated MTSS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Data to Inform Discussion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Emerging Research on I-MTSS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Big Ideas and Resources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Sharing I-MTSS Resources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20E6D-EDC0-1EAB-FEB1-D1F9739CC3E5}"/>
              </a:ext>
            </a:extLst>
          </p:cNvPr>
          <p:cNvSpPr txBox="1">
            <a:spLocks/>
          </p:cNvSpPr>
          <p:nvPr/>
        </p:nvSpPr>
        <p:spPr>
          <a:xfrm>
            <a:off x="731490" y="3806853"/>
            <a:ext cx="24836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lvl="1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Brief Detour</a:t>
            </a:r>
          </a:p>
          <a:p>
            <a:pPr marL="201168" lvl="1" indent="0" algn="ctr">
              <a:buNone/>
            </a:pPr>
            <a:r>
              <a:rPr lang="en-US" sz="3200" i="1" dirty="0">
                <a:solidFill>
                  <a:schemeClr val="tx1"/>
                </a:solidFill>
              </a:rPr>
              <a:t>History of MTSS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0B9EF1-FE7C-496F-7B7A-E50D52FC1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>
            <a:off x="4535138" y="736658"/>
            <a:ext cx="0" cy="45115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5EF7835-9786-F247-A3D0-687DC1BAE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378650" y="4332315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16C824-97CF-3A42-8F6E-3895C088F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378650" y="2427848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691A4F-F563-CD4C-9892-AE79A7C9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378650" y="579515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1</a:t>
            </a: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E90190C-AB3A-50DA-B90E-25E1A9D3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1421087" y="2427848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0</a:t>
            </a: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AAAFD0-323D-5293-57FA-BD2AC2C1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4" y="6139610"/>
            <a:ext cx="1992535" cy="569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472485-504A-A1B7-12CE-5BD2B7A58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45844" y="6167282"/>
            <a:ext cx="2721282" cy="63602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F662F3E-24EB-E0CF-C5D5-074DB9DA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01" y="6066843"/>
            <a:ext cx="1040597" cy="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22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  <p:bldP spid="1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1F50-36D1-E356-34AD-545DB025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5101424"/>
            <a:ext cx="10119360" cy="822960"/>
          </a:xfrm>
        </p:spPr>
        <p:txBody>
          <a:bodyPr/>
          <a:lstStyle/>
          <a:p>
            <a:pPr algn="ctr"/>
            <a:r>
              <a:rPr lang="en-US" sz="6000" b="1" dirty="0"/>
              <a:t>Key Take Away Message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6126B-D0C2-5B4F-454A-9BFCFA9D3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4" y="6139610"/>
            <a:ext cx="1992535" cy="569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FA9A0-4296-EACB-D850-CF093DBBE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5844" y="6167282"/>
            <a:ext cx="2721282" cy="63602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8AE74C5-65BD-D664-9AC7-9B563A603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01" y="6066843"/>
            <a:ext cx="1040597" cy="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B95B680-AF3B-2E40-E771-CE960D956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0" y="3509135"/>
            <a:ext cx="2437736" cy="2544456"/>
            <a:chOff x="0" y="3522387"/>
            <a:chExt cx="2437736" cy="254445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80D24F4-B4B3-36C6-E1EE-EB420F5E0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3629107"/>
              <a:ext cx="2437736" cy="2437736"/>
            </a:xfrm>
            <a:prstGeom prst="rect">
              <a:avLst/>
            </a:prstGeom>
          </p:spPr>
        </p:pic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04C6992-AB36-C8CF-6F1B-6EC996DE9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 rot="1799573">
              <a:off x="62473" y="3522387"/>
              <a:ext cx="974911" cy="10103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0739858-CFF3-5851-B31E-1DEBCD06C694}"/>
              </a:ext>
            </a:extLst>
          </p:cNvPr>
          <p:cNvSpPr>
            <a:spLocks/>
          </p:cNvSpPr>
          <p:nvPr/>
        </p:nvSpPr>
        <p:spPr>
          <a:xfrm>
            <a:off x="1762540" y="336604"/>
            <a:ext cx="9393140" cy="4028661"/>
          </a:xfrm>
          <a:prstGeom prst="wedgeRoundRectCallout">
            <a:avLst>
              <a:gd name="adj1" fmla="val -54933"/>
              <a:gd name="adj2" fmla="val 39802"/>
              <a:gd name="adj3" fmla="val 16667"/>
            </a:avLst>
          </a:prstGeom>
          <a:solidFill>
            <a:schemeClr val="bg1"/>
          </a:solidFill>
          <a:ln w="57150">
            <a:solidFill>
              <a:srgbClr val="4FA6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515254"/>
                </a:solidFill>
              </a:rPr>
              <a:t>MTSS</a:t>
            </a:r>
            <a:r>
              <a:rPr lang="en-US" sz="3200" b="1" dirty="0">
                <a:solidFill>
                  <a:srgbClr val="515254"/>
                </a:solidFill>
              </a:rPr>
              <a:t> </a:t>
            </a:r>
            <a:r>
              <a:rPr lang="en-US" sz="3200" dirty="0">
                <a:solidFill>
                  <a:srgbClr val="515254"/>
                </a:solidFill>
              </a:rPr>
              <a:t>is a a widely implemented comprehensive prevention </a:t>
            </a:r>
            <a:r>
              <a:rPr lang="en-US" sz="4000" b="1" dirty="0">
                <a:solidFill>
                  <a:srgbClr val="515254"/>
                </a:solidFill>
              </a:rPr>
              <a:t>framework</a:t>
            </a:r>
            <a:r>
              <a:rPr lang="en-US" sz="3200" b="1" dirty="0">
                <a:solidFill>
                  <a:srgbClr val="515254"/>
                </a:solidFill>
              </a:rPr>
              <a:t> </a:t>
            </a:r>
            <a:r>
              <a:rPr lang="en-US" sz="3200" dirty="0">
                <a:solidFill>
                  <a:srgbClr val="515254"/>
                </a:solidFill>
              </a:rPr>
              <a:t>that may improve efficiency and efficacy of EPBs; however, </a:t>
            </a:r>
            <a:r>
              <a:rPr lang="en-US" sz="4000" b="1" dirty="0">
                <a:solidFill>
                  <a:srgbClr val="515254"/>
                </a:solidFill>
              </a:rPr>
              <a:t>more research</a:t>
            </a:r>
            <a:r>
              <a:rPr lang="en-US" sz="3200" b="1" dirty="0">
                <a:solidFill>
                  <a:srgbClr val="515254"/>
                </a:solidFill>
              </a:rPr>
              <a:t> </a:t>
            </a:r>
            <a:r>
              <a:rPr lang="en-US" sz="3200" dirty="0">
                <a:solidFill>
                  <a:srgbClr val="515254"/>
                </a:solidFill>
              </a:rPr>
              <a:t>is critically needed to document the effectiveness of I-MTSS across contexts.  </a:t>
            </a:r>
          </a:p>
        </p:txBody>
      </p:sp>
    </p:spTree>
    <p:extLst>
      <p:ext uri="{BB962C8B-B14F-4D97-AF65-F5344CB8AC3E}">
        <p14:creationId xmlns:p14="http://schemas.microsoft.com/office/powerpoint/2010/main" val="132146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BAE9B-4C3E-F8DC-D71D-07071D56A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7F0BB6-4C0F-4EB9-863B-1CDDF517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286605"/>
            <a:ext cx="11323780" cy="10274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Discussing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F82FB0-A384-2B9A-CA2A-8C7AA9345E4B}"/>
              </a:ext>
            </a:extLst>
          </p:cNvPr>
          <p:cNvSpPr txBox="1">
            <a:spLocks/>
          </p:cNvSpPr>
          <p:nvPr/>
        </p:nvSpPr>
        <p:spPr>
          <a:xfrm>
            <a:off x="185530" y="675864"/>
            <a:ext cx="4157420" cy="4841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2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Discussing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-50" normalizeH="0" baseline="0" noProof="0" dirty="0">
              <a:ln>
                <a:noFill/>
              </a:ln>
              <a:solidFill>
                <a:srgbClr val="51525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600" b="1" i="0" u="none" strike="noStrike" kern="1200" cap="none" spc="-50" normalizeH="0" baseline="0" noProof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US" sz="6600" b="1" i="0" u="none" strike="noStrike" kern="1200" cap="none" spc="-50" normalizeH="0" baseline="0" noProof="0" dirty="0">
              <a:ln>
                <a:noFill/>
              </a:ln>
              <a:solidFill>
                <a:srgbClr val="51525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0" name="Picture 19" descr="A QR code on a white background  for you to Scan to access MTSS resources to support your discussion&#10;&#10;&#10;">
            <a:extLst>
              <a:ext uri="{FF2B5EF4-FFF2-40B4-BE49-F238E27FC236}">
                <a16:creationId xmlns:a16="http://schemas.microsoft.com/office/drawing/2014/main" id="{3F7C21C5-1005-C650-64E1-7493FE95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63" y="2151300"/>
            <a:ext cx="2112774" cy="2112774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E72A192-D712-451C-121E-54A827C1FA04}"/>
              </a:ext>
            </a:extLst>
          </p:cNvPr>
          <p:cNvSpPr/>
          <p:nvPr/>
        </p:nvSpPr>
        <p:spPr>
          <a:xfrm>
            <a:off x="980660" y="2046397"/>
            <a:ext cx="2345635" cy="2345635"/>
          </a:xfrm>
          <a:prstGeom prst="roundRect">
            <a:avLst>
              <a:gd name="adj" fmla="val 4731"/>
            </a:avLst>
          </a:prstGeom>
          <a:noFill/>
          <a:ln w="57150">
            <a:solidFill>
              <a:srgbClr val="4FA6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DDA0D6-592C-CCA1-71B8-39D222B34CEC}"/>
              </a:ext>
            </a:extLst>
          </p:cNvPr>
          <p:cNvSpPr txBox="1"/>
          <p:nvPr/>
        </p:nvSpPr>
        <p:spPr>
          <a:xfrm>
            <a:off x="980659" y="4547168"/>
            <a:ext cx="234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Scan to access MTSS resources to support your discussion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E77010-FCA1-2F31-ECD0-6A0A36D25B4B}"/>
              </a:ext>
            </a:extLst>
          </p:cNvPr>
          <p:cNvSpPr/>
          <p:nvPr/>
        </p:nvSpPr>
        <p:spPr>
          <a:xfrm>
            <a:off x="4555538" y="675864"/>
            <a:ext cx="7450927" cy="4794634"/>
          </a:xfrm>
          <a:prstGeom prst="roundRect">
            <a:avLst/>
          </a:prstGeom>
          <a:noFill/>
          <a:ln w="57150">
            <a:solidFill>
              <a:srgbClr val="4FA6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actionable next steps will contribute to growing the knowledge base for MTSS?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A9C773E-46FC-277F-CEFE-8A50CAED7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38540" y="5943600"/>
            <a:ext cx="12629319" cy="1146313"/>
          </a:xfrm>
          <a:prstGeom prst="roundRect">
            <a:avLst/>
          </a:prstGeom>
          <a:ln w="38100">
            <a:solidFill>
              <a:srgbClr val="5152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49B5DD-D625-403D-EFC3-1546BF2D1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74" y="6139610"/>
            <a:ext cx="1992535" cy="569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726B88-B2F3-DA5E-8E24-FE096CCA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45844" y="6167282"/>
            <a:ext cx="2721282" cy="63602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4B8B5B4-7485-7DF3-4036-78667922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01" y="6066843"/>
            <a:ext cx="1040597" cy="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59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7685-16D2-3449-96A4-D1C7843BEC9B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-60989" y="-148515"/>
            <a:ext cx="12191999" cy="11456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5493"/>
                </a:solidFill>
                <a:latin typeface="+mn-lt"/>
              </a:rPr>
              <a:t>Timeline of Progress Toward Integrated Multi-Tiered Systems of Support:</a:t>
            </a:r>
            <a:br>
              <a:rPr lang="en-US" sz="2800" dirty="0">
                <a:solidFill>
                  <a:srgbClr val="005493"/>
                </a:solidFill>
                <a:latin typeface="+mn-lt"/>
              </a:rPr>
            </a:br>
            <a:r>
              <a:rPr lang="en-US" sz="2800" i="1" dirty="0">
                <a:solidFill>
                  <a:srgbClr val="005493"/>
                </a:solidFill>
                <a:latin typeface="+mn-lt"/>
              </a:rPr>
              <a:t>Key </a:t>
            </a:r>
            <a:r>
              <a:rPr lang="en-US" sz="2800" b="1" i="1" dirty="0">
                <a:solidFill>
                  <a:srgbClr val="521B93"/>
                </a:solidFill>
                <a:latin typeface="+mn-lt"/>
              </a:rPr>
              <a:t>Publication</a:t>
            </a:r>
            <a:r>
              <a:rPr lang="en-US" sz="2800" i="1" dirty="0">
                <a:solidFill>
                  <a:srgbClr val="005493"/>
                </a:solidFill>
                <a:latin typeface="+mn-lt"/>
              </a:rPr>
              <a:t>, </a:t>
            </a:r>
            <a:r>
              <a:rPr lang="en-US" sz="2800" b="1" i="1" dirty="0">
                <a:solidFill>
                  <a:srgbClr val="941651"/>
                </a:solidFill>
                <a:latin typeface="+mn-lt"/>
              </a:rPr>
              <a:t>Legislation</a:t>
            </a:r>
            <a:r>
              <a:rPr lang="en-US" sz="2800" i="1" dirty="0">
                <a:solidFill>
                  <a:srgbClr val="005493"/>
                </a:solidFill>
                <a:latin typeface="+mn-lt"/>
              </a:rPr>
              <a:t>, &amp; </a:t>
            </a:r>
            <a:r>
              <a:rPr lang="en-US" sz="2800" b="1" i="1" dirty="0">
                <a:solidFill>
                  <a:srgbClr val="009193"/>
                </a:solidFill>
                <a:latin typeface="+mn-lt"/>
              </a:rPr>
              <a:t>Funding</a:t>
            </a:r>
            <a:r>
              <a:rPr lang="en-US" sz="2800" i="1" dirty="0">
                <a:solidFill>
                  <a:srgbClr val="005493"/>
                </a:solidFill>
                <a:latin typeface="+mn-lt"/>
              </a:rPr>
              <a:t> Milestones</a:t>
            </a:r>
          </a:p>
        </p:txBody>
      </p:sp>
      <p:pic>
        <p:nvPicPr>
          <p:cNvPr id="27" name="Picture 26" descr="Thumbnail of MTSS Brief with hyperlink: https://mtss.org/wp-content/uploads/2023/03/Major-Milestones-toward-I-MTSS-3.13.23.pdf">
            <a:hlinkClick r:id="rId3"/>
            <a:extLst>
              <a:ext uri="{FF2B5EF4-FFF2-40B4-BE49-F238E27FC236}">
                <a16:creationId xmlns:a16="http://schemas.microsoft.com/office/drawing/2014/main" id="{E5CCB414-E139-2CD8-33FC-3C1DF54C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6" y="4179228"/>
            <a:ext cx="2054740" cy="26787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 descr="Timeline marking decades from 1960-2020">
            <a:extLst>
              <a:ext uri="{FF2B5EF4-FFF2-40B4-BE49-F238E27FC236}">
                <a16:creationId xmlns:a16="http://schemas.microsoft.com/office/drawing/2014/main" id="{49217B89-D22E-0ABD-E039-922DFBA9FD3C}"/>
              </a:ext>
            </a:extLst>
          </p:cNvPr>
          <p:cNvGrpSpPr/>
          <p:nvPr/>
        </p:nvGrpSpPr>
        <p:grpSpPr>
          <a:xfrm>
            <a:off x="0" y="3462853"/>
            <a:ext cx="12192000" cy="701707"/>
            <a:chOff x="0" y="3462853"/>
            <a:chExt cx="12192000" cy="701707"/>
          </a:xfrm>
        </p:grpSpPr>
        <p:sp>
          <p:nvSpPr>
            <p:cNvPr id="10" name="Notched Right Arrow 9" descr="Arrow shows timeline marking decades from from 1960-2020">
              <a:extLst>
                <a:ext uri="{FF2B5EF4-FFF2-40B4-BE49-F238E27FC236}">
                  <a16:creationId xmlns:a16="http://schemas.microsoft.com/office/drawing/2014/main" id="{DF204F73-C77F-9D4A-8FA8-3111D63BA18F}"/>
                </a:ext>
              </a:extLst>
            </p:cNvPr>
            <p:cNvSpPr>
              <a:spLocks/>
            </p:cNvSpPr>
            <p:nvPr/>
          </p:nvSpPr>
          <p:spPr>
            <a:xfrm>
              <a:off x="0" y="3637158"/>
              <a:ext cx="12192000" cy="330365"/>
            </a:xfrm>
            <a:prstGeom prst="notchedRightArrow">
              <a:avLst/>
            </a:prstGeom>
            <a:solidFill>
              <a:srgbClr val="005493">
                <a:alpha val="2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A7CE04-BFA5-494B-A9FF-D0BD8A46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243432" y="3462853"/>
              <a:ext cx="1017872" cy="701707"/>
            </a:xfrm>
            <a:prstGeom prst="ellipse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4208A0-E134-B14A-A855-BA830944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1821442" y="3462853"/>
              <a:ext cx="1017872" cy="701707"/>
            </a:xfrm>
            <a:prstGeom prst="ellipse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14539C-8C9F-C442-8ACB-88F265FCB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3399452" y="3462853"/>
              <a:ext cx="1017872" cy="701707"/>
            </a:xfrm>
            <a:prstGeom prst="ellipse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52F806-338F-E243-8909-678907CEF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4977462" y="3462853"/>
              <a:ext cx="1017872" cy="701707"/>
            </a:xfrm>
            <a:prstGeom prst="ellipse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42D801-8B67-1C49-A670-EBB7500F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6555471" y="3462853"/>
              <a:ext cx="1017872" cy="701707"/>
            </a:xfrm>
            <a:prstGeom prst="ellipse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D58D13-A4EC-224E-A6E5-91E741EE3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8133481" y="3462853"/>
              <a:ext cx="1017872" cy="701707"/>
            </a:xfrm>
            <a:prstGeom prst="ellipse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01DE0AE-D655-D14D-9D98-EF7676EFA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9711491" y="3462853"/>
              <a:ext cx="1017872" cy="701707"/>
            </a:xfrm>
            <a:prstGeom prst="ellipse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7AA700-C08E-8F4F-B233-0119B4CFA06E}"/>
                </a:ext>
              </a:extLst>
            </p:cNvPr>
            <p:cNvSpPr>
              <a:spLocks/>
            </p:cNvSpPr>
            <p:nvPr/>
          </p:nvSpPr>
          <p:spPr>
            <a:xfrm>
              <a:off x="257945" y="3535524"/>
              <a:ext cx="1017876" cy="543949"/>
            </a:xfrm>
            <a:custGeom>
              <a:avLst/>
              <a:gdLst>
                <a:gd name="connsiteX0" fmla="*/ 0 w 1017876"/>
                <a:gd name="connsiteY0" fmla="*/ 0 h 957942"/>
                <a:gd name="connsiteX1" fmla="*/ 1017876 w 1017876"/>
                <a:gd name="connsiteY1" fmla="*/ 0 h 957942"/>
                <a:gd name="connsiteX2" fmla="*/ 1017876 w 1017876"/>
                <a:gd name="connsiteY2" fmla="*/ 957942 h 957942"/>
                <a:gd name="connsiteX3" fmla="*/ 0 w 1017876"/>
                <a:gd name="connsiteY3" fmla="*/ 957942 h 957942"/>
                <a:gd name="connsiteX4" fmla="*/ 0 w 1017876"/>
                <a:gd name="connsiteY4" fmla="*/ 0 h 9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876" h="957942">
                  <a:moveTo>
                    <a:pt x="0" y="0"/>
                  </a:moveTo>
                  <a:lnTo>
                    <a:pt x="1017876" y="0"/>
                  </a:lnTo>
                  <a:lnTo>
                    <a:pt x="1017876" y="957942"/>
                  </a:lnTo>
                  <a:lnTo>
                    <a:pt x="0" y="957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AEE5E97-E3A7-F244-8E27-245F39BA5EA1}"/>
                </a:ext>
              </a:extLst>
            </p:cNvPr>
            <p:cNvSpPr>
              <a:spLocks/>
            </p:cNvSpPr>
            <p:nvPr/>
          </p:nvSpPr>
          <p:spPr>
            <a:xfrm>
              <a:off x="1821441" y="3537253"/>
              <a:ext cx="1017876" cy="543949"/>
            </a:xfrm>
            <a:custGeom>
              <a:avLst/>
              <a:gdLst>
                <a:gd name="connsiteX0" fmla="*/ 0 w 1017876"/>
                <a:gd name="connsiteY0" fmla="*/ 0 h 957942"/>
                <a:gd name="connsiteX1" fmla="*/ 1017876 w 1017876"/>
                <a:gd name="connsiteY1" fmla="*/ 0 h 957942"/>
                <a:gd name="connsiteX2" fmla="*/ 1017876 w 1017876"/>
                <a:gd name="connsiteY2" fmla="*/ 957942 h 957942"/>
                <a:gd name="connsiteX3" fmla="*/ 0 w 1017876"/>
                <a:gd name="connsiteY3" fmla="*/ 957942 h 957942"/>
                <a:gd name="connsiteX4" fmla="*/ 0 w 1017876"/>
                <a:gd name="connsiteY4" fmla="*/ 0 h 9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876" h="957942">
                  <a:moveTo>
                    <a:pt x="0" y="0"/>
                  </a:moveTo>
                  <a:lnTo>
                    <a:pt x="1017876" y="0"/>
                  </a:lnTo>
                  <a:lnTo>
                    <a:pt x="1017876" y="957942"/>
                  </a:lnTo>
                  <a:lnTo>
                    <a:pt x="0" y="957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1970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633D7A1-8237-E448-A1E8-58F5822B7E38}"/>
                </a:ext>
              </a:extLst>
            </p:cNvPr>
            <p:cNvSpPr>
              <a:spLocks/>
            </p:cNvSpPr>
            <p:nvPr/>
          </p:nvSpPr>
          <p:spPr>
            <a:xfrm>
              <a:off x="3413965" y="3535524"/>
              <a:ext cx="1017876" cy="543949"/>
            </a:xfrm>
            <a:custGeom>
              <a:avLst/>
              <a:gdLst>
                <a:gd name="connsiteX0" fmla="*/ 0 w 1017876"/>
                <a:gd name="connsiteY0" fmla="*/ 0 h 957942"/>
                <a:gd name="connsiteX1" fmla="*/ 1017876 w 1017876"/>
                <a:gd name="connsiteY1" fmla="*/ 0 h 957942"/>
                <a:gd name="connsiteX2" fmla="*/ 1017876 w 1017876"/>
                <a:gd name="connsiteY2" fmla="*/ 957942 h 957942"/>
                <a:gd name="connsiteX3" fmla="*/ 0 w 1017876"/>
                <a:gd name="connsiteY3" fmla="*/ 957942 h 957942"/>
                <a:gd name="connsiteX4" fmla="*/ 0 w 1017876"/>
                <a:gd name="connsiteY4" fmla="*/ 0 h 9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876" h="957942">
                  <a:moveTo>
                    <a:pt x="0" y="0"/>
                  </a:moveTo>
                  <a:lnTo>
                    <a:pt x="1017876" y="0"/>
                  </a:lnTo>
                  <a:lnTo>
                    <a:pt x="1017876" y="957942"/>
                  </a:lnTo>
                  <a:lnTo>
                    <a:pt x="0" y="957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1980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99B92AF-107F-8843-B9EF-8374B2D1840C}"/>
                </a:ext>
              </a:extLst>
            </p:cNvPr>
            <p:cNvSpPr>
              <a:spLocks/>
            </p:cNvSpPr>
            <p:nvPr/>
          </p:nvSpPr>
          <p:spPr>
            <a:xfrm>
              <a:off x="4977461" y="3537253"/>
              <a:ext cx="1017876" cy="543949"/>
            </a:xfrm>
            <a:custGeom>
              <a:avLst/>
              <a:gdLst>
                <a:gd name="connsiteX0" fmla="*/ 0 w 1017876"/>
                <a:gd name="connsiteY0" fmla="*/ 0 h 957942"/>
                <a:gd name="connsiteX1" fmla="*/ 1017876 w 1017876"/>
                <a:gd name="connsiteY1" fmla="*/ 0 h 957942"/>
                <a:gd name="connsiteX2" fmla="*/ 1017876 w 1017876"/>
                <a:gd name="connsiteY2" fmla="*/ 957942 h 957942"/>
                <a:gd name="connsiteX3" fmla="*/ 0 w 1017876"/>
                <a:gd name="connsiteY3" fmla="*/ 957942 h 957942"/>
                <a:gd name="connsiteX4" fmla="*/ 0 w 1017876"/>
                <a:gd name="connsiteY4" fmla="*/ 0 h 9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876" h="957942">
                  <a:moveTo>
                    <a:pt x="0" y="0"/>
                  </a:moveTo>
                  <a:lnTo>
                    <a:pt x="1017876" y="0"/>
                  </a:lnTo>
                  <a:lnTo>
                    <a:pt x="1017876" y="957942"/>
                  </a:lnTo>
                  <a:lnTo>
                    <a:pt x="0" y="957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1990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FBB7F56-9794-5241-9774-8E17E273C753}"/>
                </a:ext>
              </a:extLst>
            </p:cNvPr>
            <p:cNvSpPr>
              <a:spLocks/>
            </p:cNvSpPr>
            <p:nvPr/>
          </p:nvSpPr>
          <p:spPr>
            <a:xfrm>
              <a:off x="6569985" y="3537254"/>
              <a:ext cx="1017876" cy="543949"/>
            </a:xfrm>
            <a:custGeom>
              <a:avLst/>
              <a:gdLst>
                <a:gd name="connsiteX0" fmla="*/ 0 w 1017876"/>
                <a:gd name="connsiteY0" fmla="*/ 0 h 957942"/>
                <a:gd name="connsiteX1" fmla="*/ 1017876 w 1017876"/>
                <a:gd name="connsiteY1" fmla="*/ 0 h 957942"/>
                <a:gd name="connsiteX2" fmla="*/ 1017876 w 1017876"/>
                <a:gd name="connsiteY2" fmla="*/ 957942 h 957942"/>
                <a:gd name="connsiteX3" fmla="*/ 0 w 1017876"/>
                <a:gd name="connsiteY3" fmla="*/ 957942 h 957942"/>
                <a:gd name="connsiteX4" fmla="*/ 0 w 1017876"/>
                <a:gd name="connsiteY4" fmla="*/ 0 h 9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876" h="957942">
                  <a:moveTo>
                    <a:pt x="0" y="0"/>
                  </a:moveTo>
                  <a:lnTo>
                    <a:pt x="1017876" y="0"/>
                  </a:lnTo>
                  <a:lnTo>
                    <a:pt x="1017876" y="957942"/>
                  </a:lnTo>
                  <a:lnTo>
                    <a:pt x="0" y="957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AA8A691-4966-354C-935B-4E361E7BE54F}"/>
                </a:ext>
              </a:extLst>
            </p:cNvPr>
            <p:cNvSpPr>
              <a:spLocks/>
            </p:cNvSpPr>
            <p:nvPr/>
          </p:nvSpPr>
          <p:spPr>
            <a:xfrm>
              <a:off x="8133481" y="3538983"/>
              <a:ext cx="1017876" cy="543949"/>
            </a:xfrm>
            <a:custGeom>
              <a:avLst/>
              <a:gdLst>
                <a:gd name="connsiteX0" fmla="*/ 0 w 1017876"/>
                <a:gd name="connsiteY0" fmla="*/ 0 h 957942"/>
                <a:gd name="connsiteX1" fmla="*/ 1017876 w 1017876"/>
                <a:gd name="connsiteY1" fmla="*/ 0 h 957942"/>
                <a:gd name="connsiteX2" fmla="*/ 1017876 w 1017876"/>
                <a:gd name="connsiteY2" fmla="*/ 957942 h 957942"/>
                <a:gd name="connsiteX3" fmla="*/ 0 w 1017876"/>
                <a:gd name="connsiteY3" fmla="*/ 957942 h 957942"/>
                <a:gd name="connsiteX4" fmla="*/ 0 w 1017876"/>
                <a:gd name="connsiteY4" fmla="*/ 0 h 9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876" h="957942">
                  <a:moveTo>
                    <a:pt x="0" y="0"/>
                  </a:moveTo>
                  <a:lnTo>
                    <a:pt x="1017876" y="0"/>
                  </a:lnTo>
                  <a:lnTo>
                    <a:pt x="1017876" y="957942"/>
                  </a:lnTo>
                  <a:lnTo>
                    <a:pt x="0" y="957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1373047-BFA7-E948-AC8A-03870537D1E4}"/>
                </a:ext>
              </a:extLst>
            </p:cNvPr>
            <p:cNvSpPr>
              <a:spLocks/>
            </p:cNvSpPr>
            <p:nvPr/>
          </p:nvSpPr>
          <p:spPr>
            <a:xfrm>
              <a:off x="9711491" y="3537254"/>
              <a:ext cx="1017876" cy="543949"/>
            </a:xfrm>
            <a:custGeom>
              <a:avLst/>
              <a:gdLst>
                <a:gd name="connsiteX0" fmla="*/ 0 w 1017876"/>
                <a:gd name="connsiteY0" fmla="*/ 0 h 957942"/>
                <a:gd name="connsiteX1" fmla="*/ 1017876 w 1017876"/>
                <a:gd name="connsiteY1" fmla="*/ 0 h 957942"/>
                <a:gd name="connsiteX2" fmla="*/ 1017876 w 1017876"/>
                <a:gd name="connsiteY2" fmla="*/ 957942 h 957942"/>
                <a:gd name="connsiteX3" fmla="*/ 0 w 1017876"/>
                <a:gd name="connsiteY3" fmla="*/ 957942 h 957942"/>
                <a:gd name="connsiteX4" fmla="*/ 0 w 1017876"/>
                <a:gd name="connsiteY4" fmla="*/ 0 h 9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876" h="957942">
                  <a:moveTo>
                    <a:pt x="0" y="0"/>
                  </a:moveTo>
                  <a:lnTo>
                    <a:pt x="1017876" y="0"/>
                  </a:lnTo>
                  <a:lnTo>
                    <a:pt x="1017876" y="957942"/>
                  </a:lnTo>
                  <a:lnTo>
                    <a:pt x="0" y="957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2020</a:t>
              </a:r>
            </a:p>
          </p:txBody>
        </p:sp>
      </p:grpSp>
      <p:sp>
        <p:nvSpPr>
          <p:cNvPr id="5" name="Rectangle 4" descr="Tiered Prevention Model Applied to Public Health &amp; Community Mental Health&#10;">
            <a:extLst>
              <a:ext uri="{FF2B5EF4-FFF2-40B4-BE49-F238E27FC236}">
                <a16:creationId xmlns:a16="http://schemas.microsoft.com/office/drawing/2014/main" id="{6E1DE4D8-D951-3A4B-AD41-01471CC69548}"/>
              </a:ext>
            </a:extLst>
          </p:cNvPr>
          <p:cNvSpPr>
            <a:spLocks/>
          </p:cNvSpPr>
          <p:nvPr/>
        </p:nvSpPr>
        <p:spPr>
          <a:xfrm>
            <a:off x="168650" y="2130419"/>
            <a:ext cx="2758812" cy="1200329"/>
          </a:xfrm>
          <a:prstGeom prst="rect">
            <a:avLst/>
          </a:prstGeom>
          <a:ln w="38100">
            <a:solidFill>
              <a:srgbClr val="521B93"/>
            </a:solidFill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21B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Tiered Prevention Model Applied to Public Health &amp; Community Mental Health</a:t>
            </a:r>
          </a:p>
        </p:txBody>
      </p:sp>
      <p:sp>
        <p:nvSpPr>
          <p:cNvPr id="37" name="Rectangle 36" descr="Tiered Prevention Model Applied to Education">
            <a:extLst>
              <a:ext uri="{FF2B5EF4-FFF2-40B4-BE49-F238E27FC236}">
                <a16:creationId xmlns:a16="http://schemas.microsoft.com/office/drawing/2014/main" id="{1996801C-09A5-D540-944A-8CE7913D02AF}"/>
              </a:ext>
            </a:extLst>
          </p:cNvPr>
          <p:cNvSpPr>
            <a:spLocks/>
          </p:cNvSpPr>
          <p:nvPr/>
        </p:nvSpPr>
        <p:spPr>
          <a:xfrm>
            <a:off x="3486336" y="2119452"/>
            <a:ext cx="275881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521B93"/>
            </a:solidFill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21B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Tiered Prevention Model Applied to Education</a:t>
            </a:r>
          </a:p>
        </p:txBody>
      </p:sp>
      <p:sp>
        <p:nvSpPr>
          <p:cNvPr id="51" name="Rectangle 50" descr="Individuals with Disabilities Education Act Introduces PBIS in 1997 &amp; Includes RtI &amp; PBIS in 2004&#10;">
            <a:extLst>
              <a:ext uri="{FF2B5EF4-FFF2-40B4-BE49-F238E27FC236}">
                <a16:creationId xmlns:a16="http://schemas.microsoft.com/office/drawing/2014/main" id="{9695CF6E-66FF-EE47-AFA0-4C5662DBEC41}"/>
              </a:ext>
            </a:extLst>
          </p:cNvPr>
          <p:cNvSpPr>
            <a:spLocks/>
          </p:cNvSpPr>
          <p:nvPr/>
        </p:nvSpPr>
        <p:spPr>
          <a:xfrm>
            <a:off x="6381615" y="2118479"/>
            <a:ext cx="275881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Individuals with Disabilities Education Act 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ntroduces PBIS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1997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Includes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PBIS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2004</a:t>
            </a:r>
          </a:p>
        </p:txBody>
      </p:sp>
      <p:sp>
        <p:nvSpPr>
          <p:cNvPr id="41" name="Rectangle 40" descr="OSEP Funded Center on Positive Behavioral Interventions &amp; Supports&#13;&#10;(1998-present)">
            <a:extLst>
              <a:ext uri="{FF2B5EF4-FFF2-40B4-BE49-F238E27FC236}">
                <a16:creationId xmlns:a16="http://schemas.microsoft.com/office/drawing/2014/main" id="{C54DEF15-F6BC-E74F-A268-7BF85684C5F7}"/>
              </a:ext>
            </a:extLst>
          </p:cNvPr>
          <p:cNvSpPr>
            <a:spLocks/>
          </p:cNvSpPr>
          <p:nvPr/>
        </p:nvSpPr>
        <p:spPr>
          <a:xfrm>
            <a:off x="3742255" y="4299726"/>
            <a:ext cx="2758812" cy="1200329"/>
          </a:xfrm>
          <a:prstGeom prst="rect">
            <a:avLst/>
          </a:prstGeom>
          <a:ln w="38100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OSEP Funded Center on Positive Behavioral Interventions &amp; Supports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1998-present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3" name="Rectangle 42" descr="OSEP Funded 4 LEA Model Demos of Integrated Reading &amp; Behavior &#13;&#10;(2000-2002)&#13;&#10;&#10;">
            <a:extLst>
              <a:ext uri="{FF2B5EF4-FFF2-40B4-BE49-F238E27FC236}">
                <a16:creationId xmlns:a16="http://schemas.microsoft.com/office/drawing/2014/main" id="{733E0D40-748B-5F47-AEC8-E7381A8034B9}"/>
              </a:ext>
            </a:extLst>
          </p:cNvPr>
          <p:cNvSpPr>
            <a:spLocks/>
          </p:cNvSpPr>
          <p:nvPr/>
        </p:nvSpPr>
        <p:spPr>
          <a:xfrm>
            <a:off x="4273453" y="5632549"/>
            <a:ext cx="2758812" cy="1200329"/>
          </a:xfrm>
          <a:prstGeom prst="rect">
            <a:avLst/>
          </a:prstGeom>
          <a:ln w="38100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OSEP Funded 4 LEA Model Demos of Integrated Reading &amp; Behavior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2000-2002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9" name="Rectangle 38" descr="OSEP Funded National Centers on RtI (2007-2012)&#13;&#10;&amp; Intensive Intervention&#13;&#10;(2011-present)&#13;&#10;">
            <a:extLst>
              <a:ext uri="{FF2B5EF4-FFF2-40B4-BE49-F238E27FC236}">
                <a16:creationId xmlns:a16="http://schemas.microsoft.com/office/drawing/2014/main" id="{AB14D42A-C73E-5247-81E2-D7A071200137}"/>
              </a:ext>
            </a:extLst>
          </p:cNvPr>
          <p:cNvSpPr>
            <a:spLocks/>
          </p:cNvSpPr>
          <p:nvPr/>
        </p:nvSpPr>
        <p:spPr>
          <a:xfrm>
            <a:off x="6570930" y="4320139"/>
            <a:ext cx="275881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OSEP Funded National Centers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2007-2012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Intensive Intervention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2011-present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7" name="Rectangle 46" descr="OSEP Funded 6 Research Centers; 2 Focused on Integrated Models&#13;&#10;(2001-2005)">
            <a:extLst>
              <a:ext uri="{FF2B5EF4-FFF2-40B4-BE49-F238E27FC236}">
                <a16:creationId xmlns:a16="http://schemas.microsoft.com/office/drawing/2014/main" id="{3B1DBFD2-46CD-384F-A707-CD3310F2CB83}"/>
              </a:ext>
            </a:extLst>
          </p:cNvPr>
          <p:cNvSpPr>
            <a:spLocks/>
          </p:cNvSpPr>
          <p:nvPr/>
        </p:nvSpPr>
        <p:spPr>
          <a:xfrm>
            <a:off x="7161621" y="5635610"/>
            <a:ext cx="2758812" cy="1200329"/>
          </a:xfrm>
          <a:prstGeom prst="rect">
            <a:avLst/>
          </a:prstGeom>
          <a:ln w="38100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OSEP Funded 6 Research Centers; 2 Focused on Integrated Models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2001-2005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50" name="Rectangle 49" descr="No Child Left Behind Act of 2002 Includes Language on Prevention, Schoolwide, &amp; Targeted Programs&#13;&#10;">
            <a:extLst>
              <a:ext uri="{FF2B5EF4-FFF2-40B4-BE49-F238E27FC236}">
                <a16:creationId xmlns:a16="http://schemas.microsoft.com/office/drawing/2014/main" id="{86457239-5F50-1249-9FEE-2255B48AA121}"/>
              </a:ext>
            </a:extLst>
          </p:cNvPr>
          <p:cNvSpPr>
            <a:spLocks/>
          </p:cNvSpPr>
          <p:nvPr/>
        </p:nvSpPr>
        <p:spPr>
          <a:xfrm>
            <a:off x="7355098" y="730031"/>
            <a:ext cx="2758812" cy="1200329"/>
          </a:xfrm>
          <a:prstGeom prst="rect">
            <a:avLst/>
          </a:prstGeom>
          <a:ln w="38100"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Child Left Behind Act of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2002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Language on Prevention, Schoolwide, &amp; Targeted Programs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734AA60-D2BB-254A-8D7B-008788A46B91}"/>
              </a:ext>
            </a:extLst>
          </p:cNvPr>
          <p:cNvSpPr>
            <a:spLocks/>
          </p:cNvSpPr>
          <p:nvPr/>
        </p:nvSpPr>
        <p:spPr>
          <a:xfrm>
            <a:off x="9264537" y="2118479"/>
            <a:ext cx="2758812" cy="1200329"/>
          </a:xfrm>
          <a:prstGeom prst="rect">
            <a:avLst/>
          </a:prstGeom>
          <a:ln w="38100"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Student Succeeds Act of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Language Related to Integrated Supports, MTSS, &amp; PBIS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1D91C2-6676-0B4A-85A1-FEFD6459A17D}"/>
              </a:ext>
            </a:extLst>
          </p:cNvPr>
          <p:cNvSpPr>
            <a:spLocks/>
          </p:cNvSpPr>
          <p:nvPr/>
        </p:nvSpPr>
        <p:spPr>
          <a:xfrm>
            <a:off x="9401042" y="4295949"/>
            <a:ext cx="275881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IES Funded National Integrated MTSS Research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2019-2024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039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E8CC0-3C13-7913-9E11-7446E4295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ing">
            <a:extLst>
              <a:ext uri="{FF2B5EF4-FFF2-40B4-BE49-F238E27FC236}">
                <a16:creationId xmlns:a16="http://schemas.microsoft.com/office/drawing/2014/main" id="{8D308437-9E27-5021-6589-4F36911E76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-1" y="643467"/>
            <a:ext cx="4342951" cy="5470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2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9850" marR="0" lvl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Framing</a:t>
            </a: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b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7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focus on core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BEE9-1CE1-8BE6-EBA5-5F1FD383F2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545518" y="296326"/>
            <a:ext cx="5225395" cy="5470462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Core Features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Defining Integrated MTSS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Data to Inform Discussion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Emerging Research on I-MTSS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marL="201168" lvl="1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Big Ideas and Resources</a:t>
            </a:r>
          </a:p>
          <a:p>
            <a:pPr marL="201168" lvl="1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Sharing I-MTSS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796054-9BF8-8A96-6F92-592D7574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4" y="6139610"/>
            <a:ext cx="1992535" cy="569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B1AFE4-2A03-AB22-C0BD-BD6A6C22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9045844" y="6167282"/>
            <a:ext cx="2721282" cy="63602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3EBF3D5-0C31-DF6B-AED5-0E5C46B1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01" y="6066843"/>
            <a:ext cx="1040597" cy="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534825-F661-75B8-AE87-EA09B5DA7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  <a:stCxn id="9" idx="1"/>
          </p:cNvCxnSpPr>
          <p:nvPr/>
        </p:nvCxnSpPr>
        <p:spPr>
          <a:xfrm>
            <a:off x="4535138" y="736658"/>
            <a:ext cx="0" cy="45115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AE250E6-2EE2-B9AD-6ED0-8D1692CC5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78650" y="579515"/>
            <a:ext cx="1068567" cy="10730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560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D06B-7B94-B869-1767-A4BAFCC1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1487-DAED-EFC4-5284-86980E106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25028" y="286605"/>
            <a:ext cx="10942098" cy="1027424"/>
          </a:xfrm>
        </p:spPr>
        <p:txBody>
          <a:bodyPr>
            <a:normAutofit/>
          </a:bodyPr>
          <a:lstStyle/>
          <a:p>
            <a:r>
              <a:rPr lang="en-US" sz="4400" dirty="0"/>
              <a:t>Core Features: </a:t>
            </a:r>
            <a:r>
              <a:rPr lang="en-US" sz="4400" i="1" dirty="0"/>
              <a:t>Defining Integrated MTSS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5CFF8-B7EB-B5DF-69E9-F3220216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03824"/>
            <a:ext cx="825028" cy="82040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1</a:t>
            </a: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8DB-1E1C-21E6-FD9E-1FCEE4DA2D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25028" y="1724233"/>
            <a:ext cx="7471699" cy="41448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51525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4400" b="1" dirty="0">
                <a:solidFill>
                  <a:srgbClr val="51525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Integrated Multi-Tiered System of Support (I-MTSS)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51525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is a comprehensive prevention framework for improving students’ </a:t>
            </a:r>
            <a:r>
              <a:rPr lang="en-US" sz="3600" b="1" dirty="0">
                <a:solidFill>
                  <a:srgbClr val="51525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en-US" sz="3600" dirty="0">
                <a:solidFill>
                  <a:srgbClr val="51525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(e.g., reading, math) and </a:t>
            </a:r>
            <a:r>
              <a:rPr lang="en-US" sz="3600" b="1" dirty="0">
                <a:solidFill>
                  <a:srgbClr val="51525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en-US" sz="3600" dirty="0">
                <a:solidFill>
                  <a:srgbClr val="51525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(e.g., social, emotional, behavioral, mental health) outcomes. </a:t>
            </a:r>
          </a:p>
        </p:txBody>
      </p:sp>
      <p:grpSp>
        <p:nvGrpSpPr>
          <p:cNvPr id="11" name="Group 10" descr="Thumbnail of MTSS brief with hyperlink: https://mtss.org/wp-content/uploads/2023/03/What-is-I-MTSS-3.21.23.pdf&#10;">
            <a:extLst>
              <a:ext uri="{FF2B5EF4-FFF2-40B4-BE49-F238E27FC236}">
                <a16:creationId xmlns:a16="http://schemas.microsoft.com/office/drawing/2014/main" id="{4D4D5C27-3B5B-8597-3DAE-4A6036FA7B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679068" y="490567"/>
            <a:ext cx="1375807" cy="1808286"/>
            <a:chOff x="10679068" y="490567"/>
            <a:chExt cx="1375807" cy="1808286"/>
          </a:xfrm>
        </p:grpSpPr>
        <p:pic>
          <p:nvPicPr>
            <p:cNvPr id="8" name="Picture 7">
              <a:hlinkClick r:id="rId3"/>
              <a:extLst>
                <a:ext uri="{FF2B5EF4-FFF2-40B4-BE49-F238E27FC236}">
                  <a16:creationId xmlns:a16="http://schemas.microsoft.com/office/drawing/2014/main" id="{80AE6D99-4F20-DB4E-165A-5281FEDB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79068" y="490567"/>
              <a:ext cx="1375807" cy="1808286"/>
            </a:xfrm>
            <a:prstGeom prst="rect">
              <a:avLst/>
            </a:prstGeom>
            <a:ln w="28575">
              <a:solidFill>
                <a:srgbClr val="515254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11B43C-E6CC-063F-C37F-13CBEB5CE7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19409" y="537883"/>
              <a:ext cx="1275367" cy="1707182"/>
            </a:xfrm>
            <a:prstGeom prst="rect">
              <a:avLst/>
            </a:prstGeom>
            <a:noFill/>
            <a:ln w="28575">
              <a:solidFill>
                <a:srgbClr val="4FA6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C941B1-98D2-173F-6498-1C66F2BEE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/>
          <a:stretch/>
        </p:blipFill>
        <p:spPr>
          <a:xfrm>
            <a:off x="8686002" y="2089788"/>
            <a:ext cx="2979599" cy="28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BCD3-428D-A248-9378-34CA0409AD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25028" y="286605"/>
            <a:ext cx="10942098" cy="1027424"/>
          </a:xfrm>
        </p:spPr>
        <p:txBody>
          <a:bodyPr>
            <a:normAutofit/>
          </a:bodyPr>
          <a:lstStyle/>
          <a:p>
            <a:r>
              <a:rPr lang="en-US" sz="4400" dirty="0"/>
              <a:t>Core Features: </a:t>
            </a:r>
            <a:r>
              <a:rPr lang="en-US" sz="4400" i="1" dirty="0"/>
              <a:t>Key Components of I-MTSS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9B897F-E945-B92A-1871-FED9872A7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03824"/>
            <a:ext cx="825028" cy="82040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1</a:t>
            </a: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A8BF82-D4FB-F77B-36A3-FBF8E0859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56390" y="2433040"/>
            <a:ext cx="793233" cy="793233"/>
            <a:chOff x="4757518" y="2158071"/>
            <a:chExt cx="793233" cy="79323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62D286-518D-0D18-D81B-25F38D0114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57518" y="2158071"/>
              <a:ext cx="793233" cy="793233"/>
            </a:xfrm>
            <a:prstGeom prst="ellipse">
              <a:avLst/>
            </a:prstGeom>
            <a:solidFill>
              <a:srgbClr val="4FA6BF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 descr="Bar chart">
              <a:extLst>
                <a:ext uri="{FF2B5EF4-FFF2-40B4-BE49-F238E27FC236}">
                  <a16:creationId xmlns:a16="http://schemas.microsoft.com/office/drawing/2014/main" id="{9B3FE944-C763-94DE-396A-6574CE08E7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24096" y="2324650"/>
              <a:ext cx="460075" cy="46007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4BCA6B-E671-276D-3BC3-438A9B1AB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56388" y="3395585"/>
            <a:ext cx="793233" cy="793233"/>
            <a:chOff x="1598750" y="3594938"/>
            <a:chExt cx="793233" cy="79323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EB0349-7CE1-3035-C43C-39ACC3A4E5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8750" y="3594938"/>
              <a:ext cx="793233" cy="793233"/>
            </a:xfrm>
            <a:prstGeom prst="ellipse">
              <a:avLst/>
            </a:prstGeom>
            <a:solidFill>
              <a:srgbClr val="4FA6BF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Hierarchy">
              <a:extLst>
                <a:ext uri="{FF2B5EF4-FFF2-40B4-BE49-F238E27FC236}">
                  <a16:creationId xmlns:a16="http://schemas.microsoft.com/office/drawing/2014/main" id="{7684493F-79E1-2473-1210-59E364D60A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5329" y="3761517"/>
              <a:ext cx="460075" cy="46007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DAC77A-C5F4-464C-4B41-9B0C11F50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56387" y="1470230"/>
            <a:ext cx="793233" cy="793233"/>
            <a:chOff x="1598750" y="2158071"/>
            <a:chExt cx="793233" cy="793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15DFA0-DBE3-5BDA-E0E3-4A0D805A490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598750" y="2158071"/>
              <a:ext cx="793233" cy="793233"/>
              <a:chOff x="1598750" y="2158071"/>
              <a:chExt cx="793233" cy="79323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0302F07-2203-70CA-FAE5-F918303994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98750" y="2158071"/>
                <a:ext cx="793233" cy="793233"/>
              </a:xfrm>
              <a:prstGeom prst="ellipse">
                <a:avLst/>
              </a:prstGeom>
              <a:solidFill>
                <a:srgbClr val="4FA6BF"/>
              </a:solidFill>
              <a:ln w="38100">
                <a:solidFill>
                  <a:schemeClr val="bg1"/>
                </a:solidFill>
              </a:ln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 descr="Pyramid with levels">
                <a:extLst>
                  <a:ext uri="{FF2B5EF4-FFF2-40B4-BE49-F238E27FC236}">
                    <a16:creationId xmlns:a16="http://schemas.microsoft.com/office/drawing/2014/main" id="{423FC8EC-DEDD-7FDC-59AD-E606E172BAF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765329" y="2324650"/>
                <a:ext cx="460075" cy="460075"/>
              </a:xfrm>
              <a:prstGeom prst="rect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" name="Trapezoid 25">
              <a:extLst>
                <a:ext uri="{FF2B5EF4-FFF2-40B4-BE49-F238E27FC236}">
                  <a16:creationId xmlns:a16="http://schemas.microsoft.com/office/drawing/2014/main" id="{8DAE0D22-B626-32E8-E48F-57F599841C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6440" y="2596556"/>
              <a:ext cx="286429" cy="95916"/>
            </a:xfrm>
            <a:custGeom>
              <a:avLst/>
              <a:gdLst>
                <a:gd name="connsiteX0" fmla="*/ 0 w 341972"/>
                <a:gd name="connsiteY0" fmla="*/ 126381 h 126381"/>
                <a:gd name="connsiteX1" fmla="*/ 58143 w 341972"/>
                <a:gd name="connsiteY1" fmla="*/ 0 h 126381"/>
                <a:gd name="connsiteX2" fmla="*/ 283829 w 341972"/>
                <a:gd name="connsiteY2" fmla="*/ 0 h 126381"/>
                <a:gd name="connsiteX3" fmla="*/ 341972 w 341972"/>
                <a:gd name="connsiteY3" fmla="*/ 126381 h 126381"/>
                <a:gd name="connsiteX4" fmla="*/ 0 w 341972"/>
                <a:gd name="connsiteY4" fmla="*/ 126381 h 126381"/>
                <a:gd name="connsiteX0" fmla="*/ 0 w 341972"/>
                <a:gd name="connsiteY0" fmla="*/ 126381 h 126381"/>
                <a:gd name="connsiteX1" fmla="*/ 50709 w 341972"/>
                <a:gd name="connsiteY1" fmla="*/ 7434 h 126381"/>
                <a:gd name="connsiteX2" fmla="*/ 283829 w 341972"/>
                <a:gd name="connsiteY2" fmla="*/ 0 h 126381"/>
                <a:gd name="connsiteX3" fmla="*/ 341972 w 341972"/>
                <a:gd name="connsiteY3" fmla="*/ 126381 h 126381"/>
                <a:gd name="connsiteX4" fmla="*/ 0 w 341972"/>
                <a:gd name="connsiteY4" fmla="*/ 126381 h 126381"/>
                <a:gd name="connsiteX0" fmla="*/ 0 w 364275"/>
                <a:gd name="connsiteY0" fmla="*/ 126381 h 126381"/>
                <a:gd name="connsiteX1" fmla="*/ 73012 w 364275"/>
                <a:gd name="connsiteY1" fmla="*/ 7434 h 126381"/>
                <a:gd name="connsiteX2" fmla="*/ 306132 w 364275"/>
                <a:gd name="connsiteY2" fmla="*/ 0 h 126381"/>
                <a:gd name="connsiteX3" fmla="*/ 364275 w 364275"/>
                <a:gd name="connsiteY3" fmla="*/ 126381 h 126381"/>
                <a:gd name="connsiteX4" fmla="*/ 0 w 364275"/>
                <a:gd name="connsiteY4" fmla="*/ 126381 h 126381"/>
                <a:gd name="connsiteX0" fmla="*/ 0 w 364275"/>
                <a:gd name="connsiteY0" fmla="*/ 126381 h 126381"/>
                <a:gd name="connsiteX1" fmla="*/ 82298 w 364275"/>
                <a:gd name="connsiteY1" fmla="*/ 11907 h 126381"/>
                <a:gd name="connsiteX2" fmla="*/ 306132 w 364275"/>
                <a:gd name="connsiteY2" fmla="*/ 0 h 126381"/>
                <a:gd name="connsiteX3" fmla="*/ 364275 w 364275"/>
                <a:gd name="connsiteY3" fmla="*/ 126381 h 126381"/>
                <a:gd name="connsiteX4" fmla="*/ 0 w 364275"/>
                <a:gd name="connsiteY4" fmla="*/ 126381 h 126381"/>
                <a:gd name="connsiteX0" fmla="*/ 0 w 345703"/>
                <a:gd name="connsiteY0" fmla="*/ 130856 h 130856"/>
                <a:gd name="connsiteX1" fmla="*/ 63726 w 345703"/>
                <a:gd name="connsiteY1" fmla="*/ 11907 h 130856"/>
                <a:gd name="connsiteX2" fmla="*/ 287560 w 345703"/>
                <a:gd name="connsiteY2" fmla="*/ 0 h 130856"/>
                <a:gd name="connsiteX3" fmla="*/ 345703 w 345703"/>
                <a:gd name="connsiteY3" fmla="*/ 126381 h 130856"/>
                <a:gd name="connsiteX4" fmla="*/ 0 w 345703"/>
                <a:gd name="connsiteY4" fmla="*/ 130856 h 130856"/>
                <a:gd name="connsiteX0" fmla="*/ 0 w 345703"/>
                <a:gd name="connsiteY0" fmla="*/ 121907 h 121907"/>
                <a:gd name="connsiteX1" fmla="*/ 63726 w 345703"/>
                <a:gd name="connsiteY1" fmla="*/ 2958 h 121907"/>
                <a:gd name="connsiteX2" fmla="*/ 264344 w 345703"/>
                <a:gd name="connsiteY2" fmla="*/ 0 h 121907"/>
                <a:gd name="connsiteX3" fmla="*/ 345703 w 345703"/>
                <a:gd name="connsiteY3" fmla="*/ 117432 h 121907"/>
                <a:gd name="connsiteX4" fmla="*/ 0 w 345703"/>
                <a:gd name="connsiteY4" fmla="*/ 121907 h 121907"/>
                <a:gd name="connsiteX0" fmla="*/ 0 w 317845"/>
                <a:gd name="connsiteY0" fmla="*/ 121907 h 121907"/>
                <a:gd name="connsiteX1" fmla="*/ 63726 w 317845"/>
                <a:gd name="connsiteY1" fmla="*/ 2958 h 121907"/>
                <a:gd name="connsiteX2" fmla="*/ 264344 w 317845"/>
                <a:gd name="connsiteY2" fmla="*/ 0 h 121907"/>
                <a:gd name="connsiteX3" fmla="*/ 317845 w 317845"/>
                <a:gd name="connsiteY3" fmla="*/ 121906 h 121907"/>
                <a:gd name="connsiteX4" fmla="*/ 0 w 317845"/>
                <a:gd name="connsiteY4" fmla="*/ 121907 h 121907"/>
                <a:gd name="connsiteX0" fmla="*/ 0 w 308559"/>
                <a:gd name="connsiteY0" fmla="*/ 121907 h 121907"/>
                <a:gd name="connsiteX1" fmla="*/ 63726 w 308559"/>
                <a:gd name="connsiteY1" fmla="*/ 2958 h 121907"/>
                <a:gd name="connsiteX2" fmla="*/ 264344 w 308559"/>
                <a:gd name="connsiteY2" fmla="*/ 0 h 121907"/>
                <a:gd name="connsiteX3" fmla="*/ 308559 w 308559"/>
                <a:gd name="connsiteY3" fmla="*/ 99533 h 121907"/>
                <a:gd name="connsiteX4" fmla="*/ 0 w 308559"/>
                <a:gd name="connsiteY4" fmla="*/ 121907 h 121907"/>
                <a:gd name="connsiteX0" fmla="*/ 0 w 289986"/>
                <a:gd name="connsiteY0" fmla="*/ 99534 h 99534"/>
                <a:gd name="connsiteX1" fmla="*/ 45153 w 289986"/>
                <a:gd name="connsiteY1" fmla="*/ 2958 h 99534"/>
                <a:gd name="connsiteX2" fmla="*/ 245771 w 289986"/>
                <a:gd name="connsiteY2" fmla="*/ 0 h 99534"/>
                <a:gd name="connsiteX3" fmla="*/ 289986 w 289986"/>
                <a:gd name="connsiteY3" fmla="*/ 99533 h 99534"/>
                <a:gd name="connsiteX4" fmla="*/ 0 w 289986"/>
                <a:gd name="connsiteY4" fmla="*/ 99534 h 99534"/>
                <a:gd name="connsiteX0" fmla="*/ 0 w 289986"/>
                <a:gd name="connsiteY0" fmla="*/ 99534 h 99534"/>
                <a:gd name="connsiteX1" fmla="*/ 63725 w 289986"/>
                <a:gd name="connsiteY1" fmla="*/ 2958 h 99534"/>
                <a:gd name="connsiteX2" fmla="*/ 245771 w 289986"/>
                <a:gd name="connsiteY2" fmla="*/ 0 h 99534"/>
                <a:gd name="connsiteX3" fmla="*/ 289986 w 289986"/>
                <a:gd name="connsiteY3" fmla="*/ 99533 h 99534"/>
                <a:gd name="connsiteX4" fmla="*/ 0 w 289986"/>
                <a:gd name="connsiteY4" fmla="*/ 99534 h 99534"/>
                <a:gd name="connsiteX0" fmla="*/ 0 w 308558"/>
                <a:gd name="connsiteY0" fmla="*/ 99534 h 99534"/>
                <a:gd name="connsiteX1" fmla="*/ 63725 w 308558"/>
                <a:gd name="connsiteY1" fmla="*/ 2958 h 99534"/>
                <a:gd name="connsiteX2" fmla="*/ 245771 w 308558"/>
                <a:gd name="connsiteY2" fmla="*/ 0 h 99534"/>
                <a:gd name="connsiteX3" fmla="*/ 308558 w 308558"/>
                <a:gd name="connsiteY3" fmla="*/ 99533 h 99534"/>
                <a:gd name="connsiteX4" fmla="*/ 0 w 308558"/>
                <a:gd name="connsiteY4" fmla="*/ 99534 h 99534"/>
                <a:gd name="connsiteX0" fmla="*/ 0 w 331773"/>
                <a:gd name="connsiteY0" fmla="*/ 99534 h 99534"/>
                <a:gd name="connsiteX1" fmla="*/ 86940 w 331773"/>
                <a:gd name="connsiteY1" fmla="*/ 2958 h 99534"/>
                <a:gd name="connsiteX2" fmla="*/ 268986 w 331773"/>
                <a:gd name="connsiteY2" fmla="*/ 0 h 99534"/>
                <a:gd name="connsiteX3" fmla="*/ 331773 w 331773"/>
                <a:gd name="connsiteY3" fmla="*/ 99533 h 99534"/>
                <a:gd name="connsiteX4" fmla="*/ 0 w 331773"/>
                <a:gd name="connsiteY4" fmla="*/ 99534 h 99534"/>
                <a:gd name="connsiteX0" fmla="*/ 0 w 331773"/>
                <a:gd name="connsiteY0" fmla="*/ 99534 h 99534"/>
                <a:gd name="connsiteX1" fmla="*/ 63724 w 331773"/>
                <a:gd name="connsiteY1" fmla="*/ 7433 h 99534"/>
                <a:gd name="connsiteX2" fmla="*/ 268986 w 331773"/>
                <a:gd name="connsiteY2" fmla="*/ 0 h 99534"/>
                <a:gd name="connsiteX3" fmla="*/ 331773 w 331773"/>
                <a:gd name="connsiteY3" fmla="*/ 99533 h 99534"/>
                <a:gd name="connsiteX4" fmla="*/ 0 w 331773"/>
                <a:gd name="connsiteY4" fmla="*/ 99534 h 99534"/>
                <a:gd name="connsiteX0" fmla="*/ 0 w 308558"/>
                <a:gd name="connsiteY0" fmla="*/ 104009 h 104009"/>
                <a:gd name="connsiteX1" fmla="*/ 40509 w 308558"/>
                <a:gd name="connsiteY1" fmla="*/ 7433 h 104009"/>
                <a:gd name="connsiteX2" fmla="*/ 245771 w 308558"/>
                <a:gd name="connsiteY2" fmla="*/ 0 h 104009"/>
                <a:gd name="connsiteX3" fmla="*/ 308558 w 308558"/>
                <a:gd name="connsiteY3" fmla="*/ 99533 h 104009"/>
                <a:gd name="connsiteX4" fmla="*/ 0 w 308558"/>
                <a:gd name="connsiteY4" fmla="*/ 104009 h 104009"/>
                <a:gd name="connsiteX0" fmla="*/ 0 w 303916"/>
                <a:gd name="connsiteY0" fmla="*/ 90586 h 99533"/>
                <a:gd name="connsiteX1" fmla="*/ 35867 w 303916"/>
                <a:gd name="connsiteY1" fmla="*/ 7433 h 99533"/>
                <a:gd name="connsiteX2" fmla="*/ 241129 w 303916"/>
                <a:gd name="connsiteY2" fmla="*/ 0 h 99533"/>
                <a:gd name="connsiteX3" fmla="*/ 303916 w 303916"/>
                <a:gd name="connsiteY3" fmla="*/ 99533 h 99533"/>
                <a:gd name="connsiteX4" fmla="*/ 0 w 303916"/>
                <a:gd name="connsiteY4" fmla="*/ 90586 h 99533"/>
                <a:gd name="connsiteX0" fmla="*/ 0 w 271414"/>
                <a:gd name="connsiteY0" fmla="*/ 90586 h 90586"/>
                <a:gd name="connsiteX1" fmla="*/ 35867 w 271414"/>
                <a:gd name="connsiteY1" fmla="*/ 7433 h 90586"/>
                <a:gd name="connsiteX2" fmla="*/ 241129 w 271414"/>
                <a:gd name="connsiteY2" fmla="*/ 0 h 90586"/>
                <a:gd name="connsiteX3" fmla="*/ 271414 w 271414"/>
                <a:gd name="connsiteY3" fmla="*/ 90584 h 90586"/>
                <a:gd name="connsiteX4" fmla="*/ 0 w 271414"/>
                <a:gd name="connsiteY4" fmla="*/ 90586 h 90586"/>
                <a:gd name="connsiteX0" fmla="*/ 0 w 294629"/>
                <a:gd name="connsiteY0" fmla="*/ 90586 h 104007"/>
                <a:gd name="connsiteX1" fmla="*/ 35867 w 294629"/>
                <a:gd name="connsiteY1" fmla="*/ 7433 h 104007"/>
                <a:gd name="connsiteX2" fmla="*/ 241129 w 294629"/>
                <a:gd name="connsiteY2" fmla="*/ 0 h 104007"/>
                <a:gd name="connsiteX3" fmla="*/ 294629 w 294629"/>
                <a:gd name="connsiteY3" fmla="*/ 104007 h 104007"/>
                <a:gd name="connsiteX4" fmla="*/ 0 w 294629"/>
                <a:gd name="connsiteY4" fmla="*/ 90586 h 104007"/>
                <a:gd name="connsiteX0" fmla="*/ 0 w 280700"/>
                <a:gd name="connsiteY0" fmla="*/ 90586 h 90586"/>
                <a:gd name="connsiteX1" fmla="*/ 35867 w 280700"/>
                <a:gd name="connsiteY1" fmla="*/ 7433 h 90586"/>
                <a:gd name="connsiteX2" fmla="*/ 241129 w 280700"/>
                <a:gd name="connsiteY2" fmla="*/ 0 h 90586"/>
                <a:gd name="connsiteX3" fmla="*/ 280700 w 280700"/>
                <a:gd name="connsiteY3" fmla="*/ 81634 h 90586"/>
                <a:gd name="connsiteX4" fmla="*/ 0 w 280700"/>
                <a:gd name="connsiteY4" fmla="*/ 90586 h 9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700" h="90586">
                  <a:moveTo>
                    <a:pt x="0" y="90586"/>
                  </a:moveTo>
                  <a:lnTo>
                    <a:pt x="35867" y="7433"/>
                  </a:lnTo>
                  <a:lnTo>
                    <a:pt x="241129" y="0"/>
                  </a:lnTo>
                  <a:lnTo>
                    <a:pt x="280700" y="81634"/>
                  </a:lnTo>
                  <a:lnTo>
                    <a:pt x="0" y="9058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82293A-402D-4A2E-8579-F1803CE31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56387" y="5305741"/>
            <a:ext cx="793233" cy="793233"/>
            <a:chOff x="1598750" y="5031805"/>
            <a:chExt cx="793233" cy="79323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4017DC-1AE2-A3AE-C20E-1E452D988E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8750" y="5031805"/>
              <a:ext cx="793233" cy="793233"/>
            </a:xfrm>
            <a:prstGeom prst="ellipse">
              <a:avLst/>
            </a:prstGeom>
            <a:solidFill>
              <a:srgbClr val="4FA6BF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21" name="Graphic 20" descr="Business Growth">
              <a:extLst>
                <a:ext uri="{FF2B5EF4-FFF2-40B4-BE49-F238E27FC236}">
                  <a16:creationId xmlns:a16="http://schemas.microsoft.com/office/drawing/2014/main" id="{AA36CDED-82D0-8EEE-8DA3-3A82130AFD0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99062" y="5196557"/>
              <a:ext cx="463727" cy="46372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6A2CC4-4AC4-D6DB-CBE5-89820F833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56387" y="4359684"/>
            <a:ext cx="793233" cy="793233"/>
            <a:chOff x="4757518" y="3594938"/>
            <a:chExt cx="793233" cy="79323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034EA7-96AC-E01E-A7C0-883EB2C816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57518" y="3594938"/>
              <a:ext cx="793233" cy="793233"/>
            </a:xfrm>
            <a:prstGeom prst="ellipse">
              <a:avLst/>
            </a:prstGeom>
            <a:solidFill>
              <a:srgbClr val="4FA6BF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Graphic 23" descr="Teacher">
              <a:extLst>
                <a:ext uri="{FF2B5EF4-FFF2-40B4-BE49-F238E27FC236}">
                  <a16:creationId xmlns:a16="http://schemas.microsoft.com/office/drawing/2014/main" id="{71ABAE50-44CC-7B5D-9A90-3EE370EB50C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24096" y="3761517"/>
              <a:ext cx="461120" cy="46112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7F5F653-E976-7164-3071-40EC11DB7E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49930" y="5502300"/>
            <a:ext cx="9066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Systems to Support Sustained and Scaled Implementation</a:t>
            </a:r>
            <a:endParaRPr lang="en-US" sz="2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D39D52-D147-3EF2-4A6D-D5C39CF723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49929" y="4556244"/>
            <a:ext cx="9106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Professional Development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680D0E-9DFF-6873-85B1-4DBA79C00F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6195" y="3592145"/>
            <a:ext cx="8616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Teaming and Coaching Structures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A1E13A-31CE-5C61-59AB-92A480EDEF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6197" y="2630834"/>
            <a:ext cx="8849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Data-Driven Decision Making</a:t>
            </a:r>
            <a:endParaRPr lang="en-US" sz="2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373949-4623-05C3-57C8-55900E996B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6198" y="1666790"/>
            <a:ext cx="9106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152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Continuum of Research-Informed Practices </a:t>
            </a:r>
            <a:endParaRPr lang="en-US" sz="24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B77A0D-B0AD-FE23-8EA3-4F8D7365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rcRect/>
          <a:stretch/>
        </p:blipFill>
        <p:spPr>
          <a:xfrm>
            <a:off x="8686002" y="2089788"/>
            <a:ext cx="2979599" cy="289906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ECAA5B-2A2B-6388-F69A-B971B993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679068" y="490567"/>
            <a:ext cx="1375807" cy="1808286"/>
            <a:chOff x="10679068" y="490567"/>
            <a:chExt cx="1375807" cy="180828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B6E09D9-C216-F740-2B41-912A80F5794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79068" y="490567"/>
              <a:ext cx="1375807" cy="1808286"/>
            </a:xfrm>
            <a:prstGeom prst="rect">
              <a:avLst/>
            </a:prstGeom>
            <a:ln w="28575">
              <a:solidFill>
                <a:srgbClr val="515254"/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5CFD86C-9468-B291-4DF4-23622DB8AB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19409" y="537883"/>
              <a:ext cx="1275367" cy="1707182"/>
            </a:xfrm>
            <a:prstGeom prst="rect">
              <a:avLst/>
            </a:prstGeom>
            <a:noFill/>
            <a:ln w="28575">
              <a:solidFill>
                <a:srgbClr val="4FA6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22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8" grpId="0"/>
      <p:bldP spid="28" grpId="1"/>
      <p:bldP spid="27" grpId="0"/>
      <p:bldP spid="27" grpId="1"/>
      <p:bldP spid="26" grpId="0"/>
      <p:bldP spid="26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036FEA-C656-85AA-4972-F10D013DE6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Graphic of Integrated MTSS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EECC1-AAE5-2A44-8FA6-88FB56E5B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1394" y="4153335"/>
            <a:ext cx="1579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33D4A-C326-4142-9295-947AC48D9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042" y="1047147"/>
            <a:ext cx="1476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14842-586A-0048-8D3E-CFAA5ABF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291" y="236908"/>
            <a:ext cx="240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3DBB3-498C-3941-9125-146DD14FF4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20880" y="4153335"/>
            <a:ext cx="1579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61A95A-01FC-0343-AF35-8146EB309D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72528" y="1047147"/>
            <a:ext cx="1476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F452AA-088E-D047-99CB-36DE535909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09777" y="236908"/>
            <a:ext cx="240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BFEB3-EFEA-8C47-BE12-DAD0464FB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7255" y="3310003"/>
            <a:ext cx="6798367" cy="297627"/>
          </a:xfrm>
          <a:prstGeom prst="rect">
            <a:avLst/>
          </a:prstGeom>
          <a:gradFill flip="none" rotWithShape="1">
            <a:gsLst>
              <a:gs pos="43000">
                <a:srgbClr val="00B050"/>
              </a:gs>
              <a:gs pos="89000">
                <a:srgbClr val="FFFF00"/>
              </a:gs>
              <a:gs pos="78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3EF39-453C-194D-9124-A7A76C3C6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9380" y="6266247"/>
            <a:ext cx="5085096" cy="61555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Support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C8BF4A-998C-E545-9F75-972D253A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5303845" y="3307708"/>
            <a:ext cx="6798367" cy="297627"/>
          </a:xfrm>
          <a:prstGeom prst="rect">
            <a:avLst/>
          </a:prstGeom>
          <a:gradFill flip="none" rotWithShape="1">
            <a:gsLst>
              <a:gs pos="43000">
                <a:srgbClr val="00B050"/>
              </a:gs>
              <a:gs pos="89000">
                <a:srgbClr val="FFFF00"/>
              </a:gs>
              <a:gs pos="78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FB51A8-35BF-A642-900B-88B04E163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0480" y="6263952"/>
            <a:ext cx="5085096" cy="61555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Support </a:t>
            </a:r>
          </a:p>
        </p:txBody>
      </p:sp>
      <p:sp>
        <p:nvSpPr>
          <p:cNvPr id="24" name="Rectangle 23" descr="This graphic shows two siloed approaches for academic and behavioral supports coming together to form an integrated continuum of support.">
            <a:extLst>
              <a:ext uri="{FF2B5EF4-FFF2-40B4-BE49-F238E27FC236}">
                <a16:creationId xmlns:a16="http://schemas.microsoft.com/office/drawing/2014/main" id="{3EDC32B2-081D-4349-BFCD-F4CED0D781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2534015" y="1980302"/>
            <a:ext cx="6977658" cy="3040827"/>
          </a:xfrm>
          <a:custGeom>
            <a:avLst/>
            <a:gdLst>
              <a:gd name="connsiteX0" fmla="*/ 0 w 6798367"/>
              <a:gd name="connsiteY0" fmla="*/ 0 h 297627"/>
              <a:gd name="connsiteX1" fmla="*/ 6798367 w 6798367"/>
              <a:gd name="connsiteY1" fmla="*/ 0 h 297627"/>
              <a:gd name="connsiteX2" fmla="*/ 6798367 w 6798367"/>
              <a:gd name="connsiteY2" fmla="*/ 297627 h 297627"/>
              <a:gd name="connsiteX3" fmla="*/ 0 w 6798367"/>
              <a:gd name="connsiteY3" fmla="*/ 297627 h 297627"/>
              <a:gd name="connsiteX4" fmla="*/ 0 w 6798367"/>
              <a:gd name="connsiteY4" fmla="*/ 0 h 297627"/>
              <a:gd name="connsiteX0" fmla="*/ 0 w 6834226"/>
              <a:gd name="connsiteY0" fmla="*/ 0 h 1445109"/>
              <a:gd name="connsiteX1" fmla="*/ 6834226 w 6834226"/>
              <a:gd name="connsiteY1" fmla="*/ 1147482 h 1445109"/>
              <a:gd name="connsiteX2" fmla="*/ 6834226 w 6834226"/>
              <a:gd name="connsiteY2" fmla="*/ 1445109 h 1445109"/>
              <a:gd name="connsiteX3" fmla="*/ 35859 w 6834226"/>
              <a:gd name="connsiteY3" fmla="*/ 1445109 h 1445109"/>
              <a:gd name="connsiteX4" fmla="*/ 0 w 6834226"/>
              <a:gd name="connsiteY4" fmla="*/ 0 h 1445109"/>
              <a:gd name="connsiteX0" fmla="*/ 71718 w 6798367"/>
              <a:gd name="connsiteY0" fmla="*/ 0 h 1463038"/>
              <a:gd name="connsiteX1" fmla="*/ 6798367 w 6798367"/>
              <a:gd name="connsiteY1" fmla="*/ 1165411 h 1463038"/>
              <a:gd name="connsiteX2" fmla="*/ 6798367 w 6798367"/>
              <a:gd name="connsiteY2" fmla="*/ 1463038 h 1463038"/>
              <a:gd name="connsiteX3" fmla="*/ 0 w 6798367"/>
              <a:gd name="connsiteY3" fmla="*/ 1463038 h 1463038"/>
              <a:gd name="connsiteX4" fmla="*/ 71718 w 6798367"/>
              <a:gd name="connsiteY4" fmla="*/ 0 h 1463038"/>
              <a:gd name="connsiteX0" fmla="*/ 0 w 6905944"/>
              <a:gd name="connsiteY0" fmla="*/ 0 h 1624403"/>
              <a:gd name="connsiteX1" fmla="*/ 6905944 w 6905944"/>
              <a:gd name="connsiteY1" fmla="*/ 1326776 h 1624403"/>
              <a:gd name="connsiteX2" fmla="*/ 6905944 w 6905944"/>
              <a:gd name="connsiteY2" fmla="*/ 1624403 h 1624403"/>
              <a:gd name="connsiteX3" fmla="*/ 107577 w 6905944"/>
              <a:gd name="connsiteY3" fmla="*/ 1624403 h 1624403"/>
              <a:gd name="connsiteX4" fmla="*/ 0 w 6905944"/>
              <a:gd name="connsiteY4" fmla="*/ 0 h 1624403"/>
              <a:gd name="connsiteX0" fmla="*/ 89648 w 6995592"/>
              <a:gd name="connsiteY0" fmla="*/ 0 h 1624403"/>
              <a:gd name="connsiteX1" fmla="*/ 6995592 w 6995592"/>
              <a:gd name="connsiteY1" fmla="*/ 1326776 h 1624403"/>
              <a:gd name="connsiteX2" fmla="*/ 6995592 w 6995592"/>
              <a:gd name="connsiteY2" fmla="*/ 1624403 h 1624403"/>
              <a:gd name="connsiteX3" fmla="*/ 0 w 6995592"/>
              <a:gd name="connsiteY3" fmla="*/ 1624403 h 1624403"/>
              <a:gd name="connsiteX4" fmla="*/ 89648 w 6995592"/>
              <a:gd name="connsiteY4" fmla="*/ 0 h 1624403"/>
              <a:gd name="connsiteX0" fmla="*/ 0 w 6905944"/>
              <a:gd name="connsiteY0" fmla="*/ 0 h 3022897"/>
              <a:gd name="connsiteX1" fmla="*/ 6905944 w 6905944"/>
              <a:gd name="connsiteY1" fmla="*/ 1326776 h 3022897"/>
              <a:gd name="connsiteX2" fmla="*/ 6905944 w 6905944"/>
              <a:gd name="connsiteY2" fmla="*/ 1624403 h 3022897"/>
              <a:gd name="connsiteX3" fmla="*/ 2 w 6905944"/>
              <a:gd name="connsiteY3" fmla="*/ 3022897 h 3022897"/>
              <a:gd name="connsiteX4" fmla="*/ 0 w 6905944"/>
              <a:gd name="connsiteY4" fmla="*/ 0 h 3022897"/>
              <a:gd name="connsiteX0" fmla="*/ 0 w 6905944"/>
              <a:gd name="connsiteY0" fmla="*/ 0 h 3022897"/>
              <a:gd name="connsiteX1" fmla="*/ 6888015 w 6905944"/>
              <a:gd name="connsiteY1" fmla="*/ 1416426 h 3022897"/>
              <a:gd name="connsiteX2" fmla="*/ 6905944 w 6905944"/>
              <a:gd name="connsiteY2" fmla="*/ 1624403 h 3022897"/>
              <a:gd name="connsiteX3" fmla="*/ 2 w 6905944"/>
              <a:gd name="connsiteY3" fmla="*/ 3022897 h 3022897"/>
              <a:gd name="connsiteX4" fmla="*/ 0 w 6905944"/>
              <a:gd name="connsiteY4" fmla="*/ 0 h 3022897"/>
              <a:gd name="connsiteX0" fmla="*/ 0 w 6905944"/>
              <a:gd name="connsiteY0" fmla="*/ 0 h 3022897"/>
              <a:gd name="connsiteX1" fmla="*/ 6888015 w 6905944"/>
              <a:gd name="connsiteY1" fmla="*/ 1416426 h 3022897"/>
              <a:gd name="connsiteX2" fmla="*/ 6905944 w 6905944"/>
              <a:gd name="connsiteY2" fmla="*/ 1516830 h 3022897"/>
              <a:gd name="connsiteX3" fmla="*/ 2 w 6905944"/>
              <a:gd name="connsiteY3" fmla="*/ 3022897 h 3022897"/>
              <a:gd name="connsiteX4" fmla="*/ 0 w 6905944"/>
              <a:gd name="connsiteY4" fmla="*/ 0 h 3022897"/>
              <a:gd name="connsiteX0" fmla="*/ 0 w 6923874"/>
              <a:gd name="connsiteY0" fmla="*/ 0 h 3022897"/>
              <a:gd name="connsiteX1" fmla="*/ 6923874 w 6923874"/>
              <a:gd name="connsiteY1" fmla="*/ 1524006 h 3022897"/>
              <a:gd name="connsiteX2" fmla="*/ 6905944 w 6923874"/>
              <a:gd name="connsiteY2" fmla="*/ 1516830 h 3022897"/>
              <a:gd name="connsiteX3" fmla="*/ 2 w 6923874"/>
              <a:gd name="connsiteY3" fmla="*/ 3022897 h 3022897"/>
              <a:gd name="connsiteX4" fmla="*/ 0 w 6923874"/>
              <a:gd name="connsiteY4" fmla="*/ 0 h 3022897"/>
              <a:gd name="connsiteX0" fmla="*/ 53784 w 6977658"/>
              <a:gd name="connsiteY0" fmla="*/ 0 h 3040827"/>
              <a:gd name="connsiteX1" fmla="*/ 6977658 w 6977658"/>
              <a:gd name="connsiteY1" fmla="*/ 1524006 h 3040827"/>
              <a:gd name="connsiteX2" fmla="*/ 6959728 w 6977658"/>
              <a:gd name="connsiteY2" fmla="*/ 1516830 h 3040827"/>
              <a:gd name="connsiteX3" fmla="*/ 0 w 6977658"/>
              <a:gd name="connsiteY3" fmla="*/ 3040827 h 3040827"/>
              <a:gd name="connsiteX4" fmla="*/ 53784 w 6977658"/>
              <a:gd name="connsiteY4" fmla="*/ 0 h 304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7658" h="3040827">
                <a:moveTo>
                  <a:pt x="53784" y="0"/>
                </a:moveTo>
                <a:lnTo>
                  <a:pt x="6977658" y="1524006"/>
                </a:lnTo>
                <a:lnTo>
                  <a:pt x="6959728" y="1516830"/>
                </a:lnTo>
                <a:lnTo>
                  <a:pt x="0" y="3040827"/>
                </a:lnTo>
                <a:cubicBezTo>
                  <a:pt x="-1" y="2033195"/>
                  <a:pt x="53785" y="1007632"/>
                  <a:pt x="53784" y="0"/>
                </a:cubicBezTo>
                <a:close/>
              </a:path>
            </a:pathLst>
          </a:custGeom>
          <a:gradFill flip="none" rotWithShape="1">
            <a:gsLst>
              <a:gs pos="43000">
                <a:srgbClr val="00B050"/>
              </a:gs>
              <a:gs pos="89000">
                <a:srgbClr val="FFFF00"/>
              </a:gs>
              <a:gs pos="78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3EAD2-8A8A-5782-845D-B13744137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020" y="5476552"/>
            <a:ext cx="2082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44 L 0.20703 -0.004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20846 -0.0039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8" grpId="0"/>
      <p:bldP spid="15" grpId="0" animBg="1"/>
      <p:bldP spid="15" grpId="1" animBg="1"/>
      <p:bldP spid="10" grpId="0" animBg="1"/>
      <p:bldP spid="25" grpId="0" animBg="1"/>
      <p:bldP spid="25" grpId="1" animBg="1"/>
      <p:bldP spid="2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38AE65-0850-FDA9-17A2-CD359D0A6C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097280" y="758953"/>
            <a:ext cx="10058400" cy="31589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Quadrants of Integrated MTSS</a:t>
            </a:r>
          </a:p>
        </p:txBody>
      </p:sp>
      <p:sp>
        <p:nvSpPr>
          <p:cNvPr id="15" name="Rectangle 14" descr="This slide shows how the continuum of academic and continuum of behavior support may be better arranged as axes that form 4 quadrants.">
            <a:extLst>
              <a:ext uri="{FF2B5EF4-FFF2-40B4-BE49-F238E27FC236}">
                <a16:creationId xmlns:a16="http://schemas.microsoft.com/office/drawing/2014/main" id="{038BFEB3-EFEA-8C47-BE12-DAD0464FBA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7255" y="3310003"/>
            <a:ext cx="6798367" cy="297627"/>
          </a:xfrm>
          <a:prstGeom prst="rect">
            <a:avLst/>
          </a:prstGeom>
          <a:gradFill flip="none" rotWithShape="1">
            <a:gsLst>
              <a:gs pos="43000">
                <a:srgbClr val="00B050"/>
              </a:gs>
              <a:gs pos="89000">
                <a:srgbClr val="FFFF00"/>
              </a:gs>
              <a:gs pos="78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C070A2-83C1-C84B-A841-B49D90D4A6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59858" y="6266247"/>
            <a:ext cx="3496235" cy="61555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Support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EECC1-AAE5-2A44-8FA6-88FB56E5BE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7097" y="4153335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Support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33D4A-C326-4142-9295-947AC48D9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7096" y="1047147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14842-586A-0048-8D3E-CFAA5ABF5C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291" y="236908"/>
            <a:ext cx="240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Support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C8BF4A-998C-E545-9F75-972D253A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5303845" y="3307708"/>
            <a:ext cx="6798367" cy="297627"/>
          </a:xfrm>
          <a:prstGeom prst="rect">
            <a:avLst/>
          </a:prstGeom>
          <a:gradFill flip="none" rotWithShape="1">
            <a:gsLst>
              <a:gs pos="43000">
                <a:srgbClr val="00B050"/>
              </a:gs>
              <a:gs pos="89000">
                <a:srgbClr val="FFFF00"/>
              </a:gs>
              <a:gs pos="78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44C871-F3DD-D445-8225-DB590D5B86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0480" y="6263952"/>
            <a:ext cx="5085096" cy="61555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Support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3DBB3-498C-3941-9125-146DD14FF4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23071" y="4153335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Support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61A95A-01FC-0343-AF35-8146EB309D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23069" y="1047147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F452AA-088E-D047-99CB-36DE535909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09777" y="236908"/>
            <a:ext cx="240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F50EB-46BB-0D59-C4C0-9942EED33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020" y="5476552"/>
            <a:ext cx="2082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544 L 0.24154 -0.0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19739 -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-0.01782 L -0.14101 -0.5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-25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19739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9" grpId="0" animBg="1"/>
      <p:bldP spid="13" grpId="0"/>
      <p:bldP spid="19" grpId="0"/>
      <p:bldP spid="18" grpId="0"/>
      <p:bldP spid="25" grpId="0" animBg="1"/>
      <p:bldP spid="30" grpId="0" animBg="1"/>
      <p:bldP spid="21" grpId="0"/>
      <p:bldP spid="2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1FC12B-D003-F172-81B7-FB49750E69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097280" y="758953"/>
            <a:ext cx="10058400" cy="31589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Quadrants of Integrated MTSS with Details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F9BEB-85C5-4D48-B025-4074F472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30719" y="2829225"/>
            <a:ext cx="6828183" cy="288235"/>
          </a:xfrm>
          <a:prstGeom prst="rect">
            <a:avLst/>
          </a:prstGeom>
          <a:gradFill flip="none" rotWithShape="1">
            <a:gsLst>
              <a:gs pos="43000">
                <a:srgbClr val="00B050"/>
              </a:gs>
              <a:gs pos="89000">
                <a:srgbClr val="FFFF00"/>
              </a:gs>
              <a:gs pos="78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3EF39-453C-194D-9124-A7A76C3C69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57890" y="2638757"/>
            <a:ext cx="3666256" cy="61555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Support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D34EA9-13A3-614A-B5F2-341A51AB7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2845628" y="3310003"/>
            <a:ext cx="6798367" cy="297627"/>
          </a:xfrm>
          <a:prstGeom prst="rect">
            <a:avLst/>
          </a:prstGeom>
          <a:gradFill flip="none" rotWithShape="1">
            <a:gsLst>
              <a:gs pos="43000">
                <a:srgbClr val="00B050"/>
              </a:gs>
              <a:gs pos="89000">
                <a:srgbClr val="FFFF00"/>
              </a:gs>
              <a:gs pos="78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E56BBA-E2A0-2343-B5C2-255A8543F3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63128" y="6272265"/>
            <a:ext cx="4163366" cy="61555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EECC1-AAE5-2A44-8FA6-88FB56E5BE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30719" y="3809180"/>
            <a:ext cx="318587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8DD5D-EF63-F74D-B705-A433F89CA9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9219" y="985114"/>
            <a:ext cx="3513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14842-586A-0048-8D3E-CFAA5ABF5C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9189" y="-18757"/>
            <a:ext cx="44022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Behavior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0D2CF-8AA4-3845-9E6C-7E4A28DE41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9323" y="3917218"/>
            <a:ext cx="35155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BFF84-6F7E-EC49-8884-D85696A7CF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76456" y="5008230"/>
            <a:ext cx="3515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+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Academic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33D4A-C326-4142-9295-947AC48D9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33607" y="1328109"/>
            <a:ext cx="30897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97A566-6F19-6746-8A2B-D733EC853C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27958" y="-56886"/>
            <a:ext cx="32986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CDF77-1C3F-32F0-2353-3611C3889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020" y="5476552"/>
            <a:ext cx="2082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5" grpId="0"/>
      <p:bldP spid="16" grpId="0"/>
      <p:bldP spid="19" grpId="0"/>
      <p:bldP spid="14" grpId="0"/>
    </p:bldLst>
  </p:timing>
</p:sld>
</file>

<file path=ppt/theme/theme1.xml><?xml version="1.0" encoding="utf-8"?>
<a:theme xmlns:a="http://schemas.openxmlformats.org/drawingml/2006/main" name="1_Retrospect">
  <a:themeElements>
    <a:clrScheme name="I MTSS Teal">
      <a:dk1>
        <a:srgbClr val="000000"/>
      </a:dk1>
      <a:lt1>
        <a:srgbClr val="FFFFFF"/>
      </a:lt1>
      <a:dk2>
        <a:srgbClr val="515154"/>
      </a:dk2>
      <a:lt2>
        <a:srgbClr val="4FA6BF"/>
      </a:lt2>
      <a:accent1>
        <a:srgbClr val="4FA6BF"/>
      </a:accent1>
      <a:accent2>
        <a:srgbClr val="4FA6BF"/>
      </a:accent2>
      <a:accent3>
        <a:srgbClr val="4FA6BF"/>
      </a:accent3>
      <a:accent4>
        <a:srgbClr val="4FA6BF"/>
      </a:accent4>
      <a:accent5>
        <a:srgbClr val="4FA6BF"/>
      </a:accent5>
      <a:accent6>
        <a:srgbClr val="4FA6BF"/>
      </a:accent6>
      <a:hlink>
        <a:srgbClr val="4FA6BF"/>
      </a:hlink>
      <a:folHlink>
        <a:srgbClr val="4FA6B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 MTSS Definition for Website" id="{7C6B94B3-E16E-4D4D-A9CD-1AB8AD520DDC}" vid="{27153F63-EEF0-1641-8680-4B03DA4BB8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1_Retrospect</Template>
  <TotalTime>2544</TotalTime>
  <Words>1638</Words>
  <Application>Microsoft Macintosh PowerPoint</Application>
  <PresentationFormat>Widescreen</PresentationFormat>
  <Paragraphs>319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Courier New</vt:lpstr>
      <vt:lpstr>Symbol</vt:lpstr>
      <vt:lpstr>Wingdings</vt:lpstr>
      <vt:lpstr>Wingdings 3</vt:lpstr>
      <vt:lpstr>1_Retrospect</vt:lpstr>
      <vt:lpstr>1_Office Theme</vt:lpstr>
      <vt:lpstr>Promise of MTSS: What do we know and still need to learn from MTSS research?</vt:lpstr>
      <vt:lpstr>Framing </vt:lpstr>
      <vt:lpstr>Timeline of Progress Toward Integrated Multi-Tiered Systems of Support: Key Publication, Legislation, &amp; Funding Milestones</vt:lpstr>
      <vt:lpstr>Framing: focus on core features</vt:lpstr>
      <vt:lpstr>Core Features: Defining Integrated MTSS</vt:lpstr>
      <vt:lpstr>Core Features: Key Components of I-MTSS</vt:lpstr>
      <vt:lpstr>Graphic of Integrated MTSS</vt:lpstr>
      <vt:lpstr>Quadrants of Integrated MTSS</vt:lpstr>
      <vt:lpstr>Quadrants of Integrated MTSS with Details</vt:lpstr>
      <vt:lpstr>Framing: focus on data to inform discussion </vt:lpstr>
      <vt:lpstr>Data to Inform Discussion: Emerging Research</vt:lpstr>
      <vt:lpstr>States of I-MTSS Implementation</vt:lpstr>
      <vt:lpstr>Past Research on I-MTSS</vt:lpstr>
      <vt:lpstr>Studies of I-MTSS</vt:lpstr>
      <vt:lpstr>Current Research of the I-MTSS Network</vt:lpstr>
      <vt:lpstr>Lessons Learned from  I-MTSS Research Network</vt:lpstr>
      <vt:lpstr>Lessons Learned from  I-MTSS Research Network (cont’d)</vt:lpstr>
      <vt:lpstr>Framing: focus on big ideas and resources </vt:lpstr>
      <vt:lpstr>Big Ideas and Resources</vt:lpstr>
      <vt:lpstr>Key Take Away Message</vt:lpstr>
      <vt:lpstr>Discussing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Brandi Simonsen</dc:creator>
  <cp:lastModifiedBy>Brandi Simonsen</cp:lastModifiedBy>
  <cp:revision>131</cp:revision>
  <dcterms:created xsi:type="dcterms:W3CDTF">2024-11-05T18:35:08Z</dcterms:created>
  <dcterms:modified xsi:type="dcterms:W3CDTF">2024-12-19T03:36:24Z</dcterms:modified>
</cp:coreProperties>
</file>